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258" r:id="rId3"/>
    <p:sldId id="260" r:id="rId4"/>
    <p:sldId id="257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3"/>
  </p:normalViewPr>
  <p:slideViewPr>
    <p:cSldViewPr snapToGrid="0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373B-E62A-0A45-8E6F-32EA4C2E9BFE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1F1A-0800-BB43-8B21-2FF63EEE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5ABE-12AA-B241-AD8F-922956DECD38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1DB-FBC9-C742-B3AD-1874F8AF90F2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7CDA-6836-E148-B885-0F5FF0E5D1CD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CC8-18B7-A543-B163-6E6C3CBEBB47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F857-32EF-6C46-B647-7FAE31576B41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3D6C-EF33-9F42-A739-CAD869CF65F3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3A10-7A08-6B4B-A733-3A15A338C3A6}" type="datetime1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9CBC-C5BE-0C4B-8BF7-F553C5EC8B08}" type="datetime1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63F-D7A1-484A-A5AC-9B27D17BE674}" type="datetime1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CDD2-365F-AE49-8415-2397DB66773F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CE97-10A9-424E-A9C2-7BA50967A30A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2D8E-F3C4-F248-B720-97D66DB62AC3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25DA-0ADF-114A-B1A9-87B2B85B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0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2205.01669" TargetMode="External"/><Relationship Id="rId4" Type="http://schemas.openxmlformats.org/officeDocument/2006/relationships/hyperlink" Target="https://arxiv.org/abs/2204.1186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2106.03879" TargetMode="External"/><Relationship Id="rId5" Type="http://schemas.openxmlformats.org/officeDocument/2006/relationships/hyperlink" Target="https://arxiv.org/abs/2003.09768" TargetMode="External"/><Relationship Id="rId4" Type="http://schemas.openxmlformats.org/officeDocument/2006/relationships/hyperlink" Target="https://arxiv.org/abs/2111.0585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2205.01669" TargetMode="External"/><Relationship Id="rId4" Type="http://schemas.openxmlformats.org/officeDocument/2006/relationships/hyperlink" Target="https://arxiv.org/abs/2010.0112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010.1471" TargetMode="External"/><Relationship Id="rId3" Type="http://schemas.openxmlformats.org/officeDocument/2006/relationships/hyperlink" Target="https://arxiv.org/abs/1303.6918" TargetMode="External"/><Relationship Id="rId7" Type="http://schemas.openxmlformats.org/officeDocument/2006/relationships/hyperlink" Target="https://arxiv.org/abs/1202.4012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arxiv.org/abs/0811.34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107.2378" TargetMode="External"/><Relationship Id="rId11" Type="http://schemas.openxmlformats.org/officeDocument/2006/relationships/hyperlink" Target="https://arxiv.org/abs/1112.6419" TargetMode="External"/><Relationship Id="rId5" Type="http://schemas.openxmlformats.org/officeDocument/2006/relationships/hyperlink" Target="https://arxiv.org/abs/1003.6102" TargetMode="External"/><Relationship Id="rId10" Type="http://schemas.openxmlformats.org/officeDocument/2006/relationships/hyperlink" Target="https://arxiv.org/abs/1207.2756" TargetMode="External"/><Relationship Id="rId4" Type="http://schemas.openxmlformats.org/officeDocument/2006/relationships/hyperlink" Target="https://arxiv.org/abs/0910.3924" TargetMode="External"/><Relationship Id="rId9" Type="http://schemas.openxmlformats.org/officeDocument/2006/relationships/hyperlink" Target="https://arxiv.org/abs/1110.13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00490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5.01669" TargetMode="External"/><Relationship Id="rId5" Type="http://schemas.openxmlformats.org/officeDocument/2006/relationships/hyperlink" Target="https://arxiv.org/abs/2111.05852" TargetMode="External"/><Relationship Id="rId4" Type="http://schemas.openxmlformats.org/officeDocument/2006/relationships/hyperlink" Target="https://arxiv.org/abs/2010.011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1911.12334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2005.00490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2012.075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1153-2DA9-8B98-87CC-25D1DB02D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502" y="1253027"/>
            <a:ext cx="11412461" cy="1052513"/>
          </a:xfrm>
        </p:spPr>
        <p:txBody>
          <a:bodyPr>
            <a:normAutofit fontScale="90000"/>
          </a:bodyPr>
          <a:lstStyle/>
          <a:p>
            <a:r>
              <a:rPr lang="en-US" dirty="0"/>
              <a:t>Stellar Limits on Light Scalars</a:t>
            </a:r>
            <a:br>
              <a:rPr lang="en-US" strike="sngStrike" dirty="0"/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[Some recent (and not-so-recent) work with Rabi]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396DC-DD35-F621-66C3-D1B65C461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4650"/>
            <a:ext cx="9144000" cy="3786188"/>
          </a:xfrm>
        </p:spPr>
        <p:txBody>
          <a:bodyPr>
            <a:normAutofit/>
          </a:bodyPr>
          <a:lstStyle/>
          <a:p>
            <a:r>
              <a:rPr lang="en-US" dirty="0"/>
              <a:t>Bhupal Dev</a:t>
            </a:r>
          </a:p>
          <a:p>
            <a:r>
              <a:rPr lang="en-US" i="1" dirty="0"/>
              <a:t>Washington University in St. Louis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Rabi-Fest</a:t>
            </a:r>
          </a:p>
          <a:p>
            <a:r>
              <a:rPr lang="en-US" i="1" dirty="0"/>
              <a:t>University of Maryland, College Park</a:t>
            </a:r>
          </a:p>
          <a:p>
            <a:r>
              <a:rPr lang="en-US" dirty="0"/>
              <a:t>October 21, 2022</a:t>
            </a:r>
          </a:p>
        </p:txBody>
      </p:sp>
      <p:pic>
        <p:nvPicPr>
          <p:cNvPr id="4" name="Picture 3" descr="washu.png">
            <a:extLst>
              <a:ext uri="{FF2B5EF4-FFF2-40B4-BE49-F238E27FC236}">
                <a16:creationId xmlns:a16="http://schemas.microsoft.com/office/drawing/2014/main" id="{038D9AD0-1DBC-FC68-4841-57A0ED3B9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" y="41395"/>
            <a:ext cx="1276350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9125A-7874-11D2-7818-A3C1EFBDD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85" y="57152"/>
            <a:ext cx="2719387" cy="731531"/>
          </a:xfrm>
          <a:prstGeom prst="rect">
            <a:avLst/>
          </a:prstGeom>
        </p:spPr>
      </p:pic>
      <p:pic>
        <p:nvPicPr>
          <p:cNvPr id="6" name="Picture 2" descr="Mohapatra, Rabindra">
            <a:extLst>
              <a:ext uri="{FF2B5EF4-FFF2-40B4-BE49-F238E27FC236}">
                <a16:creationId xmlns:a16="http://schemas.microsoft.com/office/drawing/2014/main" id="{D22F03A7-6CE1-50DC-9AFA-948781BD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3378994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355BA-36D7-A229-B408-FDEC52D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FFD5-E928-D760-7A17-1CF30B7C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78236"/>
          </a:xfrm>
        </p:spPr>
        <p:txBody>
          <a:bodyPr/>
          <a:lstStyle/>
          <a:p>
            <a:pPr algn="ctr"/>
            <a:r>
              <a:rPr lang="en-US" dirty="0"/>
              <a:t>There is more to the Supernova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789A8-AFBA-D3EF-33BE-115B5A23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6964DA2-BC5A-4909-BFF5-C3B4DB71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8" y="1324370"/>
            <a:ext cx="8961274" cy="3336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FC7CB-8D86-A43A-BB3A-4CD0A2C9FAEE}"/>
              </a:ext>
            </a:extLst>
          </p:cNvPr>
          <p:cNvSpPr txBox="1"/>
          <p:nvPr/>
        </p:nvSpPr>
        <p:spPr>
          <a:xfrm>
            <a:off x="1414462" y="4872037"/>
            <a:ext cx="597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 the changing </a:t>
            </a:r>
            <a:r>
              <a:rPr lang="en-US" b="1" dirty="0"/>
              <a:t>temperature and density profile </a:t>
            </a:r>
            <a:r>
              <a:rPr lang="en-US" dirty="0"/>
              <a:t>effects.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86F74A4-F0BF-7B1C-252F-9D400416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939" y="2268337"/>
            <a:ext cx="2462442" cy="2046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B96697-A226-BAE6-B0C3-D3BFE3F09D98}"/>
              </a:ext>
            </a:extLst>
          </p:cNvPr>
          <p:cNvSpPr txBox="1"/>
          <p:nvPr/>
        </p:nvSpPr>
        <p:spPr>
          <a:xfrm>
            <a:off x="9607681" y="4502704"/>
            <a:ext cx="174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Geometry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E4BF8-BC6B-E13D-0987-8C37CB1562F0}"/>
              </a:ext>
            </a:extLst>
          </p:cNvPr>
          <p:cNvSpPr txBox="1"/>
          <p:nvPr/>
        </p:nvSpPr>
        <p:spPr>
          <a:xfrm>
            <a:off x="9165132" y="5021391"/>
            <a:ext cx="3074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not included even for  axions until a week before our work: </a:t>
            </a:r>
            <a:r>
              <a:rPr lang="en-US" dirty="0" err="1"/>
              <a:t>Caputo,Raffelt</a:t>
            </a:r>
            <a:r>
              <a:rPr lang="en-US" dirty="0"/>
              <a:t>, </a:t>
            </a:r>
            <a:r>
              <a:rPr lang="en-US" dirty="0" err="1"/>
              <a:t>Vitagliano</a:t>
            </a:r>
            <a:r>
              <a:rPr lang="en-US" dirty="0"/>
              <a:t>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2204.11862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(JCAP ‘22)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6288CD-9845-73C3-A740-619DA5172094}"/>
              </a:ext>
            </a:extLst>
          </p:cNvPr>
          <p:cNvSpPr txBox="1"/>
          <p:nvPr/>
        </p:nvSpPr>
        <p:spPr>
          <a:xfrm>
            <a:off x="8610600" y="93565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-apple-system"/>
              </a:rPr>
              <a:t>Balaji, BD, Silk, Zhang,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2205.01669</a:t>
            </a:r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C587E-5BD3-9EB9-6453-AC7EB9CACE75}"/>
              </a:ext>
            </a:extLst>
          </p:cNvPr>
          <p:cNvSpPr txBox="1"/>
          <p:nvPr/>
        </p:nvSpPr>
        <p:spPr>
          <a:xfrm>
            <a:off x="1246454" y="5298390"/>
            <a:ext cx="6626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axions, done in </a:t>
            </a:r>
            <a:r>
              <a:rPr lang="en-US" sz="1800" dirty="0">
                <a:effectLst/>
                <a:latin typeface="CMR10"/>
              </a:rPr>
              <a:t>Chang, Essig, McDermott, </a:t>
            </a:r>
            <a:r>
              <a:rPr lang="en-US" sz="1800" dirty="0">
                <a:solidFill>
                  <a:srgbClr val="0000FF"/>
                </a:solidFill>
                <a:effectLst/>
                <a:latin typeface="CMTT10"/>
              </a:rPr>
              <a:t>1611.03864</a:t>
            </a:r>
            <a:r>
              <a:rPr lang="en-US" dirty="0">
                <a:solidFill>
                  <a:srgbClr val="0000FF"/>
                </a:solidFill>
                <a:latin typeface="CMR10"/>
              </a:rPr>
              <a:t> (JHEP ‘17)</a:t>
            </a:r>
            <a:r>
              <a:rPr lang="en-US" sz="1800" dirty="0">
                <a:effectLst/>
                <a:latin typeface="CMR10"/>
              </a:rPr>
              <a:t> </a:t>
            </a:r>
            <a:endParaRPr lang="en-US" dirty="0">
              <a:effectLst/>
            </a:endParaRPr>
          </a:p>
          <a:p>
            <a:r>
              <a:rPr lang="en-US" sz="1800" dirty="0">
                <a:effectLst/>
                <a:latin typeface="CMR10"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F2C9-1716-2DF0-4CCB-4EEBD6BC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1251"/>
          </a:xfrm>
        </p:spPr>
        <p:txBody>
          <a:bodyPr/>
          <a:lstStyle/>
          <a:p>
            <a:pPr algn="ctr"/>
            <a:r>
              <a:rPr lang="en-US" dirty="0"/>
              <a:t>Reupdated SN1987A Bound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02896-59D3-533D-0769-69B5DBED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803F2A3-32E3-E841-86F2-C8F106ED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49" y="982739"/>
            <a:ext cx="7735501" cy="57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9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9205-B9B5-329B-6D2A-965F2669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NS Mergers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B725F-6AA9-09ED-5EA0-9760E1E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CC2EB26-27A7-3CA9-E0E1-4FA12EAD9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246" y="136524"/>
            <a:ext cx="6342192" cy="5551013"/>
          </a:xfrm>
          <a:prstGeom prst="rect">
            <a:avLst/>
          </a:prstGeom>
        </p:spPr>
      </p:pic>
      <p:pic>
        <p:nvPicPr>
          <p:cNvPr id="4098" name="Picture 2" descr="Gravitational waves seen in neutron star collision, LIGO astronomers report  - CBS News">
            <a:extLst>
              <a:ext uri="{FF2B5EF4-FFF2-40B4-BE49-F238E27FC236}">
                <a16:creationId xmlns:a16="http://schemas.microsoft.com/office/drawing/2014/main" id="{28E20A12-4887-09F6-6710-749B130A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8" y="1959084"/>
            <a:ext cx="4053105" cy="22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C491E-95AC-BEFA-40ED-EFF9B6177EE6}"/>
              </a:ext>
            </a:extLst>
          </p:cNvPr>
          <p:cNvSpPr txBox="1"/>
          <p:nvPr/>
        </p:nvSpPr>
        <p:spPr>
          <a:xfrm>
            <a:off x="6658595" y="5738269"/>
            <a:ext cx="7250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-apple-system"/>
              </a:rPr>
              <a:t>BD, Harris, Fortin, Sinha, Zhang, </a:t>
            </a:r>
            <a:r>
              <a:rPr lang="en-US" dirty="0">
                <a:hlinkClick r:id="rId4"/>
              </a:rPr>
              <a:t>2</a:t>
            </a:r>
            <a:r>
              <a:rPr lang="en-US" dirty="0">
                <a:hlinkClick r:id="rId4"/>
              </a:rPr>
              <a:t>111.05852</a:t>
            </a:r>
            <a:r>
              <a:rPr lang="en-US" dirty="0"/>
              <a:t> (JCAP ‘22)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2906C-2422-816C-9C07-39C9D8DF6FB8}"/>
              </a:ext>
            </a:extLst>
          </p:cNvPr>
          <p:cNvSpPr txBox="1"/>
          <p:nvPr/>
        </p:nvSpPr>
        <p:spPr>
          <a:xfrm>
            <a:off x="1561510" y="4326316"/>
            <a:ext cx="1443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From </a:t>
            </a:r>
            <a:r>
              <a:rPr lang="en-US" sz="1600" dirty="0" err="1"/>
              <a:t>CBSNews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D2EFE-490B-880D-2AEE-2A1EA854BF54}"/>
              </a:ext>
            </a:extLst>
          </p:cNvPr>
          <p:cNvSpPr txBox="1"/>
          <p:nvPr/>
        </p:nvSpPr>
        <p:spPr>
          <a:xfrm>
            <a:off x="333158" y="5056453"/>
            <a:ext cx="454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New </a:t>
            </a:r>
            <a:r>
              <a:rPr lang="en-US" dirty="0" err="1"/>
              <a:t>Multimesseger</a:t>
            </a:r>
            <a:r>
              <a:rPr lang="en-US" dirty="0"/>
              <a:t> Window to BSM 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4230F-5CE6-B2D0-F4A9-7670E3AEC1C3}"/>
              </a:ext>
            </a:extLst>
          </p:cNvPr>
          <p:cNvSpPr txBox="1"/>
          <p:nvPr/>
        </p:nvSpPr>
        <p:spPr>
          <a:xfrm>
            <a:off x="179044" y="5689640"/>
            <a:ext cx="559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Axion: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Harris, Fortin, Sinha, Alford,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2003.09768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(JCAP ‘21)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0AEB1-9700-081A-3ED3-18EEE0190374}"/>
              </a:ext>
            </a:extLst>
          </p:cNvPr>
          <p:cNvSpPr txBox="1"/>
          <p:nvPr/>
        </p:nvSpPr>
        <p:spPr>
          <a:xfrm>
            <a:off x="179044" y="6078926"/>
            <a:ext cx="6958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-apple-system"/>
              </a:rPr>
              <a:t>Dark photon: </a:t>
            </a:r>
            <a:r>
              <a:rPr lang="en-US" sz="1800" b="0" i="0" u="none" strike="noStrike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-apple-system"/>
              </a:rPr>
              <a:t>Diamond, Marques-Tavares, </a:t>
            </a:r>
            <a:r>
              <a:rPr lang="en-US" sz="1800" b="0" i="0" u="none" strike="noStrike" dirty="0">
                <a:solidFill>
                  <a:srgbClr val="0563C1"/>
                </a:solidFill>
                <a:effectLst/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2106.03879</a:t>
            </a:r>
            <a:r>
              <a:rPr lang="en-US" sz="18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(PRL ‘22)</a:t>
            </a:r>
          </a:p>
        </p:txBody>
      </p:sp>
    </p:spTree>
    <p:extLst>
      <p:ext uri="{BB962C8B-B14F-4D97-AF65-F5344CB8AC3E}">
        <p14:creationId xmlns:p14="http://schemas.microsoft.com/office/powerpoint/2010/main" val="74246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6E8A-F180-9D84-E400-0EA2199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8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other stellar structures?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1DA2E-7929-DD0B-8867-425C0CAE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Astrophysicists categorize star types and stellar evolution scenarios... |  Download Scientific Diagram">
            <a:extLst>
              <a:ext uri="{FF2B5EF4-FFF2-40B4-BE49-F238E27FC236}">
                <a16:creationId xmlns:a16="http://schemas.microsoft.com/office/drawing/2014/main" id="{4660DF5B-6C23-D351-3B14-5AFCC21E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063232"/>
            <a:ext cx="5233986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14B13A-0A41-3AD3-6E60-EEAEAAF55CD7}"/>
              </a:ext>
            </a:extLst>
          </p:cNvPr>
          <p:cNvSpPr txBox="1"/>
          <p:nvPr/>
        </p:nvSpPr>
        <p:spPr>
          <a:xfrm>
            <a:off x="1300163" y="6334124"/>
            <a:ext cx="239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from Robert Hollow</a:t>
            </a:r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18A813A5-ABB5-5570-62FD-5E52DAB4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42" y="1503637"/>
            <a:ext cx="6055334" cy="4249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DEE75-C640-492F-3D2A-7F492AC6ADB3}"/>
              </a:ext>
            </a:extLst>
          </p:cNvPr>
          <p:cNvSpPr txBox="1"/>
          <p:nvPr/>
        </p:nvSpPr>
        <p:spPr>
          <a:xfrm>
            <a:off x="6619877" y="5880776"/>
            <a:ext cx="5233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-apple-system"/>
              </a:rPr>
              <a:t>BD, Mohapatra, Zhang, </a:t>
            </a:r>
            <a:r>
              <a:rPr lang="en-US" b="0" i="0" u="none" strike="noStrike" dirty="0">
                <a:effectLst/>
                <a:latin typeface="-apple-system"/>
              </a:rPr>
              <a:t> 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2010.01124</a:t>
            </a:r>
            <a:r>
              <a:rPr lang="en-US" b="0" i="0" u="none" strike="noStrike" dirty="0">
                <a:effectLst/>
                <a:latin typeface="-apple-system"/>
              </a:rPr>
              <a:t>  </a:t>
            </a:r>
            <a:r>
              <a:rPr 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-apple-system"/>
              </a:rPr>
              <a:t>(JCAP ‘21);</a:t>
            </a:r>
            <a:endParaRPr lang="en-US" dirty="0">
              <a:latin typeface="-apple-system"/>
            </a:endParaRPr>
          </a:p>
          <a:p>
            <a:r>
              <a:rPr lang="en-US" dirty="0">
                <a:latin typeface="-apple-system"/>
              </a:rPr>
              <a:t>Balaji, BD, Silk, Zhang,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2205.01669</a:t>
            </a:r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738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E9E0-56D6-3E8A-A954-6E6FC63F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US" dirty="0"/>
              <a:t>Updated Stellar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68B9B-B864-9A54-4C76-BFFA58FC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55C3C29-1CCC-0C40-0CE8-4E495BE0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6" y="1259681"/>
            <a:ext cx="11317188" cy="4338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CB601-8228-63AF-1FDB-7A517D7BC4CE}"/>
              </a:ext>
            </a:extLst>
          </p:cNvPr>
          <p:cNvSpPr txBox="1"/>
          <p:nvPr/>
        </p:nvSpPr>
        <p:spPr>
          <a:xfrm>
            <a:off x="3456495" y="6031210"/>
            <a:ext cx="527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BD and HB stars to be included (ongoing)</a:t>
            </a:r>
          </a:p>
        </p:txBody>
      </p:sp>
    </p:spTree>
    <p:extLst>
      <p:ext uri="{BB962C8B-B14F-4D97-AF65-F5344CB8AC3E}">
        <p14:creationId xmlns:p14="http://schemas.microsoft.com/office/powerpoint/2010/main" val="20531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AC39-3F0A-C15B-D93F-B197D421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4C1A-936B-7BC9-3F61-D9ED64BE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2" y="1462088"/>
            <a:ext cx="7582672" cy="5172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quote Jim Gates, “If we had more people like Rabi, the world would have been a </a:t>
            </a:r>
            <a:r>
              <a:rPr lang="en-US" i="1" dirty="0"/>
              <a:t>much</a:t>
            </a:r>
            <a:r>
              <a:rPr lang="en-US" dirty="0"/>
              <a:t> better place”.</a:t>
            </a:r>
          </a:p>
          <a:p>
            <a:endParaRPr lang="en-US" dirty="0"/>
          </a:p>
          <a:p>
            <a:r>
              <a:rPr lang="en-US" dirty="0"/>
              <a:t>Rabi is </a:t>
            </a:r>
            <a:r>
              <a:rPr lang="en-US" i="1" dirty="0"/>
              <a:t>the</a:t>
            </a:r>
            <a:r>
              <a:rPr lang="en-US" dirty="0"/>
              <a:t> best physicist, mentor, guide and collaborator I have interacted with so far. </a:t>
            </a:r>
          </a:p>
          <a:p>
            <a:endParaRPr lang="en-US" dirty="0"/>
          </a:p>
          <a:p>
            <a:r>
              <a:rPr lang="en-US" dirty="0"/>
              <a:t>Looking forward to many more years of productive research with Rabi.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Wish a very happy retirement life to Rabi and Manju </a:t>
            </a:r>
            <a:r>
              <a:rPr lang="en-US" dirty="0" err="1"/>
              <a:t>Apa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BCDE-B840-8178-78A8-96033518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A659-C558-5C2D-8B96-27546653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61" y="2281237"/>
            <a:ext cx="3663951" cy="2747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B3AD8-DBA3-25EB-B52E-6A367B395418}"/>
              </a:ext>
            </a:extLst>
          </p:cNvPr>
          <p:cNvSpPr txBox="1"/>
          <p:nvPr/>
        </p:nvSpPr>
        <p:spPr>
          <a:xfrm>
            <a:off x="8984728" y="5172231"/>
            <a:ext cx="2220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 Courtesy: Deepak </a:t>
            </a:r>
            <a:r>
              <a:rPr lang="en-US" sz="1200" dirty="0" err="1"/>
              <a:t>Sathyan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40B3D-8BDE-757E-BF78-03C76BA75261}"/>
              </a:ext>
            </a:extLst>
          </p:cNvPr>
          <p:cNvSpPr txBox="1"/>
          <p:nvPr/>
        </p:nvSpPr>
        <p:spPr>
          <a:xfrm>
            <a:off x="4643438" y="6292631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0587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01F1-F1BD-F335-2913-BEAE9AEC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8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Honor and Privilege to be Rabi’s student (2007-12)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8046-694F-E0AE-D23D-9C08931F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4" y="1128714"/>
            <a:ext cx="11025653" cy="557212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Post-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Sphaleron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Baryogenesis and Neutron-antineutron oscillation: </a:t>
            </a:r>
            <a:r>
              <a:rPr lang="en-US" sz="2600" b="0" u="none" strike="noStrike" dirty="0">
                <a:effectLst/>
                <a:latin typeface="-apple-system"/>
              </a:rPr>
              <a:t>Babu, BD, Mohapatra, 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2"/>
              </a:rPr>
              <a:t>0811.3411</a:t>
            </a:r>
            <a:r>
              <a:rPr lang="en-US" sz="2600" dirty="0">
                <a:solidFill>
                  <a:srgbClr val="0050B3"/>
                </a:solidFill>
                <a:latin typeface="-apple-system"/>
              </a:rPr>
              <a:t> (PRD ‘09). </a:t>
            </a:r>
            <a:r>
              <a:rPr lang="en-US" sz="2600" dirty="0">
                <a:latin typeface="-apple-system"/>
              </a:rPr>
              <a:t>Set the foundation for </a:t>
            </a:r>
            <a:r>
              <a:rPr lang="en-US" sz="2600" u="none" strike="noStrike" dirty="0">
                <a:solidFill>
                  <a:srgbClr val="0050B3"/>
                </a:solidFill>
                <a:effectLst/>
                <a:hlinkClick r:id="rId3"/>
              </a:rPr>
              <a:t>1303.6918 </a:t>
            </a:r>
            <a:r>
              <a:rPr lang="en-US" sz="2600" u="none" strike="noStrike" dirty="0">
                <a:solidFill>
                  <a:srgbClr val="0050B3"/>
                </a:solidFill>
                <a:effectLst/>
              </a:rPr>
              <a:t>(PRD ‘13</a:t>
            </a:r>
            <a:r>
              <a:rPr lang="en-US" sz="260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)</a:t>
            </a:r>
            <a:r>
              <a:rPr lang="en-US" sz="260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– paper </a:t>
            </a:r>
            <a:r>
              <a:rPr lang="en-US" sz="260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that Yuri loves so much.</a:t>
            </a:r>
            <a:endParaRPr lang="en-US" sz="2600" dirty="0">
              <a:solidFill>
                <a:srgbClr val="0050B3"/>
              </a:solidFill>
              <a:latin typeface="-apple-system"/>
            </a:endParaRPr>
          </a:p>
          <a:p>
            <a:pPr marL="457200" lvl="1" indent="0">
              <a:buNone/>
            </a:pPr>
            <a:endParaRPr lang="en-US" sz="2600" u="none" strike="noStrike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  <a:effectLst/>
              </a:rPr>
              <a:t>Supersymmetric SO(10) GUT Phenomenology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BD, Mohapatra, </a:t>
            </a:r>
            <a:r>
              <a:rPr lang="en-US" sz="2600" u="none" strike="noStrike" dirty="0">
                <a:solidFill>
                  <a:srgbClr val="0050B3"/>
                </a:solidFill>
                <a:effectLst/>
                <a:hlinkClick r:id="rId4"/>
              </a:rPr>
              <a:t>0910.3924</a:t>
            </a:r>
            <a:r>
              <a:rPr lang="en-US" sz="2600" dirty="0">
                <a:solidFill>
                  <a:srgbClr val="0050B3"/>
                </a:solidFill>
              </a:rPr>
              <a:t> (PRD ‘10)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one of my most cited papers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effectLst/>
              </a:rPr>
              <a:t>BD, Mohapatra</a:t>
            </a:r>
            <a:r>
              <a:rPr lang="en-US" sz="2600" dirty="0">
                <a:solidFill>
                  <a:srgbClr val="0050B3"/>
                </a:solidFill>
              </a:rPr>
              <a:t>, 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1003.6102</a:t>
            </a:r>
            <a:r>
              <a:rPr lang="en-US" sz="2600" b="0" i="0" u="none" strike="noStrike" dirty="0">
                <a:solidFill>
                  <a:srgbClr val="0050B3"/>
                </a:solidFill>
                <a:latin typeface="-apple-system"/>
              </a:rPr>
              <a:t> (PR</a:t>
            </a:r>
            <a:r>
              <a:rPr lang="en-US" sz="2600" dirty="0">
                <a:solidFill>
                  <a:srgbClr val="0050B3"/>
                </a:solidFill>
                <a:latin typeface="-apple-system"/>
              </a:rPr>
              <a:t>D ‘10)</a:t>
            </a:r>
          </a:p>
          <a:p>
            <a:pPr lvl="1"/>
            <a:r>
              <a:rPr lang="en-US" sz="2600" dirty="0">
                <a:effectLst/>
              </a:rPr>
              <a:t>BD, Mohapatra, Severson, 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6"/>
              </a:rPr>
              <a:t>1107.2378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(PRD ‘11)</a:t>
            </a:r>
          </a:p>
          <a:p>
            <a:pPr lvl="1"/>
            <a:r>
              <a:rPr lang="en-US" sz="2600" dirty="0">
                <a:effectLst/>
              </a:rPr>
              <a:t>BD, Dutta, Mohapatra, Severson, </a:t>
            </a:r>
            <a:r>
              <a:rPr lang="en-US" sz="2600" b="0" i="0" u="none" strike="noStrike" dirty="0">
                <a:effectLst/>
                <a:latin typeface="-apple-system"/>
              </a:rPr>
              <a:t> 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7"/>
              </a:rPr>
              <a:t>1202.4012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(PRD ‘12)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rgbClr val="0050B3"/>
              </a:solidFill>
              <a:latin typeface="-apple-system"/>
            </a:endParaRPr>
          </a:p>
          <a:p>
            <a:pPr marL="457200" lvl="1" indent="0">
              <a:buNone/>
            </a:pPr>
            <a:endParaRPr lang="en-US" dirty="0">
              <a:solidFill>
                <a:srgbClr val="0050B3"/>
              </a:solidFill>
              <a:latin typeface="-apple-system"/>
            </a:endParaRPr>
          </a:p>
          <a:p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Leptogenesis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sz="2600" dirty="0">
                <a:effectLst/>
              </a:rPr>
              <a:t>Blanchet, BD, Mohapatra, </a:t>
            </a:r>
            <a:r>
              <a:rPr lang="en-US" sz="2600" b="0" i="0" u="none" strike="noStrike" dirty="0">
                <a:effectLst/>
                <a:latin typeface="-apple-system"/>
              </a:rPr>
              <a:t> 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8"/>
              </a:rPr>
              <a:t>1010.1471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(PRD ‘10)</a:t>
            </a:r>
          </a:p>
          <a:p>
            <a:pPr marL="0" indent="0">
              <a:buNone/>
            </a:pPr>
            <a:r>
              <a:rPr lang="en-US" sz="26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     </a:t>
            </a:r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Dark Matter: </a:t>
            </a:r>
            <a:r>
              <a:rPr lang="en-US" sz="2600" dirty="0">
                <a:effectLst/>
              </a:rPr>
              <a:t>An, BD, Cai, Mohapatra, 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9"/>
              </a:rPr>
              <a:t>1110.1366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(PRL ‘12) </a:t>
            </a:r>
          </a:p>
          <a:p>
            <a:pPr marL="0" indent="0">
              <a:buNone/>
            </a:pPr>
            <a:r>
              <a:rPr lang="en-US" sz="26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– one of </a:t>
            </a:r>
            <a:r>
              <a:rPr lang="en-US" sz="2600" b="0" i="0" u="none" strike="noStrike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Haipeng’s</a:t>
            </a:r>
            <a:r>
              <a:rPr lang="en-US" sz="26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favorites (see </a:t>
            </a:r>
            <a:r>
              <a:rPr lang="en-US" sz="2600" b="0" i="0" u="none" strike="noStrike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Xiangdong’s</a:t>
            </a:r>
            <a:r>
              <a:rPr lang="en-US" sz="2600" b="0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talk)</a:t>
            </a:r>
          </a:p>
          <a:p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Higgs Physics: </a:t>
            </a:r>
            <a:r>
              <a:rPr lang="en-US" sz="2600" dirty="0">
                <a:effectLst/>
              </a:rPr>
              <a:t>BD, </a:t>
            </a:r>
            <a:r>
              <a:rPr lang="en-US" sz="2600" dirty="0" err="1">
                <a:effectLst/>
              </a:rPr>
              <a:t>Franceschini</a:t>
            </a:r>
            <a:r>
              <a:rPr lang="en-US" sz="2600" dirty="0">
                <a:effectLst/>
              </a:rPr>
              <a:t>, Mohapatra, </a:t>
            </a:r>
            <a:r>
              <a:rPr lang="en-US" sz="2600" b="0" i="0" u="none" strike="noStrike" dirty="0">
                <a:effectLst/>
                <a:latin typeface="-apple-system"/>
              </a:rPr>
              <a:t> 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10"/>
              </a:rPr>
              <a:t>1207.2756</a:t>
            </a:r>
            <a:r>
              <a:rPr lang="en-US" sz="2600" dirty="0">
                <a:solidFill>
                  <a:srgbClr val="0050B3"/>
                </a:solidFill>
                <a:latin typeface="-apple-system"/>
              </a:rPr>
              <a:t> (PRD ‘12)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-apple-system"/>
              </a:rPr>
              <a:t>-- my first experience with PYTHIA/</a:t>
            </a:r>
            <a:r>
              <a:rPr lang="en-US" sz="2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-apple-system"/>
              </a:rPr>
              <a:t>Delphes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latin typeface="-apple-system"/>
            </a:endParaRPr>
          </a:p>
          <a:p>
            <a:endParaRPr lang="en-US" dirty="0">
              <a:solidFill>
                <a:srgbClr val="0050B3"/>
              </a:solidFill>
              <a:latin typeface="-apple-system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</a:rPr>
              <a:t>Collider Physics: </a:t>
            </a:r>
            <a:r>
              <a:rPr lang="en-US" sz="2600" dirty="0">
                <a:effectLst/>
              </a:rPr>
              <a:t>Chen, BD, </a:t>
            </a:r>
            <a:r>
              <a:rPr lang="en-US" sz="2600" b="0" i="0" u="none" strike="noStrike" dirty="0">
                <a:effectLst/>
                <a:latin typeface="-apple-system"/>
              </a:rPr>
              <a:t> 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11"/>
              </a:rPr>
              <a:t>1112.6419</a:t>
            </a:r>
            <a:r>
              <a:rPr lang="en-US" sz="26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(PRD ‘12)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-apple-system"/>
              </a:rPr>
              <a:t>-- my first independent paper (with a TASI-mate)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701A96A9-9B8F-FDE3-9984-A06B32AB4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1081" y="1549344"/>
            <a:ext cx="4089906" cy="515149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632BB-547A-799D-6D09-30EBE592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09BA-2059-63AF-E3A5-0129DD00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86" y="0"/>
            <a:ext cx="110112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My collaboration with Rabi has continued ever since</a:t>
            </a:r>
          </a:p>
        </p:txBody>
      </p:sp>
      <p:pic>
        <p:nvPicPr>
          <p:cNvPr id="11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AC6A4AE0-AF47-1475-0DB4-E2A8C817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36" y="1100138"/>
            <a:ext cx="2201059" cy="232886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E8FE1E4-0EB1-3992-2902-D341D880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85875"/>
            <a:ext cx="8840981" cy="52913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Will limit the rest of my talk to a couple of recent papers with Rabi and some follow-up work on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astrophysical limits on light BSM physics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BD, Mohapatra, Zhang, </a:t>
            </a:r>
            <a:r>
              <a:rPr lang="en-US" b="0" i="1" u="none" strike="noStrike" dirty="0">
                <a:effectLst/>
                <a:latin typeface="-apple-system"/>
              </a:rPr>
              <a:t>Revisiting supernova constraints on a light CP-even scalar, 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3"/>
              </a:rPr>
              <a:t>2005.00490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(JCAP ‘20)</a:t>
            </a:r>
          </a:p>
          <a:p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BD, Mohapatra, Zhang, </a:t>
            </a:r>
            <a:r>
              <a:rPr lang="en-US" b="0" i="0" u="none" strike="noStrike" dirty="0">
                <a:effectLst/>
                <a:latin typeface="-apple-system"/>
              </a:rPr>
              <a:t> </a:t>
            </a:r>
            <a:r>
              <a:rPr lang="en-US" b="0" i="1" u="none" strike="noStrike" dirty="0">
                <a:effectLst/>
                <a:latin typeface="-apple-system"/>
              </a:rPr>
              <a:t>Stellar limits on light CP-even scalar,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2010.01124</a:t>
            </a:r>
            <a:r>
              <a:rPr lang="en-US" b="0" i="0" u="none" strike="noStrike" dirty="0">
                <a:effectLst/>
                <a:latin typeface="-apple-system"/>
              </a:rPr>
              <a:t>  </a:t>
            </a:r>
            <a:r>
              <a:rPr 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-apple-system"/>
              </a:rPr>
              <a:t>(JCAP ‘21)</a:t>
            </a:r>
          </a:p>
          <a:p>
            <a:endParaRPr lang="en-US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BD, Harris, Fortin, Sinha, Zhang, </a:t>
            </a:r>
            <a:r>
              <a:rPr lang="en-US" i="1" dirty="0"/>
              <a:t>Light scalars in neutron star mergers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2111.05852</a:t>
            </a:r>
            <a:r>
              <a:rPr lang="en-US" dirty="0"/>
              <a:t> (JCAP ‘22)</a:t>
            </a:r>
          </a:p>
          <a:p>
            <a:endParaRPr lang="en-US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Balaji, BD, Silk, Zhang, </a:t>
            </a:r>
            <a:r>
              <a:rPr lang="en-US" b="0" i="1" strike="noStrike" dirty="0">
                <a:effectLst/>
                <a:latin typeface="-apple-system"/>
              </a:rPr>
              <a:t>Improved stellar limits on a light CP-even scalar</a:t>
            </a:r>
            <a:r>
              <a:rPr lang="en-US" b="0" i="0" strike="noStrike" dirty="0">
                <a:effectLst/>
                <a:latin typeface="-apple-system"/>
              </a:rPr>
              <a:t>, 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6"/>
              </a:rPr>
              <a:t>2205.01669</a:t>
            </a:r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endParaRPr lang="en-US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dirty="0"/>
              <a:t>And ongoing work</a:t>
            </a:r>
          </a:p>
        </p:txBody>
      </p:sp>
      <p:pic>
        <p:nvPicPr>
          <p:cNvPr id="3074" name="Picture 2" descr="WUSTL Theoretical Particle Physics Group">
            <a:extLst>
              <a:ext uri="{FF2B5EF4-FFF2-40B4-BE49-F238E27FC236}">
                <a16:creationId xmlns:a16="http://schemas.microsoft.com/office/drawing/2014/main" id="{E93EA982-C2BB-51B9-CFC1-668230F3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78" y="3543303"/>
            <a:ext cx="1191822" cy="15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AD7E50-9D76-11D7-2DE8-F82DFC647C1A}"/>
              </a:ext>
            </a:extLst>
          </p:cNvPr>
          <p:cNvSpPr txBox="1"/>
          <p:nvPr/>
        </p:nvSpPr>
        <p:spPr>
          <a:xfrm>
            <a:off x="8813033" y="5165577"/>
            <a:ext cx="337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Yongchao</a:t>
            </a:r>
            <a:r>
              <a:rPr lang="en-US" b="1" dirty="0"/>
              <a:t> Zhang</a:t>
            </a:r>
          </a:p>
          <a:p>
            <a:pPr algn="ctr"/>
            <a:r>
              <a:rPr lang="en-US" dirty="0"/>
              <a:t>(former Rabi/</a:t>
            </a:r>
            <a:r>
              <a:rPr lang="en-US" dirty="0" err="1"/>
              <a:t>Xiangdong</a:t>
            </a:r>
            <a:r>
              <a:rPr lang="en-US" dirty="0"/>
              <a:t> student, our postdoc (2017-20).</a:t>
            </a:r>
          </a:p>
          <a:p>
            <a:pPr algn="ctr"/>
            <a:r>
              <a:rPr lang="en-US" dirty="0"/>
              <a:t>Now Professor at Southeast Univ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CD2C2A-1CA4-5736-AB0B-12C97B2A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2308-4B40-8D76-7D34-F46B067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74594"/>
            <a:ext cx="11853746" cy="1325563"/>
          </a:xfrm>
        </p:spPr>
        <p:txBody>
          <a:bodyPr/>
          <a:lstStyle/>
          <a:p>
            <a:pPr algn="ctr"/>
            <a:r>
              <a:rPr lang="en-US" sz="3200" dirty="0"/>
              <a:t>This series of works started with something completely different: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KOTO Anomaly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6F6BB90-3675-936D-75CA-C2180FCB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7" y="1477596"/>
            <a:ext cx="7016076" cy="3523029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0C786C73-A80D-29A8-3226-7770092B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10" y="1397447"/>
            <a:ext cx="4524374" cy="4061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75C7F-F979-767A-A0A4-CF5D0F10778E}"/>
              </a:ext>
            </a:extLst>
          </p:cNvPr>
          <p:cNvSpPr txBox="1"/>
          <p:nvPr/>
        </p:nvSpPr>
        <p:spPr>
          <a:xfrm>
            <a:off x="1806140" y="5458481"/>
            <a:ext cx="655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events in the signal region vs SM expectation of 0.10</a:t>
            </a:r>
            <a:r>
              <a:rPr lang="en-US" sz="2000" b="0" i="0" u="none" strike="noStrike" dirty="0">
                <a:effectLst/>
                <a:latin typeface="fira sans" panose="020F0502020204030204" pitchFamily="34" charset="0"/>
              </a:rPr>
              <a:t>±0.02.</a:t>
            </a:r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13555-855C-0A7A-01A3-3C576E4671BD}"/>
              </a:ext>
            </a:extLst>
          </p:cNvPr>
          <p:cNvSpPr txBox="1"/>
          <p:nvPr/>
        </p:nvSpPr>
        <p:spPr>
          <a:xfrm>
            <a:off x="4513900" y="6098429"/>
            <a:ext cx="161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Physics?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681D5-4B31-711A-AFC8-6DE83E5C0E07}"/>
              </a:ext>
            </a:extLst>
          </p:cNvPr>
          <p:cNvSpPr txBox="1"/>
          <p:nvPr/>
        </p:nvSpPr>
        <p:spPr>
          <a:xfrm>
            <a:off x="9368022" y="5425248"/>
            <a:ext cx="282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Talk by </a:t>
            </a:r>
            <a:r>
              <a:rPr lang="en-US" dirty="0" err="1"/>
              <a:t>Sinohara</a:t>
            </a:r>
            <a:r>
              <a:rPr lang="en-US" dirty="0"/>
              <a:t> KAON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8C533D-463D-468C-E009-EC78CE89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BC78C23-2068-84F7-A61E-E49F9E269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81" y="6085066"/>
            <a:ext cx="479254" cy="4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25B1-AF72-FB4C-D970-18D13D7E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8"/>
            <a:ext cx="10515600" cy="1058954"/>
          </a:xfrm>
        </p:spPr>
        <p:txBody>
          <a:bodyPr/>
          <a:lstStyle/>
          <a:p>
            <a:pPr algn="ctr"/>
            <a:r>
              <a:rPr lang="en-US" dirty="0"/>
              <a:t>Light CP-even Scalar</a:t>
            </a:r>
          </a:p>
        </p:txBody>
      </p:sp>
      <p:pic>
        <p:nvPicPr>
          <p:cNvPr id="4" name="Picture 3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25311DFF-3B1B-5543-2C1A-BB44D3B8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75" y="2187020"/>
            <a:ext cx="1511300" cy="39370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4CE9B347-4778-D4F9-BC0C-D7C61D67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8" y="1028189"/>
            <a:ext cx="6983364" cy="4801621"/>
          </a:xfrm>
          <a:prstGeom prst="rect">
            <a:avLst/>
          </a:prstGeom>
        </p:spPr>
      </p:pic>
      <p:pic>
        <p:nvPicPr>
          <p:cNvPr id="8" name="Picture 7" descr="A picture containing text, bowed instrument, clipart&#10;&#10;Description automatically generated">
            <a:extLst>
              <a:ext uri="{FF2B5EF4-FFF2-40B4-BE49-F238E27FC236}">
                <a16:creationId xmlns:a16="http://schemas.microsoft.com/office/drawing/2014/main" id="{74850CFE-A3CC-5C33-49EC-1C69DCDD8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6" y="1406247"/>
            <a:ext cx="3568700" cy="57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8A77A-FD86-BB30-09C7-8E3DB2C48975}"/>
              </a:ext>
            </a:extLst>
          </p:cNvPr>
          <p:cNvSpPr txBox="1"/>
          <p:nvPr/>
        </p:nvSpPr>
        <p:spPr>
          <a:xfrm>
            <a:off x="1100139" y="2169597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A2070-CCAB-3F9A-7A4A-9120B436B57E}"/>
              </a:ext>
            </a:extLst>
          </p:cNvPr>
          <p:cNvSpPr txBox="1"/>
          <p:nvPr/>
        </p:nvSpPr>
        <p:spPr>
          <a:xfrm>
            <a:off x="6953251" y="6070096"/>
            <a:ext cx="463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BD, Mohapatra, Zhang, </a:t>
            </a:r>
            <a:r>
              <a:rPr lang="en-US" b="0" i="0" u="none" strike="noStrike" dirty="0">
                <a:effectLst/>
                <a:latin typeface="-apple-system"/>
              </a:rPr>
              <a:t> </a:t>
            </a:r>
            <a:r>
              <a:rPr lang="en-US" b="0" i="0" u="none" strike="noStrike" dirty="0"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1911.12334</a:t>
            </a:r>
            <a:r>
              <a:rPr lang="en-US" b="0" i="0" u="none" strike="noStrike" dirty="0">
                <a:effectLst/>
                <a:latin typeface="-apple-system"/>
              </a:rPr>
              <a:t> </a:t>
            </a:r>
            <a:r>
              <a:rPr lang="en-US" dirty="0"/>
              <a:t> (PRD ‘20)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969CFC7-8403-19A1-EDAB-42C7C550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85D68-C3EF-4940-A1FF-9625BCAB52AE}"/>
              </a:ext>
            </a:extLst>
          </p:cNvPr>
          <p:cNvSpPr txBox="1"/>
          <p:nvPr/>
        </p:nvSpPr>
        <p:spPr>
          <a:xfrm>
            <a:off x="370378" y="2828318"/>
            <a:ext cx="420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about the supernova constraint?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E7946-0B74-0D62-5B02-B097281134D4}"/>
              </a:ext>
            </a:extLst>
          </p:cNvPr>
          <p:cNvSpPr txBox="1"/>
          <p:nvPr/>
        </p:nvSpPr>
        <p:spPr>
          <a:xfrm>
            <a:off x="165148" y="3377099"/>
            <a:ext cx="48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Soon realized that nobody had done a full calculation of SN1987A bound on </a:t>
            </a:r>
            <a:r>
              <a:rPr lang="en-US" i="1" dirty="0"/>
              <a:t>CP-even</a:t>
            </a:r>
            <a:r>
              <a:rPr lang="en-US" dirty="0"/>
              <a:t> scalar.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F0D70-EC97-3848-DC5F-3EB7E82F2495}"/>
              </a:ext>
            </a:extLst>
          </p:cNvPr>
          <p:cNvSpPr txBox="1"/>
          <p:nvPr/>
        </p:nvSpPr>
        <p:spPr>
          <a:xfrm>
            <a:off x="214597" y="4172101"/>
            <a:ext cx="451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existing literature just used the </a:t>
            </a:r>
            <a:r>
              <a:rPr lang="en-US" i="1" dirty="0"/>
              <a:t>NN </a:t>
            </a:r>
          </a:p>
          <a:p>
            <a:r>
              <a:rPr lang="en-US" dirty="0"/>
              <a:t>bremsstrahlung amplitude for </a:t>
            </a:r>
            <a:r>
              <a:rPr lang="en-US" i="1" dirty="0"/>
              <a:t>CP-odd</a:t>
            </a:r>
            <a:r>
              <a:rPr lang="en-US" dirty="0"/>
              <a:t> axions.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F9236-DC0E-BC76-4B52-B345AAB8EA49}"/>
              </a:ext>
            </a:extLst>
          </p:cNvPr>
          <p:cNvSpPr txBox="1"/>
          <p:nvPr/>
        </p:nvSpPr>
        <p:spPr>
          <a:xfrm>
            <a:off x="688976" y="5157788"/>
            <a:ext cx="389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Isizuka</a:t>
            </a:r>
            <a:r>
              <a:rPr lang="en-US" dirty="0"/>
              <a:t>, Yoshimura </a:t>
            </a:r>
            <a:r>
              <a:rPr lang="en-US" dirty="0">
                <a:solidFill>
                  <a:srgbClr val="00B0F0"/>
                </a:solidFill>
              </a:rPr>
              <a:t>(PTEP ‘90)</a:t>
            </a:r>
            <a:r>
              <a:rPr lang="en-US" dirty="0"/>
              <a:t>;</a:t>
            </a:r>
          </a:p>
          <a:p>
            <a:r>
              <a:rPr lang="en-US" dirty="0"/>
              <a:t>Arndt, Fox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sz="1800" dirty="0">
                <a:solidFill>
                  <a:srgbClr val="00B0F0"/>
                </a:solidFill>
                <a:effectLst/>
                <a:latin typeface="CMTT10"/>
              </a:rPr>
              <a:t>hep-</a:t>
            </a:r>
            <a:r>
              <a:rPr lang="en-US" sz="1800" dirty="0" err="1">
                <a:solidFill>
                  <a:srgbClr val="00B0F0"/>
                </a:solidFill>
                <a:effectLst/>
                <a:latin typeface="CMTT10"/>
              </a:rPr>
              <a:t>ph</a:t>
            </a:r>
            <a:r>
              <a:rPr lang="en-US" sz="1800" dirty="0">
                <a:solidFill>
                  <a:srgbClr val="00B0F0"/>
                </a:solidFill>
                <a:effectLst/>
                <a:latin typeface="CMTT10"/>
              </a:rPr>
              <a:t>/0207098 </a:t>
            </a:r>
            <a:r>
              <a:rPr lang="en-US" sz="1800" dirty="0">
                <a:solidFill>
                  <a:srgbClr val="00B0F0"/>
                </a:solidFill>
                <a:latin typeface="CMTT10"/>
              </a:rPr>
              <a:t>(JHEP ‘03);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Diener, Burgess, </a:t>
            </a:r>
            <a:r>
              <a:rPr lang="en-US" sz="1800" dirty="0">
                <a:solidFill>
                  <a:srgbClr val="00B0F0"/>
                </a:solidFill>
                <a:effectLst/>
                <a:latin typeface="CMTT10"/>
              </a:rPr>
              <a:t>1302.6486</a:t>
            </a:r>
            <a:r>
              <a:rPr lang="en-US" dirty="0">
                <a:solidFill>
                  <a:srgbClr val="00B0F0"/>
                </a:solidFill>
                <a:latin typeface="CMR10"/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 (JHEP ‘13)</a:t>
            </a:r>
            <a:r>
              <a:rPr lang="en-US" dirty="0"/>
              <a:t>;</a:t>
            </a:r>
          </a:p>
          <a:p>
            <a:r>
              <a:rPr lang="en-US" dirty="0" err="1"/>
              <a:t>Krnjaic</a:t>
            </a:r>
            <a:r>
              <a:rPr lang="en-US" dirty="0"/>
              <a:t>, </a:t>
            </a:r>
            <a:r>
              <a:rPr lang="en-US" sz="1800" dirty="0">
                <a:solidFill>
                  <a:srgbClr val="00B0F0"/>
                </a:solidFill>
                <a:effectLst/>
                <a:latin typeface="CMTT10"/>
              </a:rPr>
              <a:t>1512.04119 </a:t>
            </a:r>
            <a:r>
              <a:rPr lang="en-US" dirty="0">
                <a:solidFill>
                  <a:srgbClr val="00B0F0"/>
                </a:solidFill>
              </a:rPr>
              <a:t> (PRD ‘16)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783955-7D71-74D9-B01E-D6FAB52DE2FD}"/>
              </a:ext>
            </a:extLst>
          </p:cNvPr>
          <p:cNvSpPr/>
          <p:nvPr/>
        </p:nvSpPr>
        <p:spPr>
          <a:xfrm>
            <a:off x="7715250" y="3557587"/>
            <a:ext cx="1885950" cy="614513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1AB4-BA09-8C58-8675-97425A7D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63132"/>
            <a:ext cx="10515600" cy="1086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But there are two crucial differences between </a:t>
            </a:r>
            <a:br>
              <a:rPr lang="en-US" dirty="0"/>
            </a:br>
            <a:r>
              <a:rPr lang="en-US" dirty="0"/>
              <a:t>CP-even and CP-odd Cases!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666B5-535A-C09D-D1FF-B86B8EE6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9A18CF37-2B35-C93B-B3C0-D9D3D775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2" y="1964531"/>
            <a:ext cx="11390315" cy="2928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87BCB-1EB6-F216-F248-30D7AC0F4B44}"/>
              </a:ext>
            </a:extLst>
          </p:cNvPr>
          <p:cNvSpPr txBox="1"/>
          <p:nvPr/>
        </p:nvSpPr>
        <p:spPr>
          <a:xfrm>
            <a:off x="6680014" y="5301090"/>
            <a:ext cx="5111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Coupling to pion mediator is important.</a:t>
            </a:r>
          </a:p>
          <a:p>
            <a:r>
              <a:rPr lang="en-US" sz="2400" dirty="0"/>
              <a:t>Absent in the CP-odd case.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4007DE77-14C4-D08B-595A-35F26101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4" y="5438916"/>
            <a:ext cx="3968751" cy="822472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BD83D45-37B4-5A81-4FBD-018A4FCE8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4" y="6356350"/>
            <a:ext cx="2406650" cy="336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811D20-8A5E-229B-9EE3-66ACBB11E42F}"/>
              </a:ext>
            </a:extLst>
          </p:cNvPr>
          <p:cNvSpPr txBox="1"/>
          <p:nvPr/>
        </p:nvSpPr>
        <p:spPr>
          <a:xfrm>
            <a:off x="7431881" y="137417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strike="noStrike" dirty="0"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BD, Mohapatra, Zhang, </a:t>
            </a:r>
            <a:r>
              <a:rPr lang="en-US" b="0" i="0" u="none" strike="noStrike" dirty="0">
                <a:solidFill>
                  <a:srgbClr val="0563C1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2005.00490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(JCAP ‘20)</a:t>
            </a:r>
          </a:p>
        </p:txBody>
      </p:sp>
    </p:spTree>
    <p:extLst>
      <p:ext uri="{BB962C8B-B14F-4D97-AF65-F5344CB8AC3E}">
        <p14:creationId xmlns:p14="http://schemas.microsoft.com/office/powerpoint/2010/main" val="13543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06E3-4652-8E91-C112-AFB9B305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20738"/>
          </a:xfrm>
        </p:spPr>
        <p:txBody>
          <a:bodyPr/>
          <a:lstStyle/>
          <a:p>
            <a:pPr algn="ctr"/>
            <a:r>
              <a:rPr lang="en-US" dirty="0"/>
              <a:t>Comparison of Different Contributions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B6466-50CA-CE56-60C6-4F0BA811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3D12F5E9-3169-61F4-B2E0-78CA624B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957264"/>
            <a:ext cx="77724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29F6-BC2F-5E2B-12C2-8D508728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Updated SN1987A Bound on CP-even Scalar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3BFF3-3C26-584B-E57F-8365A9BA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3ABD08C-D39F-A792-EDCE-F1A58118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47" y="1141121"/>
            <a:ext cx="8035277" cy="55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C20-D912-814A-1D21-B11A6ABF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63" y="340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Meanwhile, KOTO Anomaly Disappeared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601F5-2BBF-E81C-3661-36696AE0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25DA-0ADF-114A-B1A9-87B2B85BC11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4AC07ED2-9F8A-0377-F72D-583B0A36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" y="1243012"/>
            <a:ext cx="6642100" cy="529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B8BB3A-39D2-4179-9F61-5CDD2E1CB2EE}"/>
              </a:ext>
            </a:extLst>
          </p:cNvPr>
          <p:cNvSpPr txBox="1"/>
          <p:nvPr/>
        </p:nvSpPr>
        <p:spPr>
          <a:xfrm>
            <a:off x="7075918" y="1417643"/>
            <a:ext cx="523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background than initial estimate.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E7361-06F0-9B45-361B-90348BE2B74D}"/>
              </a:ext>
            </a:extLst>
          </p:cNvPr>
          <p:cNvSpPr txBox="1"/>
          <p:nvPr/>
        </p:nvSpPr>
        <p:spPr>
          <a:xfrm>
            <a:off x="7777200" y="1899569"/>
            <a:ext cx="383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Corresponding probability of </a:t>
            </a:r>
          </a:p>
          <a:p>
            <a:r>
              <a:rPr lang="en-US" sz="2400" dirty="0"/>
              <a:t>observing 3 events is 13%.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CE0CF-6245-4542-81D2-32345CE0FFE8}"/>
              </a:ext>
            </a:extLst>
          </p:cNvPr>
          <p:cNvSpPr txBox="1"/>
          <p:nvPr/>
        </p:nvSpPr>
        <p:spPr>
          <a:xfrm>
            <a:off x="8044658" y="2800227"/>
            <a:ext cx="367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New Physics yet (again).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330C056-6805-A377-0632-F13FD5D6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352" y="3327470"/>
            <a:ext cx="452040" cy="431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22515-E090-7BAC-EAC1-A1309AD144E6}"/>
              </a:ext>
            </a:extLst>
          </p:cNvPr>
          <p:cNvSpPr txBox="1"/>
          <p:nvPr/>
        </p:nvSpPr>
        <p:spPr>
          <a:xfrm>
            <a:off x="7762984" y="4073438"/>
            <a:ext cx="415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But still recalculating the supernova constraint was a useful exercise.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1B407-51D4-3D9B-6769-F75DB49A4847}"/>
              </a:ext>
            </a:extLst>
          </p:cNvPr>
          <p:cNvSpPr txBox="1"/>
          <p:nvPr/>
        </p:nvSpPr>
        <p:spPr>
          <a:xfrm>
            <a:off x="403225" y="6169580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-apple-system"/>
              </a:rPr>
              <a:t> 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2012.07571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(PRL ‘21)</a:t>
            </a:r>
            <a:endParaRPr lang="en-US" b="0" i="0" u="none" strike="noStrike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734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846</Words>
  <Application>Microsoft Macintosh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CMR10</vt:lpstr>
      <vt:lpstr>CMTT10</vt:lpstr>
      <vt:lpstr>fira sans</vt:lpstr>
      <vt:lpstr>Wingdings</vt:lpstr>
      <vt:lpstr>Office Theme</vt:lpstr>
      <vt:lpstr>Stellar Limits on Light Scalars [Some recent (and not-so-recent) work with Rabi]</vt:lpstr>
      <vt:lpstr>Honor and Privilege to be Rabi’s student (2007-12)</vt:lpstr>
      <vt:lpstr>My collaboration with Rabi has continued ever since</vt:lpstr>
      <vt:lpstr>This series of works started with something completely different: KOTO Anomaly</vt:lpstr>
      <vt:lpstr>Light CP-even Scalar</vt:lpstr>
      <vt:lpstr>But there are two crucial differences between  CP-even and CP-odd Cases!</vt:lpstr>
      <vt:lpstr>Comparison of Different Contributions</vt:lpstr>
      <vt:lpstr>Updated SN1987A Bound on CP-even Scalar</vt:lpstr>
      <vt:lpstr>Meanwhile, KOTO Anomaly Disappeared</vt:lpstr>
      <vt:lpstr>There is more to the Supernova story</vt:lpstr>
      <vt:lpstr>Reupdated SN1987A Bound</vt:lpstr>
      <vt:lpstr>NS Mergers</vt:lpstr>
      <vt:lpstr>How about other stellar structures?</vt:lpstr>
      <vt:lpstr>Updated Stellar Limits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Limits on Light Scalars</dc:title>
  <dc:creator>Dev, Bhupal</dc:creator>
  <cp:lastModifiedBy>Dev, Bhupal</cp:lastModifiedBy>
  <cp:revision>39</cp:revision>
  <dcterms:created xsi:type="dcterms:W3CDTF">2022-10-20T11:55:07Z</dcterms:created>
  <dcterms:modified xsi:type="dcterms:W3CDTF">2022-10-21T12:25:37Z</dcterms:modified>
</cp:coreProperties>
</file>