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3" r:id="rId57"/>
    <p:sldId id="312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naconda.com/download/%23maco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je5qh2yg7p.search.serialssolutions.com/ejp/?libHash=JE5QH2YG7P%23/search/?searchControl=title&amp;searchType=title_code&amp;criteria=TC0000907702&amp;language=en-US&amp;titleType=ALL" TargetMode="Externa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and </a:t>
            </a:r>
            <a:r>
              <a:rPr lang="en-US" dirty="0" err="1" smtClean="0"/>
              <a:t>PyMinuit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Bhupal Dev</a:t>
            </a:r>
          </a:p>
          <a:p>
            <a:endParaRPr lang="en-US" dirty="0" smtClean="0"/>
          </a:p>
          <a:p>
            <a:r>
              <a:rPr lang="en-US" sz="1800" dirty="0" smtClean="0"/>
              <a:t>March 8, 2018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16157" y="1028039"/>
            <a:ext cx="1623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Physics 584</a:t>
            </a:r>
          </a:p>
          <a:p>
            <a:endParaRPr lang="en-US" dirty="0"/>
          </a:p>
        </p:txBody>
      </p:sp>
      <p:pic>
        <p:nvPicPr>
          <p:cNvPr id="5" name="Picture 4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9" y="114527"/>
            <a:ext cx="1200757" cy="1200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19" y="45360"/>
            <a:ext cx="2553321" cy="8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6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019300"/>
            <a:ext cx="7747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3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08501"/>
            <a:ext cx="7645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Blank Lines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5240" y="1264355"/>
            <a:ext cx="8721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line containing only whitespace, possibly with a comment, is known as a blank line and Python totally ignores it.</a:t>
            </a:r>
          </a:p>
          <a:p>
            <a:endParaRPr lang="en-US" dirty="0"/>
          </a:p>
          <a:p>
            <a:r>
              <a:rPr lang="en-US" dirty="0"/>
              <a:t>In an interactive interpreter session, you must enter an empty physical line to terminate a multiline statement.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3025372"/>
            <a:ext cx="856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semicolon ( ; ) allows multiple statements on the single line given that neither statement starts a new code block. Here is a sample snip using the semicolon −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0" y="3792429"/>
            <a:ext cx="7734300" cy="469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766" y="4587420"/>
            <a:ext cx="8064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Here, </a:t>
            </a:r>
            <a:r>
              <a:rPr lang="en-US" dirty="0" smtClean="0"/>
              <a:t>”\</a:t>
            </a:r>
            <a:r>
              <a:rPr lang="en-US" dirty="0"/>
              <a:t>n" is used to create </a:t>
            </a:r>
            <a:r>
              <a:rPr lang="en-US" dirty="0" smtClean="0"/>
              <a:t>a new line </a:t>
            </a:r>
            <a:r>
              <a:rPr lang="en-US" dirty="0"/>
              <a:t>before displaying the actual line. </a:t>
            </a:r>
          </a:p>
        </p:txBody>
      </p:sp>
    </p:spTree>
    <p:extLst>
      <p:ext uri="{BB962C8B-B14F-4D97-AF65-F5344CB8AC3E}">
        <p14:creationId xmlns:p14="http://schemas.microsoft.com/office/powerpoint/2010/main" val="59998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98600"/>
            <a:ext cx="7708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Values to Variables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46200"/>
            <a:ext cx="7683500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985" y="5790276"/>
            <a:ext cx="24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IPython</a:t>
            </a:r>
            <a:r>
              <a:rPr lang="en-US" dirty="0" smtClean="0"/>
              <a:t>, type print(…)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9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Assignment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38300"/>
            <a:ext cx="7734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5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Data Types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7767" y="2413338"/>
            <a:ext cx="85127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Python has five standard data </a:t>
            </a:r>
            <a:r>
              <a:rPr lang="en-US" sz="3200" dirty="0" smtClean="0"/>
              <a:t>types:</a:t>
            </a:r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Number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String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List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Tuple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230823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96"/>
            <a:ext cx="8229600" cy="828028"/>
          </a:xfrm>
        </p:spPr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1" y="1003624"/>
            <a:ext cx="7721600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717800"/>
            <a:ext cx="76962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4542859"/>
            <a:ext cx="75946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88"/>
            <a:ext cx="8229600" cy="888500"/>
          </a:xfrm>
        </p:spPr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68" y="793660"/>
            <a:ext cx="6689886" cy="3733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4618258"/>
            <a:ext cx="7277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720" y="1357166"/>
            <a:ext cx="8947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Strings in Python are identified as a contiguous set of characters represented in the quotation marks. Python allows for either pairs of single or double quotes. Subsets of strings can be taken using the slice operator ([ ] and [:] ) with indexes starting at 0 in the beginning of the string and working their way from -1 at the end.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840" y="2659287"/>
            <a:ext cx="881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plus (+) sign is the string concatenation operator and the asterisk (*) is the repetition operator.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0" y="3422650"/>
            <a:ext cx="4928395" cy="1430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33" y="5021254"/>
            <a:ext cx="5545367" cy="16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525" y="1526942"/>
            <a:ext cx="8369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Python is a high-level, interpreted, interactive and object-oriented scripting language. Python is designed to be highly readable. It uses English keywords frequently where as other languages use punctuation, and it has fewer syntactical constructions than other languages.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043" y="3000483"/>
            <a:ext cx="851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Python is Interpreted − </a:t>
            </a:r>
            <a:r>
              <a:rPr lang="en-US" dirty="0"/>
              <a:t>Python is processed at runtime by the interpreter. You do not need to compile your program before executing it. This is similar to PERL and PHP.</a:t>
            </a:r>
          </a:p>
          <a:p>
            <a:endParaRPr lang="en-US" dirty="0"/>
          </a:p>
          <a:p>
            <a:r>
              <a:rPr lang="en-US" b="1" dirty="0"/>
              <a:t>Python is Interactive − </a:t>
            </a:r>
            <a:r>
              <a:rPr lang="en-US" dirty="0"/>
              <a:t>You can actually sit at a Python prompt and interact with the interpreter directly to write your programs.</a:t>
            </a:r>
          </a:p>
          <a:p>
            <a:endParaRPr lang="en-US" dirty="0"/>
          </a:p>
          <a:p>
            <a:r>
              <a:rPr lang="en-US" b="1" dirty="0"/>
              <a:t>Python is Object-Oriented − </a:t>
            </a:r>
            <a:r>
              <a:rPr lang="en-US" dirty="0"/>
              <a:t>Python supports Object-Oriented style or technique of programming that encapsulates code within objects.</a:t>
            </a:r>
          </a:p>
          <a:p>
            <a:endParaRPr lang="en-US" dirty="0"/>
          </a:p>
          <a:p>
            <a:r>
              <a:rPr lang="en-US" b="1" dirty="0"/>
              <a:t>Python is a Beginner's Language − </a:t>
            </a:r>
            <a:r>
              <a:rPr lang="en-US" dirty="0"/>
              <a:t>Python is a great language for the beginner-level programmers and supports the development of a wide range of applications from simple text processing to WWW browsers to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61" y="45354"/>
            <a:ext cx="2222599" cy="7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5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82"/>
            <a:ext cx="8229600" cy="691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2405" y="843146"/>
            <a:ext cx="8573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Lists are the most versatile of Python's compound data types. A list contains items separated by commas and enclosed within square brackets ([]). To some extent, lists are similar to arrays in C. One difference between them is that all the items belonging to a list can be of different data type.</a:t>
            </a:r>
          </a:p>
          <a:p>
            <a:endParaRPr lang="en-US" dirty="0"/>
          </a:p>
          <a:p>
            <a:r>
              <a:rPr lang="en-US" dirty="0"/>
              <a:t>The values stored in a list can be accessed using the slice operator ([ ] and [:]) with indexes starting at 0 in the beginning of the list and working their way to end -1. The plus (+) sign is the list concatenation operator, and the asterisk (*) is the repetition operator.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2" y="3151470"/>
            <a:ext cx="5760834" cy="1910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06" y="5087175"/>
            <a:ext cx="5757053" cy="17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96"/>
            <a:ext cx="8229600" cy="828028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2165" y="1003624"/>
            <a:ext cx="8679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tuple is another sequence data type that is similar to the list. A tuple consists of a number of values separated by commas. Unlike lists, however, tuples are enclosed within parentheses.</a:t>
            </a:r>
          </a:p>
          <a:p>
            <a:endParaRPr lang="en-US" dirty="0"/>
          </a:p>
          <a:p>
            <a:r>
              <a:rPr lang="en-US" dirty="0"/>
              <a:t>The main differences between lists and tuples are: Lists are enclosed in brackets ( [ ] ) and their elements and size can be changed, while tuples are enclosed in parentheses ( ( ) ) and cannot be updated. Tuples can be thought of as read-only lists.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9" y="3034949"/>
            <a:ext cx="4311159" cy="1403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18" y="3034948"/>
            <a:ext cx="4674189" cy="140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62" y="4521200"/>
            <a:ext cx="7708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5842" y="1209257"/>
            <a:ext cx="8890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Python's dictionaries are kind of hash table type. They work like associative arrays or hashes found in Perl and consist of key-value pairs. A dictionary key can be almost any Python type, but are usually numbers or strings. Values, on the other hand, can be any arbitrary Python object.</a:t>
            </a:r>
          </a:p>
          <a:p>
            <a:endParaRPr lang="en-US" dirty="0"/>
          </a:p>
          <a:p>
            <a:r>
              <a:rPr lang="en-US" dirty="0"/>
              <a:t>Dictionaries are enclosed by curly braces ({ }) and values can be assigned and accessed using square braces ([]).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5" y="3316172"/>
            <a:ext cx="4675076" cy="2524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38" y="4063309"/>
            <a:ext cx="4033339" cy="1777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525" y="5990267"/>
            <a:ext cx="860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Dictionaries have no concept of order among elements. It is incorrect to say that the elements are "out of order"; they are simply unordered.</a:t>
            </a:r>
          </a:p>
        </p:txBody>
      </p:sp>
    </p:spTree>
    <p:extLst>
      <p:ext uri="{BB962C8B-B14F-4D97-AF65-F5344CB8AC3E}">
        <p14:creationId xmlns:p14="http://schemas.microsoft.com/office/powerpoint/2010/main" val="260912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 Conversion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9" y="1311812"/>
            <a:ext cx="4734585" cy="5440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38" y="1326930"/>
            <a:ext cx="4477036" cy="53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081" y="1997839"/>
            <a:ext cx="8996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Python language supports the following types of operators.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Arithmetic Operators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Comparison (Relational) Operators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Assignment Operators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Logical Operators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Bitwise Operators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Membership Operators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Identity Operators</a:t>
            </a:r>
          </a:p>
        </p:txBody>
      </p:sp>
    </p:spTree>
    <p:extLst>
      <p:ext uri="{BB962C8B-B14F-4D97-AF65-F5344CB8AC3E}">
        <p14:creationId xmlns:p14="http://schemas.microsoft.com/office/powerpoint/2010/main" val="323718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36"/>
            <a:ext cx="8229600" cy="1143000"/>
          </a:xfrm>
        </p:spPr>
        <p:txBody>
          <a:bodyPr/>
          <a:lstStyle/>
          <a:p>
            <a:r>
              <a:rPr lang="en-US" dirty="0" smtClean="0"/>
              <a:t>Arithmetic Operators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8" y="1164136"/>
            <a:ext cx="6159500" cy="557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5599" y="1192698"/>
            <a:ext cx="12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a,b</a:t>
            </a:r>
            <a:r>
              <a:rPr lang="en-US" dirty="0" smtClean="0"/>
              <a:t> = 10,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09"/>
            <a:ext cx="8229600" cy="1143000"/>
          </a:xfrm>
        </p:spPr>
        <p:txBody>
          <a:bodyPr/>
          <a:lstStyle/>
          <a:p>
            <a:r>
              <a:rPr lang="en-US" dirty="0" smtClean="0"/>
              <a:t>Comparison Operators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64" y="1170381"/>
            <a:ext cx="5513437" cy="5513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86939" y="1232061"/>
            <a:ext cx="12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a,b</a:t>
            </a:r>
            <a:r>
              <a:rPr lang="en-US" dirty="0" smtClean="0"/>
              <a:t> = 10,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8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8"/>
            <a:ext cx="8229600" cy="870872"/>
          </a:xfrm>
        </p:spPr>
        <p:txBody>
          <a:bodyPr/>
          <a:lstStyle/>
          <a:p>
            <a:r>
              <a:rPr lang="en-US" dirty="0" smtClean="0"/>
              <a:t>Assignment Operators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92" y="806112"/>
            <a:ext cx="6040228" cy="60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Bitwise Operators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5" y="1239465"/>
            <a:ext cx="61468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80" y="2034584"/>
            <a:ext cx="6108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197100"/>
            <a:ext cx="6184900" cy="246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0847" y="2228079"/>
            <a:ext cx="12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a,b</a:t>
            </a:r>
            <a:r>
              <a:rPr lang="en-US" dirty="0" smtClean="0"/>
              <a:t> = 10,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0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039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324" y="1069919"/>
            <a:ext cx="8739532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Easy</a:t>
            </a:r>
            <a:r>
              <a:rPr lang="en-US" sz="1400" b="1" dirty="0"/>
              <a:t>-to-learn − </a:t>
            </a:r>
            <a:r>
              <a:rPr lang="en-US" sz="1400" dirty="0"/>
              <a:t>Python has few keywords, simple structure, and a clearly defined syntax. This allows the student to pick up the language quickly.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Easy-to-read − </a:t>
            </a:r>
            <a:r>
              <a:rPr lang="en-US" sz="1400" dirty="0"/>
              <a:t>Python code is more clearly defined and visible to the eyes.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Easy-to-maintain − </a:t>
            </a:r>
            <a:r>
              <a:rPr lang="en-US" sz="1400" dirty="0"/>
              <a:t>Python's source code is fairly easy-to-maintain.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A broad standard library − </a:t>
            </a:r>
            <a:r>
              <a:rPr lang="en-US" sz="1400" dirty="0"/>
              <a:t>Python's bulk of the library is very portable and cross-platform compatible on UNIX, Windows, and Macintosh.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Interactive Mode − </a:t>
            </a:r>
            <a:r>
              <a:rPr lang="en-US" sz="1400" dirty="0"/>
              <a:t>Python has support for an interactive mode which allows interactive testing and debugging of snippets of code.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Portable −</a:t>
            </a:r>
            <a:r>
              <a:rPr lang="en-US" sz="1400" dirty="0"/>
              <a:t> Python can run on a wide variety of hardware platforms and has the same interface on all platforms.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Extendable −</a:t>
            </a:r>
            <a:r>
              <a:rPr lang="en-US" sz="1400" dirty="0"/>
              <a:t> You can add low-level modules to the Python interpreter. These modules enable programmers to add to or customize their tools to be more efficient.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Databases −</a:t>
            </a:r>
            <a:r>
              <a:rPr lang="en-US" sz="1400" dirty="0"/>
              <a:t> Python provides interfaces to all major commercial databases.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GUI Programming − </a:t>
            </a:r>
            <a:r>
              <a:rPr lang="en-US" sz="1400" dirty="0"/>
              <a:t>Python supports GUI applications that can be created and ported to many system calls, libraries and windows systems, such as Windows MFC, Macintosh, and the X Window system of Unix.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Scalable −</a:t>
            </a:r>
            <a:r>
              <a:rPr lang="en-US" sz="1400" dirty="0"/>
              <a:t> Python provides a better structure and support for large programs than shell scripting.</a:t>
            </a:r>
          </a:p>
        </p:txBody>
      </p:sp>
    </p:spTree>
    <p:extLst>
      <p:ext uri="{BB962C8B-B14F-4D97-AF65-F5344CB8AC3E}">
        <p14:creationId xmlns:p14="http://schemas.microsoft.com/office/powerpoint/2010/main" val="2585260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15"/>
            <a:ext cx="8229600" cy="842251"/>
          </a:xfrm>
        </p:spPr>
        <p:txBody>
          <a:bodyPr/>
          <a:lstStyle/>
          <a:p>
            <a:r>
              <a:rPr lang="en-US" dirty="0" smtClean="0"/>
              <a:t>Membership Operator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50" y="954843"/>
            <a:ext cx="615950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4" y="3752588"/>
            <a:ext cx="466090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473" y="4882888"/>
            <a:ext cx="3416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0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Operator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7" y="2187079"/>
            <a:ext cx="4676983" cy="2160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54" y="2187079"/>
            <a:ext cx="3719588" cy="3032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92" y="5723362"/>
            <a:ext cx="318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64" y="47920"/>
            <a:ext cx="8229600" cy="844525"/>
          </a:xfrm>
        </p:spPr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5" y="938918"/>
            <a:ext cx="5469058" cy="516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73" y="5859978"/>
            <a:ext cx="6159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Making: if .. </a:t>
            </a:r>
            <a:r>
              <a:rPr lang="en-US" dirty="0" err="1" smtClean="0"/>
              <a:t>elif</a:t>
            </a:r>
            <a:r>
              <a:rPr lang="en-US" dirty="0" smtClean="0"/>
              <a:t> .. else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477" y="1472031"/>
            <a:ext cx="160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expression:</a:t>
            </a:r>
          </a:p>
          <a:p>
            <a:r>
              <a:rPr lang="en-US" dirty="0"/>
              <a:t>   statement(s)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477" y="2410615"/>
            <a:ext cx="1679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expression:</a:t>
            </a:r>
          </a:p>
          <a:p>
            <a:r>
              <a:rPr lang="en-US" dirty="0"/>
              <a:t>   statement(s)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statement(s)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477" y="3823786"/>
            <a:ext cx="1802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expression1:</a:t>
            </a:r>
          </a:p>
          <a:p>
            <a:r>
              <a:rPr lang="en-US" dirty="0"/>
              <a:t>   statement(s)</a:t>
            </a:r>
          </a:p>
          <a:p>
            <a:r>
              <a:rPr lang="en-US" dirty="0" err="1"/>
              <a:t>elif</a:t>
            </a:r>
            <a:r>
              <a:rPr lang="en-US" dirty="0"/>
              <a:t> expression2:</a:t>
            </a:r>
          </a:p>
          <a:p>
            <a:r>
              <a:rPr lang="en-US" dirty="0"/>
              <a:t>   statement(s)</a:t>
            </a:r>
          </a:p>
          <a:p>
            <a:r>
              <a:rPr lang="en-US" dirty="0" err="1"/>
              <a:t>elif</a:t>
            </a:r>
            <a:r>
              <a:rPr lang="en-US" dirty="0"/>
              <a:t> expression3:</a:t>
            </a:r>
          </a:p>
          <a:p>
            <a:r>
              <a:rPr lang="en-US" dirty="0"/>
              <a:t>   statement(s)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statement(s)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14" y="2186594"/>
            <a:ext cx="19268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expression1:</a:t>
            </a:r>
          </a:p>
          <a:p>
            <a:r>
              <a:rPr lang="en-US" dirty="0"/>
              <a:t>   statement(s)</a:t>
            </a:r>
          </a:p>
          <a:p>
            <a:r>
              <a:rPr lang="en-US" dirty="0"/>
              <a:t>   if expression2:</a:t>
            </a:r>
          </a:p>
          <a:p>
            <a:r>
              <a:rPr lang="en-US" dirty="0"/>
              <a:t>      statement(s)</a:t>
            </a:r>
          </a:p>
          <a:p>
            <a:r>
              <a:rPr lang="en-US" dirty="0"/>
              <a:t>   </a:t>
            </a:r>
            <a:r>
              <a:rPr lang="en-US" dirty="0" err="1"/>
              <a:t>elif</a:t>
            </a:r>
            <a:r>
              <a:rPr lang="en-US" dirty="0"/>
              <a:t> expression3:</a:t>
            </a:r>
          </a:p>
          <a:p>
            <a:r>
              <a:rPr lang="en-US" dirty="0"/>
              <a:t>      statement(s)</a:t>
            </a:r>
          </a:p>
          <a:p>
            <a:r>
              <a:rPr lang="en-US" dirty="0"/>
              <a:t>   else:</a:t>
            </a:r>
          </a:p>
          <a:p>
            <a:r>
              <a:rPr lang="en-US" dirty="0"/>
              <a:t>      statement(s)</a:t>
            </a:r>
          </a:p>
          <a:p>
            <a:r>
              <a:rPr lang="en-US" dirty="0"/>
              <a:t>   </a:t>
            </a:r>
            <a:r>
              <a:rPr lang="en-US" dirty="0" err="1"/>
              <a:t>elif</a:t>
            </a:r>
            <a:r>
              <a:rPr lang="en-US" dirty="0"/>
              <a:t> expression4:</a:t>
            </a:r>
          </a:p>
          <a:p>
            <a:r>
              <a:rPr lang="en-US" dirty="0"/>
              <a:t>      statement(s)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statement(s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3407" y="1698098"/>
            <a:ext cx="4572000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= 100</a:t>
            </a:r>
          </a:p>
          <a:p>
            <a:r>
              <a:rPr lang="en-US" dirty="0"/>
              <a:t>if </a:t>
            </a:r>
            <a:r>
              <a:rPr lang="en-US" dirty="0" err="1"/>
              <a:t>var</a:t>
            </a:r>
            <a:r>
              <a:rPr lang="en-US" dirty="0"/>
              <a:t> &lt; 200:</a:t>
            </a:r>
          </a:p>
          <a:p>
            <a:r>
              <a:rPr lang="en-US" dirty="0"/>
              <a:t>   print </a:t>
            </a:r>
            <a:r>
              <a:rPr lang="en-US" dirty="0" smtClean="0"/>
              <a:t>("</a:t>
            </a:r>
            <a:r>
              <a:rPr lang="en-US" dirty="0"/>
              <a:t>Expression value is less than </a:t>
            </a:r>
            <a:r>
              <a:rPr lang="en-US" dirty="0" smtClean="0"/>
              <a:t>200”)</a:t>
            </a:r>
            <a:endParaRPr lang="en-US" dirty="0"/>
          </a:p>
          <a:p>
            <a:r>
              <a:rPr lang="en-US" dirty="0"/>
              <a:t>   if </a:t>
            </a:r>
            <a:r>
              <a:rPr lang="en-US" dirty="0" err="1"/>
              <a:t>var</a:t>
            </a:r>
            <a:r>
              <a:rPr lang="en-US" dirty="0"/>
              <a:t> == 150:</a:t>
            </a:r>
          </a:p>
          <a:p>
            <a:r>
              <a:rPr lang="en-US" dirty="0"/>
              <a:t>      print </a:t>
            </a:r>
            <a:r>
              <a:rPr lang="en-US" dirty="0" smtClean="0"/>
              <a:t>("</a:t>
            </a:r>
            <a:r>
              <a:rPr lang="en-US" dirty="0"/>
              <a:t>Which is </a:t>
            </a:r>
            <a:r>
              <a:rPr lang="en-US" dirty="0" smtClean="0"/>
              <a:t>150”)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== 100:</a:t>
            </a:r>
          </a:p>
          <a:p>
            <a:r>
              <a:rPr lang="en-US" dirty="0"/>
              <a:t>      print </a:t>
            </a:r>
            <a:r>
              <a:rPr lang="en-US" dirty="0" smtClean="0"/>
              <a:t>("</a:t>
            </a:r>
            <a:r>
              <a:rPr lang="en-US" dirty="0"/>
              <a:t>Which is </a:t>
            </a:r>
            <a:r>
              <a:rPr lang="en-US" dirty="0" smtClean="0"/>
              <a:t>100”)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== 50:</a:t>
            </a:r>
          </a:p>
          <a:p>
            <a:r>
              <a:rPr lang="en-US" dirty="0"/>
              <a:t>      </a:t>
            </a:r>
            <a:r>
              <a:rPr lang="en-US" dirty="0" smtClean="0"/>
              <a:t>print("</a:t>
            </a:r>
            <a:r>
              <a:rPr lang="en-US" dirty="0"/>
              <a:t>Which is </a:t>
            </a:r>
            <a:r>
              <a:rPr lang="en-US" dirty="0" smtClean="0"/>
              <a:t>50”)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&lt; 50:</a:t>
            </a:r>
          </a:p>
          <a:p>
            <a:r>
              <a:rPr lang="en-US" dirty="0"/>
              <a:t>      </a:t>
            </a:r>
            <a:r>
              <a:rPr lang="en-US" dirty="0" smtClean="0"/>
              <a:t>print( </a:t>
            </a:r>
            <a:r>
              <a:rPr lang="en-US" dirty="0"/>
              <a:t>"Expression value is less than </a:t>
            </a:r>
            <a:r>
              <a:rPr lang="en-US" dirty="0" smtClean="0"/>
              <a:t>50”)</a:t>
            </a:r>
            <a:endParaRPr lang="en-US" dirty="0"/>
          </a:p>
          <a:p>
            <a:r>
              <a:rPr lang="en-US" dirty="0"/>
              <a:t>else:</a:t>
            </a:r>
          </a:p>
          <a:p>
            <a:r>
              <a:rPr lang="en-US" dirty="0"/>
              <a:t>   </a:t>
            </a:r>
            <a:r>
              <a:rPr lang="en-US" dirty="0" smtClean="0"/>
              <a:t>print( </a:t>
            </a:r>
            <a:r>
              <a:rPr lang="en-US" dirty="0"/>
              <a:t>"Could not find true </a:t>
            </a:r>
            <a:r>
              <a:rPr lang="en-US" dirty="0" smtClean="0"/>
              <a:t>expression”)</a:t>
            </a:r>
            <a:endParaRPr lang="en-US" dirty="0"/>
          </a:p>
          <a:p>
            <a:endParaRPr lang="en-US" dirty="0"/>
          </a:p>
          <a:p>
            <a:r>
              <a:rPr lang="en-US" dirty="0"/>
              <a:t>print </a:t>
            </a:r>
            <a:r>
              <a:rPr lang="en-US" dirty="0" smtClean="0"/>
              <a:t>("</a:t>
            </a:r>
            <a:r>
              <a:rPr lang="en-US" dirty="0"/>
              <a:t>Good bye</a:t>
            </a:r>
            <a:r>
              <a:rPr lang="en-US" dirty="0" smtClean="0"/>
              <a:t>!”)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1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79"/>
            <a:ext cx="8229600" cy="1143000"/>
          </a:xfrm>
        </p:spPr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05" y="1189047"/>
            <a:ext cx="298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count = 0</a:t>
            </a:r>
          </a:p>
          <a:p>
            <a:r>
              <a:rPr lang="en-US" dirty="0">
                <a:solidFill>
                  <a:srgbClr val="FFFF00"/>
                </a:solidFill>
              </a:rPr>
              <a:t>while</a:t>
            </a:r>
            <a:r>
              <a:rPr lang="en-US" dirty="0"/>
              <a:t> (count &lt; </a:t>
            </a:r>
            <a:r>
              <a:rPr lang="en-US" dirty="0" smtClean="0"/>
              <a:t>5)</a:t>
            </a:r>
            <a:r>
              <a:rPr lang="en-US" dirty="0"/>
              <a:t>:</a:t>
            </a:r>
          </a:p>
          <a:p>
            <a:r>
              <a:rPr lang="en-US" dirty="0"/>
              <a:t>   print </a:t>
            </a:r>
            <a:r>
              <a:rPr lang="en-US" dirty="0" smtClean="0"/>
              <a:t>('</a:t>
            </a:r>
            <a:r>
              <a:rPr lang="en-US" dirty="0"/>
              <a:t>The count is:', </a:t>
            </a:r>
            <a:r>
              <a:rPr lang="en-US" dirty="0" smtClean="0"/>
              <a:t>count)</a:t>
            </a:r>
            <a:endParaRPr lang="en-US" dirty="0"/>
          </a:p>
          <a:p>
            <a:r>
              <a:rPr lang="en-US" dirty="0"/>
              <a:t>   count = count + 1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05" y="26043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</a:t>
            </a:r>
            <a:r>
              <a:rPr lang="en-US" dirty="0"/>
              <a:t> letter in 'Python': 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 print ('Current Letter :', letter)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3105" y="347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letter in 'Python':     </a:t>
            </a:r>
          </a:p>
          <a:p>
            <a:r>
              <a:rPr lang="en-US" dirty="0"/>
              <a:t>   if letter == 'h':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FF00"/>
                </a:solidFill>
              </a:rPr>
              <a:t>break</a:t>
            </a:r>
          </a:p>
          <a:p>
            <a:r>
              <a:rPr lang="en-US" dirty="0"/>
              <a:t>   print </a:t>
            </a:r>
            <a:r>
              <a:rPr lang="en-US" dirty="0" smtClean="0"/>
              <a:t>('</a:t>
            </a:r>
            <a:r>
              <a:rPr lang="en-US" dirty="0"/>
              <a:t>Current Letter :', </a:t>
            </a:r>
            <a:r>
              <a:rPr lang="en-US" dirty="0" smtClean="0"/>
              <a:t>letter)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30477" y="14602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letter in 'Python':     </a:t>
            </a:r>
          </a:p>
          <a:p>
            <a:r>
              <a:rPr lang="en-US" dirty="0"/>
              <a:t>   if letter == 'h':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FF00"/>
                </a:solidFill>
              </a:rPr>
              <a:t>continue</a:t>
            </a:r>
          </a:p>
          <a:p>
            <a:r>
              <a:rPr lang="en-US" dirty="0"/>
              <a:t>   print </a:t>
            </a:r>
            <a:r>
              <a:rPr lang="en-US" dirty="0" smtClean="0"/>
              <a:t>('</a:t>
            </a:r>
            <a:r>
              <a:rPr lang="en-US" dirty="0"/>
              <a:t>Current Letter :', </a:t>
            </a:r>
            <a:r>
              <a:rPr lang="en-US" dirty="0" smtClean="0"/>
              <a:t>letter)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30477" y="320244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letter in 'Python': </a:t>
            </a:r>
          </a:p>
          <a:p>
            <a:r>
              <a:rPr lang="en-US" dirty="0"/>
              <a:t>   if letter == 'h':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rgbClr val="FFFF00"/>
                </a:solidFill>
              </a:rPr>
              <a:t> pass</a:t>
            </a:r>
          </a:p>
          <a:p>
            <a:r>
              <a:rPr lang="en-US" dirty="0"/>
              <a:t>      print 'This is pass block'</a:t>
            </a:r>
          </a:p>
          <a:p>
            <a:r>
              <a:rPr lang="en-US" dirty="0"/>
              <a:t>   print 'Current Letter :', letter</a:t>
            </a:r>
          </a:p>
        </p:txBody>
      </p:sp>
    </p:spTree>
    <p:extLst>
      <p:ext uri="{BB962C8B-B14F-4D97-AF65-F5344CB8AC3E}">
        <p14:creationId xmlns:p14="http://schemas.microsoft.com/office/powerpoint/2010/main" val="2777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49397"/>
            <a:ext cx="8229600" cy="4525963"/>
          </a:xfrm>
        </p:spPr>
        <p:txBody>
          <a:bodyPr/>
          <a:lstStyle/>
          <a:p>
            <a:r>
              <a:rPr lang="en-US" dirty="0" smtClean="0"/>
              <a:t>Using for loop </a:t>
            </a:r>
            <a:r>
              <a:rPr lang="en-US" dirty="0" smtClean="0">
                <a:solidFill>
                  <a:srgbClr val="0000FF"/>
                </a:solidFill>
              </a:rPr>
              <a:t>(prime1.ipy)</a:t>
            </a:r>
          </a:p>
          <a:p>
            <a:r>
              <a:rPr lang="en-US" dirty="0" smtClean="0"/>
              <a:t>Using while loop </a:t>
            </a:r>
            <a:r>
              <a:rPr lang="en-US" dirty="0" smtClean="0">
                <a:solidFill>
                  <a:srgbClr val="0000FF"/>
                </a:solidFill>
              </a:rPr>
              <a:t>(prime2.ipy)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06" y="1374476"/>
            <a:ext cx="659151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  <a:r>
              <a:rPr lang="en-US" sz="2800" dirty="0" smtClean="0"/>
              <a:t>ind the prime numbers between 2 and 100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6728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" y="1564444"/>
            <a:ext cx="4668853" cy="4151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162" y="1564443"/>
            <a:ext cx="4556838" cy="41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5" y="1195133"/>
            <a:ext cx="62103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0562" y="1658591"/>
            <a:ext cx="87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rand()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andn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Trigonometric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01" y="1317300"/>
            <a:ext cx="4471837" cy="53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374900"/>
            <a:ext cx="6197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5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Python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9022"/>
          </a:xfrm>
        </p:spPr>
        <p:txBody>
          <a:bodyPr/>
          <a:lstStyle/>
          <a:p>
            <a:r>
              <a:rPr lang="en-US" dirty="0" smtClean="0"/>
              <a:t>Open-source, free. </a:t>
            </a:r>
          </a:p>
          <a:p>
            <a:r>
              <a:rPr lang="en-US" dirty="0" smtClean="0"/>
              <a:t>An easy way is to use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Anaconda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40" y="2138489"/>
            <a:ext cx="27178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80" y="3281993"/>
            <a:ext cx="8750300" cy="210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8172" y="5497768"/>
            <a:ext cx="8229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After your install is complete, verify it by opening Anaconda Navigator, a program that is included with Anaconda: </a:t>
            </a:r>
            <a:r>
              <a:rPr lang="en-US" sz="2400" dirty="0" smtClean="0"/>
              <a:t>(for Mac) from </a:t>
            </a:r>
            <a:r>
              <a:rPr lang="en-US" sz="2400" b="1" dirty="0"/>
              <a:t>Launchpad</a:t>
            </a:r>
            <a:r>
              <a:rPr lang="en-US" sz="2400" dirty="0"/>
              <a:t>, select </a:t>
            </a:r>
            <a:r>
              <a:rPr lang="en-US" sz="2400" b="1" dirty="0"/>
              <a:t>Anaconda </a:t>
            </a:r>
            <a:r>
              <a:rPr lang="en-US" sz="2400" b="1" dirty="0" smtClean="0"/>
              <a:t>Navigator, </a:t>
            </a:r>
            <a:r>
              <a:rPr lang="en-US" sz="2400" dirty="0" smtClean="0"/>
              <a:t>then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qtconsole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022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Formatting Operator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89" y="1307219"/>
            <a:ext cx="6159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9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pylab</a:t>
            </a:r>
            <a:r>
              <a:rPr lang="en-US" dirty="0" smtClean="0"/>
              <a:t> (already included in </a:t>
            </a:r>
            <a:r>
              <a:rPr lang="en-US" dirty="0" err="1" smtClean="0"/>
              <a:t>ipython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Load it at command line as </a:t>
            </a:r>
            <a:r>
              <a:rPr lang="en-US" b="1" dirty="0" smtClean="0">
                <a:solidFill>
                  <a:srgbClr val="FFFF00"/>
                </a:solidFill>
              </a:rPr>
              <a:t>%</a:t>
            </a:r>
            <a:r>
              <a:rPr lang="en-US" b="1" dirty="0" err="1" smtClean="0">
                <a:solidFill>
                  <a:srgbClr val="FFFF00"/>
                </a:solidFill>
              </a:rPr>
              <a:t>pylab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(optional) inline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Includes both </a:t>
            </a:r>
            <a:r>
              <a:rPr lang="en-US" dirty="0" err="1" smtClean="0">
                <a:solidFill>
                  <a:srgbClr val="CCFFCC"/>
                </a:solidFill>
              </a:rPr>
              <a:t>numpy</a:t>
            </a:r>
            <a:r>
              <a:rPr lang="en-US" dirty="0" smtClean="0">
                <a:solidFill>
                  <a:srgbClr val="CCFFCC"/>
                </a:solidFill>
              </a:rPr>
              <a:t> (mathematical facilities) and </a:t>
            </a:r>
            <a:r>
              <a:rPr lang="en-US" dirty="0" err="1" smtClean="0">
                <a:solidFill>
                  <a:srgbClr val="CCFFCC"/>
                </a:solidFill>
              </a:rPr>
              <a:t>matplotlib</a:t>
            </a:r>
            <a:r>
              <a:rPr lang="en-US" dirty="0" smtClean="0">
                <a:solidFill>
                  <a:srgbClr val="CCFFCC"/>
                </a:solidFill>
              </a:rPr>
              <a:t> (graphs).</a:t>
            </a:r>
          </a:p>
          <a:p>
            <a:r>
              <a:rPr lang="en-US" dirty="0" smtClean="0"/>
              <a:t>Can do all kinds of plots: line, scatter, density, contour, polar, pie chart, histograms, and more (see </a:t>
            </a:r>
            <a:r>
              <a:rPr lang="en-US" dirty="0" err="1" smtClean="0"/>
              <a:t>matplotlib.org</a:t>
            </a:r>
            <a:r>
              <a:rPr lang="en-US" dirty="0" smtClean="0"/>
              <a:t> for details).</a:t>
            </a:r>
          </a:p>
          <a:p>
            <a:r>
              <a:rPr lang="en-US" dirty="0" smtClean="0"/>
              <a:t>Commands similar to </a:t>
            </a:r>
            <a:r>
              <a:rPr lang="en-US" dirty="0" err="1" smtClean="0"/>
              <a:t>Matlab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0215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Examples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95219" y="2843512"/>
            <a:ext cx="179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plot(</a:t>
            </a:r>
            <a:r>
              <a:rPr lang="en-US" dirty="0" smtClean="0"/>
              <a:t>rand(1000)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5219" y="1397123"/>
            <a:ext cx="28659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y</a:t>
            </a:r>
            <a:r>
              <a:rPr lang="en-US" sz="2400" baseline="30000" dirty="0" smtClean="0"/>
              <a:t> </a:t>
            </a:r>
            <a:r>
              <a:rPr lang="en-US" sz="2400" baseline="30000" dirty="0"/>
              <a:t>= [ 1.0, 2.4, 1.7, 0.3, 0.6, 1.8 ]</a:t>
            </a:r>
          </a:p>
          <a:p>
            <a:r>
              <a:rPr lang="en-US" sz="2400" baseline="30000" dirty="0" smtClean="0"/>
              <a:t>plot</a:t>
            </a:r>
            <a:r>
              <a:rPr lang="en-US" sz="2400" baseline="30000" dirty="0"/>
              <a:t>(y)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0275" y="2171457"/>
            <a:ext cx="438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lose(“all”) closes the figure pop-up window.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104" y="4584403"/>
            <a:ext cx="3631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aseline="30000" dirty="0"/>
              <a:t>x = [ 0.5, 1.0, 2.0, 4.0, 7.0, 10.0 </a:t>
            </a:r>
            <a:r>
              <a:rPr lang="fr-FR" sz="2400" baseline="30000" dirty="0" smtClean="0"/>
              <a:t>]</a:t>
            </a:r>
          </a:p>
          <a:p>
            <a:r>
              <a:rPr lang="es-ES_tradnl" sz="2400" baseline="30000" dirty="0" smtClean="0"/>
              <a:t>y </a:t>
            </a:r>
            <a:r>
              <a:rPr lang="es-ES_tradnl" sz="2400" baseline="30000" dirty="0"/>
              <a:t>= [ 1.0, 2.4, 1.7, 0.3, 0.6, 1.8 ]</a:t>
            </a:r>
          </a:p>
          <a:p>
            <a:r>
              <a:rPr lang="es-ES_tradnl" sz="2400" baseline="30000" dirty="0"/>
              <a:t> </a:t>
            </a:r>
            <a:r>
              <a:rPr lang="es-ES_tradnl" sz="2400" baseline="30000" dirty="0" err="1" smtClean="0"/>
              <a:t>plot</a:t>
            </a:r>
            <a:r>
              <a:rPr lang="es-ES_tradnl" sz="2400" baseline="30000" dirty="0"/>
              <a:t>(</a:t>
            </a:r>
            <a:r>
              <a:rPr lang="es-ES_tradnl" sz="2400" baseline="30000" dirty="0" err="1"/>
              <a:t>x,y</a:t>
            </a:r>
            <a:r>
              <a:rPr lang="es-ES_tradnl" sz="2400" baseline="30000" dirty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6689" y="1398374"/>
            <a:ext cx="118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1-variable: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6689" y="4584403"/>
            <a:ext cx="118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-variable: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5219" y="3569669"/>
            <a:ext cx="191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plot(</a:t>
            </a:r>
            <a:r>
              <a:rPr lang="en-US" dirty="0" smtClean="0"/>
              <a:t>rand(1000,2)</a:t>
            </a:r>
            <a:r>
              <a:rPr lang="en-US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5722049"/>
            <a:ext cx="3558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aseline="30000" dirty="0"/>
              <a:t>x = </a:t>
            </a:r>
            <a:r>
              <a:rPr lang="fr-FR" sz="2400" baseline="30000" dirty="0" err="1"/>
              <a:t>linspace</a:t>
            </a:r>
            <a:r>
              <a:rPr lang="fr-FR" sz="2400" baseline="30000" dirty="0"/>
              <a:t>(0,10,100)</a:t>
            </a:r>
          </a:p>
          <a:p>
            <a:r>
              <a:rPr lang="es-ES_tradnl" sz="2400" baseline="30000" dirty="0" smtClean="0"/>
              <a:t>y </a:t>
            </a:r>
            <a:r>
              <a:rPr lang="es-ES_tradnl" sz="2400" baseline="30000" dirty="0"/>
              <a:t>= sin(x</a:t>
            </a:r>
            <a:r>
              <a:rPr lang="es-ES_tradnl" sz="2400" baseline="30000" dirty="0" smtClean="0"/>
              <a:t>)</a:t>
            </a:r>
          </a:p>
          <a:p>
            <a:r>
              <a:rPr lang="es-ES_tradnl" sz="2400" baseline="30000" dirty="0" err="1" smtClean="0"/>
              <a:t>plot</a:t>
            </a:r>
            <a:r>
              <a:rPr lang="es-ES_tradnl" sz="2400" baseline="30000" dirty="0"/>
              <a:t>(</a:t>
            </a:r>
            <a:r>
              <a:rPr lang="es-ES_tradnl" sz="2400" baseline="30000" dirty="0" err="1"/>
              <a:t>x,y</a:t>
            </a:r>
            <a:r>
              <a:rPr lang="es-ES_tradnl" sz="2400" baseline="30000" dirty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843512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Numbers: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0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from Data file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494708"/>
            <a:ext cx="4572000" cy="2482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aseline="30000" dirty="0"/>
              <a:t>data = </a:t>
            </a:r>
            <a:r>
              <a:rPr lang="en-US" sz="2800" baseline="30000" dirty="0" err="1"/>
              <a:t>loadtxt</a:t>
            </a:r>
            <a:r>
              <a:rPr lang="en-US" sz="2800" baseline="30000" dirty="0"/>
              <a:t>("</a:t>
            </a:r>
            <a:r>
              <a:rPr lang="en-US" sz="2800" baseline="30000" dirty="0" err="1"/>
              <a:t>values.txt",float</a:t>
            </a:r>
            <a:r>
              <a:rPr lang="en-US" sz="2800" baseline="30000" dirty="0" smtClean="0"/>
              <a:t>)</a:t>
            </a:r>
          </a:p>
          <a:p>
            <a:r>
              <a:rPr lang="es-ES_tradnl" dirty="0"/>
              <a:t>x = data[:,0] </a:t>
            </a:r>
            <a:endParaRPr lang="es-ES_tradnl" dirty="0" smtClean="0"/>
          </a:p>
          <a:p>
            <a:r>
              <a:rPr lang="es-ES_tradnl" dirty="0" smtClean="0"/>
              <a:t>y </a:t>
            </a:r>
            <a:r>
              <a:rPr lang="es-ES_tradnl" dirty="0"/>
              <a:t>= data[:,1] </a:t>
            </a:r>
            <a:endParaRPr lang="es-ES_tradnl" dirty="0" smtClean="0"/>
          </a:p>
          <a:p>
            <a:r>
              <a:rPr lang="es-ES_tradnl" dirty="0" err="1" smtClean="0"/>
              <a:t>plot</a:t>
            </a:r>
            <a:r>
              <a:rPr lang="es-ES_tradnl" dirty="0"/>
              <a:t>(</a:t>
            </a:r>
            <a:r>
              <a:rPr lang="es-ES_tradnl" dirty="0" err="1"/>
              <a:t>x,y</a:t>
            </a:r>
            <a:r>
              <a:rPr lang="es-ES_tradnl" dirty="0"/>
              <a:t>) </a:t>
            </a:r>
            <a:endParaRPr lang="es-ES_tradnl" dirty="0" smtClean="0"/>
          </a:p>
          <a:p>
            <a:endParaRPr lang="es-ES_tradnl" sz="2400" dirty="0"/>
          </a:p>
          <a:p>
            <a:pPr algn="ctr"/>
            <a:r>
              <a:rPr lang="es-ES_tradnl" sz="2400" dirty="0" err="1" smtClean="0"/>
              <a:t>or</a:t>
            </a:r>
            <a:endParaRPr lang="es-ES_tradnl" sz="2400" dirty="0"/>
          </a:p>
          <a:p>
            <a:endParaRPr lang="en-US" sz="2400" baseline="30000" dirty="0"/>
          </a:p>
          <a:p>
            <a:r>
              <a:rPr lang="en-US" sz="2800" baseline="30000" dirty="0" smtClean="0"/>
              <a:t>plot</a:t>
            </a:r>
            <a:r>
              <a:rPr lang="en-US" sz="2800" baseline="30000" dirty="0"/>
              <a:t>(data[:,0],data[:,1])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7736" y="4565302"/>
            <a:ext cx="640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HR Diagram-- Magnitude </a:t>
            </a:r>
            <a:r>
              <a:rPr lang="en-US" dirty="0" err="1" smtClean="0"/>
              <a:t>vs</a:t>
            </a:r>
            <a:r>
              <a:rPr lang="en-US" dirty="0" smtClean="0"/>
              <a:t> surface temperature of stars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1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006"/>
            <a:ext cx="8229600" cy="871088"/>
          </a:xfrm>
        </p:spPr>
        <p:txBody>
          <a:bodyPr/>
          <a:lstStyle/>
          <a:p>
            <a:r>
              <a:rPr lang="en-US" dirty="0" smtClean="0"/>
              <a:t>Customizing Plots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393" y="1047913"/>
            <a:ext cx="8569234" cy="60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aseline="30000" dirty="0"/>
              <a:t>x = </a:t>
            </a:r>
            <a:r>
              <a:rPr lang="fr-FR" sz="2400" baseline="30000" dirty="0" err="1"/>
              <a:t>linspace</a:t>
            </a:r>
            <a:r>
              <a:rPr lang="fr-FR" sz="2400" baseline="30000" dirty="0"/>
              <a:t>(0,10,100)</a:t>
            </a:r>
          </a:p>
          <a:p>
            <a:r>
              <a:rPr lang="es-ES_tradnl" sz="2400" baseline="30000" dirty="0" smtClean="0"/>
              <a:t>y </a:t>
            </a:r>
            <a:r>
              <a:rPr lang="es-ES_tradnl" sz="2400" baseline="30000" dirty="0"/>
              <a:t>= sin(x)</a:t>
            </a:r>
          </a:p>
          <a:p>
            <a:r>
              <a:rPr lang="es-ES_tradnl" sz="2400" baseline="30000" dirty="0" err="1" smtClean="0"/>
              <a:t>plot</a:t>
            </a:r>
            <a:r>
              <a:rPr lang="es-ES_tradnl" sz="2400" baseline="30000" dirty="0"/>
              <a:t>(</a:t>
            </a:r>
            <a:r>
              <a:rPr lang="es-ES_tradnl" sz="2400" baseline="30000" dirty="0" err="1"/>
              <a:t>x,y</a:t>
            </a:r>
            <a:r>
              <a:rPr lang="es-ES_tradnl" sz="2400" baseline="30000" dirty="0" smtClean="0"/>
              <a:t>)</a:t>
            </a:r>
          </a:p>
          <a:p>
            <a:endParaRPr lang="es-ES_tradnl" sz="2400" baseline="30000" dirty="0" smtClean="0"/>
          </a:p>
          <a:p>
            <a:r>
              <a:rPr lang="es-ES_tradnl" sz="2400" baseline="30000" dirty="0" err="1"/>
              <a:t>x</a:t>
            </a:r>
            <a:r>
              <a:rPr lang="es-ES_tradnl" sz="2400" baseline="30000" dirty="0" err="1" smtClean="0"/>
              <a:t>lim</a:t>
            </a:r>
            <a:r>
              <a:rPr lang="es-ES_tradnl" sz="2400" baseline="30000" dirty="0" smtClean="0"/>
              <a:t>(0,20)</a:t>
            </a:r>
          </a:p>
          <a:p>
            <a:r>
              <a:rPr lang="fi-FI" sz="2400" baseline="30000" dirty="0" smtClean="0"/>
              <a:t>ylim</a:t>
            </a:r>
            <a:r>
              <a:rPr lang="fi-FI" sz="2400" baseline="30000" dirty="0"/>
              <a:t>(</a:t>
            </a:r>
            <a:r>
              <a:rPr lang="fi-FI" sz="2400" baseline="30000" dirty="0" smtClean="0"/>
              <a:t>-2,2)</a:t>
            </a:r>
          </a:p>
          <a:p>
            <a:r>
              <a:rPr lang="fi-FI" dirty="0" err="1"/>
              <a:t>xlabel("x</a:t>
            </a:r>
            <a:r>
              <a:rPr lang="fi-FI" dirty="0"/>
              <a:t> </a:t>
            </a:r>
            <a:r>
              <a:rPr lang="fi-FI" dirty="0" err="1"/>
              <a:t>axis</a:t>
            </a:r>
            <a:r>
              <a:rPr lang="fi-FI" dirty="0"/>
              <a:t>") </a:t>
            </a:r>
            <a:endParaRPr lang="fi-FI" dirty="0" smtClean="0"/>
          </a:p>
          <a:p>
            <a:r>
              <a:rPr lang="fi-FI" dirty="0" err="1" smtClean="0"/>
              <a:t>ylabel</a:t>
            </a:r>
            <a:r>
              <a:rPr lang="fi-FI" dirty="0" err="1"/>
              <a:t>("y</a:t>
            </a:r>
            <a:r>
              <a:rPr lang="fi-FI" dirty="0"/>
              <a:t> = </a:t>
            </a:r>
            <a:r>
              <a:rPr lang="fi-FI" dirty="0" err="1"/>
              <a:t>sin</a:t>
            </a:r>
            <a:r>
              <a:rPr lang="fi-FI" dirty="0"/>
              <a:t> x")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/>
              <a:t>plot(x,y,"g--</a:t>
            </a:r>
            <a:r>
              <a:rPr lang="fi-FI" dirty="0"/>
              <a:t>")  </a:t>
            </a:r>
            <a:endParaRPr lang="fi-FI" dirty="0" smtClean="0"/>
          </a:p>
          <a:p>
            <a:r>
              <a:rPr lang="fi-FI" dirty="0" smtClean="0"/>
              <a:t>[r</a:t>
            </a:r>
            <a:r>
              <a:rPr lang="fi-FI" dirty="0"/>
              <a:t>, g, b, c, m, y, k, and w, for </a:t>
            </a:r>
            <a:r>
              <a:rPr lang="fi-FI" dirty="0" err="1"/>
              <a:t>red</a:t>
            </a:r>
            <a:r>
              <a:rPr lang="fi-FI" dirty="0"/>
              <a:t>, </a:t>
            </a:r>
            <a:r>
              <a:rPr lang="fi-FI" dirty="0" err="1"/>
              <a:t>green</a:t>
            </a:r>
            <a:r>
              <a:rPr lang="fi-FI" dirty="0"/>
              <a:t>, </a:t>
            </a:r>
            <a:r>
              <a:rPr lang="fi-FI" dirty="0" err="1"/>
              <a:t>blue</a:t>
            </a:r>
            <a:r>
              <a:rPr lang="fi-FI" dirty="0"/>
              <a:t>, </a:t>
            </a:r>
            <a:r>
              <a:rPr lang="fi-FI" dirty="0" err="1"/>
              <a:t>cyan</a:t>
            </a:r>
            <a:r>
              <a:rPr lang="fi-FI" dirty="0"/>
              <a:t>, </a:t>
            </a:r>
            <a:r>
              <a:rPr lang="fi-FI" dirty="0" err="1"/>
              <a:t>magenta</a:t>
            </a:r>
            <a:r>
              <a:rPr lang="fi-FI" dirty="0"/>
              <a:t>, </a:t>
            </a:r>
            <a:r>
              <a:rPr lang="fi-FI" dirty="0" err="1"/>
              <a:t>yellow</a:t>
            </a:r>
            <a:r>
              <a:rPr lang="fi-FI" dirty="0"/>
              <a:t>, </a:t>
            </a:r>
            <a:r>
              <a:rPr lang="fi-FI" dirty="0" err="1"/>
              <a:t>black</a:t>
            </a:r>
            <a:r>
              <a:rPr lang="fi-FI" dirty="0"/>
              <a:t>, and </a:t>
            </a:r>
            <a:r>
              <a:rPr lang="fi-FI" dirty="0" smtClean="0"/>
              <a:t>white, </a:t>
            </a:r>
            <a:r>
              <a:rPr lang="fi-FI" dirty="0" err="1" smtClean="0"/>
              <a:t>respectively</a:t>
            </a:r>
            <a:r>
              <a:rPr lang="fi-FI" dirty="0" smtClean="0"/>
              <a:t>]</a:t>
            </a:r>
          </a:p>
          <a:p>
            <a:r>
              <a:rPr lang="fi-FI" dirty="0" smtClean="0"/>
              <a:t>[“</a:t>
            </a:r>
            <a:r>
              <a:rPr lang="fi-FI" dirty="0"/>
              <a:t>-” for a </a:t>
            </a:r>
            <a:r>
              <a:rPr lang="fi-FI" dirty="0" err="1"/>
              <a:t>solid</a:t>
            </a:r>
            <a:r>
              <a:rPr lang="fi-FI" dirty="0"/>
              <a:t> </a:t>
            </a:r>
            <a:r>
              <a:rPr lang="fi-FI" dirty="0" err="1" smtClean="0"/>
              <a:t>line</a:t>
            </a:r>
            <a:r>
              <a:rPr lang="fi-FI" dirty="0" smtClean="0"/>
              <a:t>, </a:t>
            </a:r>
            <a:r>
              <a:rPr lang="fi-FI" dirty="0"/>
              <a:t>“--” for a </a:t>
            </a:r>
            <a:r>
              <a:rPr lang="fi-FI" dirty="0" err="1"/>
              <a:t>dashed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, “o” to </a:t>
            </a:r>
            <a:r>
              <a:rPr lang="fi-FI" dirty="0" err="1"/>
              <a:t>mark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with a </a:t>
            </a:r>
            <a:r>
              <a:rPr lang="fi-FI" dirty="0" err="1"/>
              <a:t>circle</a:t>
            </a:r>
            <a:r>
              <a:rPr lang="fi-FI" dirty="0"/>
              <a:t> (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connect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with </a:t>
            </a:r>
            <a:r>
              <a:rPr lang="fi-FI" dirty="0" err="1"/>
              <a:t>lines</a:t>
            </a:r>
            <a:r>
              <a:rPr lang="fi-FI" dirty="0"/>
              <a:t>), and “s” to </a:t>
            </a:r>
            <a:r>
              <a:rPr lang="fi-FI" dirty="0" err="1"/>
              <a:t>mark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with a square</a:t>
            </a:r>
            <a:r>
              <a:rPr lang="fi-FI" dirty="0" smtClean="0"/>
              <a:t>.] </a:t>
            </a:r>
          </a:p>
          <a:p>
            <a:endParaRPr lang="fi-FI" dirty="0"/>
          </a:p>
          <a:p>
            <a:r>
              <a:rPr lang="fi-FI" dirty="0"/>
              <a:t>z</a:t>
            </a:r>
            <a:r>
              <a:rPr lang="fi-FI" dirty="0" smtClean="0"/>
              <a:t> </a:t>
            </a:r>
            <a:r>
              <a:rPr lang="fi-FI" dirty="0"/>
              <a:t>= </a:t>
            </a:r>
            <a:r>
              <a:rPr lang="fi-FI" dirty="0" err="1"/>
              <a:t>cos(x</a:t>
            </a:r>
            <a:r>
              <a:rPr lang="fi-FI" dirty="0"/>
              <a:t>) </a:t>
            </a:r>
            <a:endParaRPr lang="fi-FI" dirty="0" smtClean="0"/>
          </a:p>
          <a:p>
            <a:r>
              <a:rPr lang="fi-FI" dirty="0" err="1" smtClean="0"/>
              <a:t>plot</a:t>
            </a:r>
            <a:r>
              <a:rPr lang="fi-FI" dirty="0" err="1"/>
              <a:t>(x,</a:t>
            </a:r>
            <a:r>
              <a:rPr lang="fi-FI" dirty="0" err="1" smtClean="0"/>
              <a:t>y,”r-”,label=”sinus</a:t>
            </a:r>
            <a:r>
              <a:rPr lang="fi-FI" dirty="0" smtClean="0"/>
              <a:t>”) </a:t>
            </a:r>
          </a:p>
          <a:p>
            <a:r>
              <a:rPr lang="fi-FI" dirty="0" err="1" smtClean="0"/>
              <a:t>plot</a:t>
            </a:r>
            <a:r>
              <a:rPr lang="fi-FI" dirty="0" err="1"/>
              <a:t>(x</a:t>
            </a:r>
            <a:r>
              <a:rPr lang="fi-FI" dirty="0" err="1" smtClean="0"/>
              <a:t>,</a:t>
            </a:r>
            <a:r>
              <a:rPr lang="fi-FI" dirty="0" err="1"/>
              <a:t>z</a:t>
            </a:r>
            <a:r>
              <a:rPr lang="fi-FI" dirty="0" err="1" smtClean="0"/>
              <a:t>,</a:t>
            </a:r>
            <a:r>
              <a:rPr lang="fi-FI" dirty="0" err="1"/>
              <a:t>"k-</a:t>
            </a:r>
            <a:r>
              <a:rPr lang="fi-FI" dirty="0" err="1" smtClean="0"/>
              <a:t>-”,label=”cosinus</a:t>
            </a:r>
            <a:r>
              <a:rPr lang="fi-FI" dirty="0" smtClean="0"/>
              <a:t>”) </a:t>
            </a:r>
          </a:p>
          <a:p>
            <a:r>
              <a:rPr lang="fi-FI" dirty="0" err="1"/>
              <a:t>l</a:t>
            </a:r>
            <a:r>
              <a:rPr lang="fi-FI" dirty="0" err="1" smtClean="0"/>
              <a:t>egend</a:t>
            </a:r>
            <a:r>
              <a:rPr lang="fi-FI" dirty="0" smtClean="0"/>
              <a:t>()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79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Wave Interference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929" y="1417638"/>
            <a:ext cx="87547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we drop a pebble in a pond and waves radiate out from the spot where it fell. </a:t>
            </a:r>
          </a:p>
          <a:p>
            <a:r>
              <a:rPr lang="en-US" dirty="0" smtClean="0"/>
              <a:t>We could create a simple representation of the physics with a sine wave, spreading out </a:t>
            </a:r>
          </a:p>
          <a:p>
            <a:r>
              <a:rPr lang="en-US" dirty="0" smtClean="0"/>
              <a:t>In a uniform circle, to represent the height of the waves at some later time. </a:t>
            </a:r>
          </a:p>
          <a:p>
            <a:endParaRPr lang="en-US" dirty="0"/>
          </a:p>
          <a:p>
            <a:r>
              <a:rPr lang="en-US" dirty="0" smtClean="0"/>
              <a:t>Now suppose we drop another pebble in the pond, creating another circular set of waves </a:t>
            </a:r>
          </a:p>
          <a:p>
            <a:r>
              <a:rPr lang="en-US" dirty="0"/>
              <a:t>w</a:t>
            </a:r>
            <a:r>
              <a:rPr lang="en-US" dirty="0" smtClean="0"/>
              <a:t>ith the same wavelength and amplitude but centered on a different point. </a:t>
            </a:r>
          </a:p>
          <a:p>
            <a:endParaRPr lang="en-US" dirty="0"/>
          </a:p>
          <a:p>
            <a:r>
              <a:rPr lang="en-US" dirty="0" smtClean="0"/>
              <a:t>Suppose the wavelength of the waves is 5 cm, the amplitude is 1 cm, and the centers of the </a:t>
            </a:r>
          </a:p>
          <a:p>
            <a:r>
              <a:rPr lang="en-US" dirty="0"/>
              <a:t>c</a:t>
            </a:r>
            <a:r>
              <a:rPr lang="en-US" dirty="0" smtClean="0"/>
              <a:t>ircles are 20 cm apart. Write a program to make an image of the height over a 1 m square </a:t>
            </a:r>
          </a:p>
          <a:p>
            <a:r>
              <a:rPr lang="en-US" dirty="0"/>
              <a:t>r</a:t>
            </a:r>
            <a:r>
              <a:rPr lang="en-US" dirty="0" smtClean="0"/>
              <a:t>egion of the pond. (</a:t>
            </a:r>
            <a:r>
              <a:rPr lang="en-US" dirty="0"/>
              <a:t>Assume the two </a:t>
            </a:r>
            <a:r>
              <a:rPr lang="en-US" dirty="0" smtClean="0"/>
              <a:t>waves </a:t>
            </a:r>
            <a:r>
              <a:rPr lang="en-US" dirty="0"/>
              <a:t>add linearly. 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6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59100"/>
            <a:ext cx="4406900" cy="92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59100"/>
            <a:ext cx="44069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59100"/>
            <a:ext cx="44069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59100"/>
            <a:ext cx="4406900" cy="9271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Math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Call:</a:t>
            </a:r>
          </a:p>
          <a:p>
            <a:r>
              <a:rPr lang="en-US" sz="2400" dirty="0" smtClean="0"/>
              <a:t>Rational Numbers: a=Rational(1,2) means ½.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 and pi already defined. Also infinity (</a:t>
            </a:r>
            <a:r>
              <a:rPr lang="en-US" sz="2400" dirty="0" err="1" smtClean="0"/>
              <a:t>oo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Declare symbolic variables explicitly: </a:t>
            </a:r>
          </a:p>
          <a:p>
            <a:pPr marL="0" indent="0" algn="ctr">
              <a:buNone/>
            </a:pPr>
            <a:r>
              <a:rPr lang="en-US" sz="2400" dirty="0" smtClean="0"/>
              <a:t>x=Symbol(‘x’)</a:t>
            </a:r>
          </a:p>
          <a:p>
            <a:pPr marL="0" indent="0" algn="ctr">
              <a:buNone/>
            </a:pPr>
            <a:r>
              <a:rPr lang="en-US" sz="2400" dirty="0"/>
              <a:t>y</a:t>
            </a:r>
            <a:r>
              <a:rPr lang="en-US" sz="2400" dirty="0" smtClean="0"/>
              <a:t>=Symbol(‘y’)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81740" y="1600200"/>
            <a:ext cx="329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from </a:t>
            </a:r>
            <a:r>
              <a:rPr lang="en-US" sz="2400" dirty="0" err="1"/>
              <a:t>sympy</a:t>
            </a:r>
            <a:r>
              <a:rPr lang="en-US" sz="2400" dirty="0"/>
              <a:t> import *</a:t>
            </a:r>
          </a:p>
        </p:txBody>
      </p:sp>
    </p:spTree>
    <p:extLst>
      <p:ext uri="{BB962C8B-B14F-4D97-AF65-F5344CB8AC3E}">
        <p14:creationId xmlns:p14="http://schemas.microsoft.com/office/powerpoint/2010/main" val="1575131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019300"/>
            <a:ext cx="7442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8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40000"/>
            <a:ext cx="88265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6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49400"/>
            <a:ext cx="8826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9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Python (</a:t>
            </a:r>
            <a:r>
              <a:rPr lang="en-US" dirty="0" err="1" smtClean="0"/>
              <a:t>IPython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323" y="1241268"/>
            <a:ext cx="88000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Get a free, online copy of </a:t>
            </a:r>
          </a:p>
          <a:p>
            <a:pPr algn="ctr"/>
            <a:r>
              <a:rPr lang="en-US" sz="2400" b="1" dirty="0" smtClean="0">
                <a:hlinkClick r:id="rId2"/>
              </a:rPr>
              <a:t>Learning </a:t>
            </a:r>
            <a:r>
              <a:rPr lang="en-US" sz="2400" b="1" dirty="0">
                <a:hlinkClick r:id="rId2"/>
              </a:rPr>
              <a:t>IPython for Interactive Computing and Data </a:t>
            </a:r>
            <a:r>
              <a:rPr lang="en-US" sz="2400" b="1" dirty="0" smtClean="0">
                <a:hlinkClick r:id="rId2"/>
              </a:rPr>
              <a:t>Visualization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open in Safari technical Books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615" y="2597191"/>
            <a:ext cx="3326237" cy="410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7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91" y="167803"/>
            <a:ext cx="8229600" cy="829035"/>
          </a:xfrm>
        </p:spPr>
        <p:txBody>
          <a:bodyPr/>
          <a:lstStyle/>
          <a:p>
            <a:r>
              <a:rPr lang="en-US" dirty="0" smtClean="0"/>
              <a:t>Derivatives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996839"/>
            <a:ext cx="650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8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Series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679700"/>
            <a:ext cx="8724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1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17638"/>
            <a:ext cx="88011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451100"/>
            <a:ext cx="36195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4671320"/>
            <a:ext cx="39878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811" y="2489200"/>
            <a:ext cx="44704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911" y="4517377"/>
            <a:ext cx="443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82"/>
            <a:ext cx="8229600" cy="875504"/>
          </a:xfrm>
        </p:spPr>
        <p:txBody>
          <a:bodyPr/>
          <a:lstStyle/>
          <a:p>
            <a:r>
              <a:rPr lang="en-US" dirty="0" smtClean="0"/>
              <a:t>Equation Solving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79886"/>
            <a:ext cx="8712200" cy="372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4093652"/>
            <a:ext cx="86995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Equations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79555"/>
            <a:ext cx="87757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58931"/>
            <a:ext cx="5943600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895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/>
              <a:t>dsolve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*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).</a:t>
            </a:r>
            <a:r>
              <a:rPr lang="pt-BR" dirty="0" err="1"/>
              <a:t>diff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)+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)-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)**2,f(</a:t>
            </a:r>
            <a:r>
              <a:rPr lang="pt-BR" dirty="0" err="1"/>
              <a:t>x</a:t>
            </a:r>
            <a:r>
              <a:rPr lang="pt-BR" dirty="0"/>
              <a:t>)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dirty="0" err="1" smtClean="0"/>
              <a:t>Ans</a:t>
            </a:r>
            <a:r>
              <a:rPr lang="pt-BR" dirty="0" smtClean="0"/>
              <a:t>: </a:t>
            </a:r>
            <a:r>
              <a:rPr lang="pt-BR" dirty="0" err="1" smtClean="0"/>
              <a:t>Eq</a:t>
            </a:r>
            <a:r>
              <a:rPr lang="pt-BR" dirty="0"/>
              <a:t>(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), -C1/(-C1 + </a:t>
            </a:r>
            <a:r>
              <a:rPr lang="pt-BR" dirty="0" err="1"/>
              <a:t>x</a:t>
            </a:r>
            <a:r>
              <a:rPr lang="pt-BR" dirty="0"/>
              <a:t>))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5025632"/>
            <a:ext cx="3340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Check Solution: </a:t>
            </a:r>
          </a:p>
          <a:p>
            <a:r>
              <a:rPr lang="en-US" dirty="0" smtClean="0"/>
              <a:t>C1=1</a:t>
            </a:r>
          </a:p>
          <a:p>
            <a:r>
              <a:rPr lang="en-US" dirty="0" smtClean="0"/>
              <a:t>simplify</a:t>
            </a:r>
            <a:r>
              <a:rPr lang="en-US" dirty="0"/>
              <a:t>(x*f(x).diff(x)+f(x)-f(x)**2)</a:t>
            </a:r>
          </a:p>
        </p:txBody>
      </p:sp>
    </p:spTree>
    <p:extLst>
      <p:ext uri="{BB962C8B-B14F-4D97-AF65-F5344CB8AC3E}">
        <p14:creationId xmlns:p14="http://schemas.microsoft.com/office/powerpoint/2010/main" val="340548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9" y="1600200"/>
            <a:ext cx="9035581" cy="4525963"/>
          </a:xfrm>
        </p:spPr>
        <p:txBody>
          <a:bodyPr/>
          <a:lstStyle/>
          <a:p>
            <a:r>
              <a:rPr lang="en-US" dirty="0" smtClean="0"/>
              <a:t>Statistics and Data Analysis</a:t>
            </a:r>
          </a:p>
          <a:p>
            <a:r>
              <a:rPr lang="en-US" dirty="0" smtClean="0"/>
              <a:t>Image Processing (</a:t>
            </a:r>
            <a:r>
              <a:rPr lang="en-US" dirty="0" err="1" smtClean="0"/>
              <a:t>scikit</a:t>
            </a:r>
            <a:r>
              <a:rPr lang="en-US" dirty="0" smtClean="0"/>
              <a:t>-image)</a:t>
            </a:r>
          </a:p>
          <a:p>
            <a:r>
              <a:rPr lang="en-US" dirty="0" smtClean="0"/>
              <a:t>3D plotting with </a:t>
            </a:r>
            <a:r>
              <a:rPr lang="en-US" dirty="0" err="1" smtClean="0"/>
              <a:t>Mayavi</a:t>
            </a:r>
            <a:endParaRPr lang="en-US" dirty="0" smtClean="0"/>
          </a:p>
          <a:p>
            <a:r>
              <a:rPr lang="en-US" dirty="0" smtClean="0"/>
              <a:t>Machine Learning (</a:t>
            </a:r>
            <a:r>
              <a:rPr lang="en-US" dirty="0" err="1" smtClean="0"/>
              <a:t>scikit</a:t>
            </a:r>
            <a:r>
              <a:rPr lang="en-US" dirty="0" smtClean="0"/>
              <a:t>-learn)</a:t>
            </a:r>
          </a:p>
          <a:p>
            <a:endParaRPr lang="en-US" dirty="0"/>
          </a:p>
          <a:p>
            <a:r>
              <a:rPr lang="en-US" dirty="0"/>
              <a:t>For details, see http://</a:t>
            </a:r>
            <a:r>
              <a:rPr lang="en-US" dirty="0" err="1"/>
              <a:t>www.scipy-lectures.org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904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17638"/>
            <a:ext cx="8763000" cy="158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8" y="3116491"/>
            <a:ext cx="871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8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4"/>
            <a:ext cx="8229600" cy="1143000"/>
          </a:xfrm>
        </p:spPr>
        <p:txBody>
          <a:bodyPr/>
          <a:lstStyle/>
          <a:p>
            <a:r>
              <a:rPr lang="en-US" dirty="0" smtClean="0"/>
              <a:t>Convex versus Non-Convex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27100"/>
            <a:ext cx="86995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9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</a:t>
            </a:r>
            <a:r>
              <a:rPr lang="en-US" dirty="0" err="1" smtClean="0"/>
              <a:t>vs</a:t>
            </a:r>
            <a:r>
              <a:rPr lang="en-US" dirty="0" smtClean="0"/>
              <a:t> Non-smooth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617009"/>
            <a:ext cx="8801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7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Identifiers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759" y="1417638"/>
            <a:ext cx="872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Python identifier is a name used to identify a variable, function, class, module or other object. An identifier starts with a letter A to Z or a to z or an underscore (_) followed by zero or more letters, underscores and digits (0 to 9).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759" y="2690336"/>
            <a:ext cx="872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Python does not allow punctuation characters such as @, $, and % within identifiers. Python is a case sensitive programming language. Thus, Manpower and manpower are two different identifiers in Python.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759" y="3840330"/>
            <a:ext cx="872157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Here are naming conventions for Python identifiers −</a:t>
            </a:r>
          </a:p>
          <a:p>
            <a:endParaRPr lang="en-US" b="1" dirty="0"/>
          </a:p>
          <a:p>
            <a:r>
              <a:rPr lang="en-US" dirty="0"/>
              <a:t>Class names start with an uppercase letter. All other identifiers start with a lowercase letter.</a:t>
            </a:r>
          </a:p>
          <a:p>
            <a:endParaRPr lang="en-US" dirty="0"/>
          </a:p>
          <a:p>
            <a:r>
              <a:rPr lang="en-US" dirty="0"/>
              <a:t>Starting an identifier with a single leading underscore indicates that the identifier is private.</a:t>
            </a:r>
          </a:p>
          <a:p>
            <a:endParaRPr lang="en-US" dirty="0"/>
          </a:p>
          <a:p>
            <a:r>
              <a:rPr lang="en-US" dirty="0"/>
              <a:t>Starting an identifier with two leading underscores indicates a strongly private identifier.</a:t>
            </a:r>
          </a:p>
          <a:p>
            <a:endParaRPr lang="en-US" dirty="0"/>
          </a:p>
          <a:p>
            <a:r>
              <a:rPr lang="en-US" dirty="0"/>
              <a:t>If the identifier also ends with two trailing underscores, the identifier is a language-defined special name.</a:t>
            </a:r>
          </a:p>
        </p:txBody>
      </p:sp>
    </p:spTree>
    <p:extLst>
      <p:ext uri="{BB962C8B-B14F-4D97-AF65-F5344CB8AC3E}">
        <p14:creationId xmlns:p14="http://schemas.microsoft.com/office/powerpoint/2010/main" val="10493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14500"/>
            <a:ext cx="8763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38"/>
            <a:ext cx="8229600" cy="7522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Reserved Words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860555"/>
            <a:ext cx="77343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18"/>
            <a:ext cx="8229600" cy="782672"/>
          </a:xfrm>
        </p:spPr>
        <p:txBody>
          <a:bodyPr/>
          <a:lstStyle/>
          <a:p>
            <a:r>
              <a:rPr lang="en-US" dirty="0" smtClean="0"/>
              <a:t>Lines and Indentations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0" y="1033431"/>
            <a:ext cx="7747000" cy="303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4159439"/>
            <a:ext cx="7759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2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Multi-line Statements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63700"/>
            <a:ext cx="7683500" cy="353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929" y="5887239"/>
            <a:ext cx="741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write to a file </a:t>
            </a:r>
            <a:r>
              <a:rPr lang="en-US" b="1" dirty="0" err="1" smtClean="0"/>
              <a:t>filename.ipy</a:t>
            </a:r>
            <a:r>
              <a:rPr lang="en-US" dirty="0" smtClean="0"/>
              <a:t> and at command line execute </a:t>
            </a:r>
            <a:r>
              <a:rPr lang="en-US" b="1" dirty="0" smtClean="0"/>
              <a:t>run </a:t>
            </a:r>
            <a:r>
              <a:rPr lang="en-US" b="1" dirty="0" err="1" smtClean="0"/>
              <a:t>filename.ipy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077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668</TotalTime>
  <Words>2467</Words>
  <Application>Microsoft Macintosh PowerPoint</Application>
  <PresentationFormat>On-screen Show (4:3)</PresentationFormat>
  <Paragraphs>294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 Black </vt:lpstr>
      <vt:lpstr>Python and PyMinuit</vt:lpstr>
      <vt:lpstr>Overview</vt:lpstr>
      <vt:lpstr>Features</vt:lpstr>
      <vt:lpstr>Getting Python</vt:lpstr>
      <vt:lpstr>Interactive Python (IPython)</vt:lpstr>
      <vt:lpstr>Python Identifiers</vt:lpstr>
      <vt:lpstr>Reserved Words</vt:lpstr>
      <vt:lpstr>Lines and Indentations</vt:lpstr>
      <vt:lpstr>Multi-line Statements</vt:lpstr>
      <vt:lpstr>Quotations</vt:lpstr>
      <vt:lpstr>Comments</vt:lpstr>
      <vt:lpstr>Using Blank Lines</vt:lpstr>
      <vt:lpstr>Suites</vt:lpstr>
      <vt:lpstr>Assigning Values to Variables</vt:lpstr>
      <vt:lpstr>Multiple Assignment</vt:lpstr>
      <vt:lpstr>Standard Data Types</vt:lpstr>
      <vt:lpstr>Numbers</vt:lpstr>
      <vt:lpstr>Numbers</vt:lpstr>
      <vt:lpstr>Strings</vt:lpstr>
      <vt:lpstr>Lists</vt:lpstr>
      <vt:lpstr>Tuples</vt:lpstr>
      <vt:lpstr>Dictionary</vt:lpstr>
      <vt:lpstr>Data Type Conversion</vt:lpstr>
      <vt:lpstr>Basic Operators</vt:lpstr>
      <vt:lpstr>Arithmetic Operators</vt:lpstr>
      <vt:lpstr>Comparison Operators</vt:lpstr>
      <vt:lpstr>Assignment Operators</vt:lpstr>
      <vt:lpstr>Bitwise Operators</vt:lpstr>
      <vt:lpstr>Logical Operator</vt:lpstr>
      <vt:lpstr>Membership Operator</vt:lpstr>
      <vt:lpstr>Identity Operator</vt:lpstr>
      <vt:lpstr>Operator Precedence</vt:lpstr>
      <vt:lpstr>Decision Making: if .. elif .. else</vt:lpstr>
      <vt:lpstr>Loops</vt:lpstr>
      <vt:lpstr>Exercise 1</vt:lpstr>
      <vt:lpstr>Mathematical Functions</vt:lpstr>
      <vt:lpstr>Random Number Functions</vt:lpstr>
      <vt:lpstr>Trigonometric Functions</vt:lpstr>
      <vt:lpstr>Constants</vt:lpstr>
      <vt:lpstr>String Formatting Operator</vt:lpstr>
      <vt:lpstr>Graphics</vt:lpstr>
      <vt:lpstr>Some Basic Examples</vt:lpstr>
      <vt:lpstr>Read from Data file</vt:lpstr>
      <vt:lpstr>Customizing Plots</vt:lpstr>
      <vt:lpstr>Homework: Wave Interference</vt:lpstr>
      <vt:lpstr>Symbolic Math</vt:lpstr>
      <vt:lpstr>Expand</vt:lpstr>
      <vt:lpstr>Simplify</vt:lpstr>
      <vt:lpstr>Limits</vt:lpstr>
      <vt:lpstr>Derivatives</vt:lpstr>
      <vt:lpstr>Taylor Series</vt:lpstr>
      <vt:lpstr>Integrals</vt:lpstr>
      <vt:lpstr>Equation Solving</vt:lpstr>
      <vt:lpstr>Differential Equations</vt:lpstr>
      <vt:lpstr>Homework</vt:lpstr>
      <vt:lpstr>Advanced Tools</vt:lpstr>
      <vt:lpstr>Optimization</vt:lpstr>
      <vt:lpstr>Convex versus Non-Convex</vt:lpstr>
      <vt:lpstr>Smooth vs Non-smooth</vt:lpstr>
      <vt:lpstr>Example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Bhupal Dev</dc:creator>
  <cp:lastModifiedBy>Bhupal Dev</cp:lastModifiedBy>
  <cp:revision>197</cp:revision>
  <dcterms:created xsi:type="dcterms:W3CDTF">2018-03-08T15:08:43Z</dcterms:created>
  <dcterms:modified xsi:type="dcterms:W3CDTF">2018-04-05T19:51:25Z</dcterms:modified>
</cp:coreProperties>
</file>