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71" r:id="rId4"/>
    <p:sldId id="272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44D496-8736-F744-90EE-B8FD0EA253C8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B4C5ADC-10AD-D347-AAE0-3DD5AB7554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emf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" y="1380062"/>
            <a:ext cx="9066560" cy="50999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94" y="1462098"/>
            <a:ext cx="8949266" cy="2025183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Arial"/>
              </a:rPr>
              <a:t>PHYSICS 197 Section 1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Arial"/>
              </a:rPr>
            </a:br>
            <a:r>
              <a:rPr lang="en-US" dirty="0" smtClean="0">
                <a:solidFill>
                  <a:srgbClr val="FF0000"/>
                </a:solidFill>
                <a:cs typeface="Arial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Arial"/>
              </a:rPr>
            </a:br>
            <a:r>
              <a:rPr lang="en-US" dirty="0" smtClean="0">
                <a:solidFill>
                  <a:srgbClr val="FFFF00"/>
                </a:solidFill>
                <a:cs typeface="Arial"/>
              </a:rPr>
              <a:t>Review of Unit R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  <a:t/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Arial"/>
              </a:rPr>
            </a:br>
            <a:endParaRPr lang="en-US" sz="49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/>
            </a:endParaRPr>
          </a:p>
        </p:txBody>
      </p:sp>
      <p:pic>
        <p:nvPicPr>
          <p:cNvPr id="4" name="Picture 3" descr="wash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18534"/>
            <a:ext cx="1176866" cy="1176866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449085" y="5989747"/>
            <a:ext cx="2483894" cy="490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CCFFCC"/>
                </a:solidFill>
                <a:latin typeface="+mj-lt"/>
                <a:cs typeface="Arial"/>
              </a:rPr>
              <a:t>December </a:t>
            </a:r>
            <a:r>
              <a:rPr lang="en-US" sz="1600" b="1" dirty="0" smtClean="0">
                <a:solidFill>
                  <a:srgbClr val="CCFFCC"/>
                </a:solidFill>
                <a:latin typeface="+mj-lt"/>
                <a:cs typeface="Arial"/>
              </a:rPr>
              <a:t>8, </a:t>
            </a:r>
            <a:r>
              <a:rPr lang="en-US" sz="1600" b="1" dirty="0" smtClean="0">
                <a:solidFill>
                  <a:srgbClr val="CCFFCC"/>
                </a:solidFill>
                <a:latin typeface="+mj-lt"/>
                <a:cs typeface="Arial"/>
              </a:rPr>
              <a:t>2017</a:t>
            </a:r>
            <a:endParaRPr lang="en-US" sz="1600" b="1" dirty="0">
              <a:solidFill>
                <a:srgbClr val="CCFFCC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252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8" y="1652492"/>
            <a:ext cx="7724494" cy="1056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23" y="3133165"/>
            <a:ext cx="8023411" cy="1591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34" y="590923"/>
            <a:ext cx="8549341" cy="97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63" y="107576"/>
            <a:ext cx="8042276" cy="1336956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956" y="2973294"/>
            <a:ext cx="8042276" cy="19124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Yes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No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Yes in the Cadets’ frame, No in the Starfleet frame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No in the Cadets’ frame, Yes in the Starfleet frame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3" y="1688352"/>
            <a:ext cx="8800350" cy="113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2587"/>
            <a:ext cx="8800350" cy="113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73" y="3768164"/>
            <a:ext cx="7388772" cy="18796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81956" y="1807881"/>
            <a:ext cx="8042276" cy="1912471"/>
          </a:xfrm>
          <a:prstGeom prst="rect">
            <a:avLst/>
          </a:prstGeom>
        </p:spPr>
        <p:txBody>
          <a:bodyPr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Yes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No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b="1" dirty="0" smtClean="0"/>
              <a:t>Yes in the Cadets’ frame, No in the Starfleet frame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1400" dirty="0" smtClean="0"/>
              <a:t>No in the Cadets’ frame, Yes in the Starfleet frame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9280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88" y="679823"/>
            <a:ext cx="8584292" cy="724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99" y="1460499"/>
            <a:ext cx="7543053" cy="1932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53" y="3532842"/>
            <a:ext cx="7882218" cy="1706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53" y="5453529"/>
            <a:ext cx="7986806" cy="9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8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9687" y="155427"/>
            <a:ext cx="8042275" cy="1336675"/>
          </a:xfrm>
        </p:spPr>
        <p:txBody>
          <a:bodyPr/>
          <a:lstStyle/>
          <a:p>
            <a:r>
              <a:rPr lang="en-US" dirty="0" smtClean="0"/>
              <a:t>2016 Exam Problem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19" y="1692770"/>
            <a:ext cx="8519573" cy="36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5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02" y="207661"/>
            <a:ext cx="6804134" cy="655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6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7" y="471851"/>
            <a:ext cx="8751817" cy="1925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2549621"/>
            <a:ext cx="3975100" cy="3771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571" y="3136899"/>
            <a:ext cx="5245140" cy="7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2" y="672021"/>
            <a:ext cx="8286098" cy="1338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70" y="2269716"/>
            <a:ext cx="7942599" cy="1267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86" y="3708400"/>
            <a:ext cx="8196518" cy="1053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85" y="4762238"/>
            <a:ext cx="7629897" cy="17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6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6772"/>
            <a:ext cx="8042276" cy="673503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57281"/>
            <a:ext cx="8042276" cy="489174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Please </a:t>
            </a:r>
            <a:r>
              <a:rPr lang="en-US" dirty="0" smtClean="0">
                <a:solidFill>
                  <a:srgbClr val="3366FF"/>
                </a:solidFill>
              </a:rPr>
              <a:t>submit the </a:t>
            </a:r>
            <a:r>
              <a:rPr lang="en-US" b="1" dirty="0" smtClean="0">
                <a:solidFill>
                  <a:srgbClr val="3366FF"/>
                </a:solidFill>
              </a:rPr>
              <a:t>course evaluation </a:t>
            </a:r>
            <a:r>
              <a:rPr lang="en-US" dirty="0">
                <a:solidFill>
                  <a:srgbClr val="3366FF"/>
                </a:solidFill>
              </a:rPr>
              <a:t>online </a:t>
            </a:r>
            <a:r>
              <a:rPr lang="en-US" dirty="0" smtClean="0">
                <a:solidFill>
                  <a:srgbClr val="3366FF"/>
                </a:solidFill>
              </a:rPr>
              <a:t>to </a:t>
            </a:r>
            <a:r>
              <a:rPr lang="en-US" dirty="0" smtClean="0">
                <a:solidFill>
                  <a:srgbClr val="3366FF"/>
                </a:solidFill>
              </a:rPr>
              <a:t>get 1 bonus point (equivalent to 5 points on an exam). 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b="1" dirty="0">
                <a:solidFill>
                  <a:schemeClr val="accent6"/>
                </a:solidFill>
              </a:rPr>
              <a:t>Exam # 3:</a:t>
            </a:r>
            <a:r>
              <a:rPr lang="en-US" dirty="0">
                <a:solidFill>
                  <a:schemeClr val="accent6"/>
                </a:solidFill>
              </a:rPr>
              <a:t> Monday, December 18 at 6 pm.</a:t>
            </a:r>
          </a:p>
          <a:p>
            <a:r>
              <a:rPr lang="en-US" dirty="0">
                <a:solidFill>
                  <a:srgbClr val="FF6600"/>
                </a:solidFill>
              </a:rPr>
              <a:t>Please bring a </a:t>
            </a:r>
            <a:r>
              <a:rPr lang="en-US" b="1" dirty="0" smtClean="0">
                <a:solidFill>
                  <a:srgbClr val="FF6600"/>
                </a:solidFill>
              </a:rPr>
              <a:t>ruler</a:t>
            </a:r>
            <a:r>
              <a:rPr lang="en-US" b="1" dirty="0"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0475" y="3690473"/>
            <a:ext cx="7661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"equation sheet" for Exam #3 should contain any equation you</a:t>
            </a:r>
          </a:p>
          <a:p>
            <a:r>
              <a:rPr lang="en-US" dirty="0" smtClean="0"/>
              <a:t>think would be useful, and definitions of terms in those equations</a:t>
            </a:r>
          </a:p>
          <a:p>
            <a:r>
              <a:rPr lang="en-US" dirty="0" smtClean="0"/>
              <a:t>(i.e., what the letters in those equations stand for) and the units</a:t>
            </a:r>
          </a:p>
          <a:p>
            <a:r>
              <a:rPr lang="en-US" dirty="0" smtClean="0"/>
              <a:t>normally associated with those terms.  </a:t>
            </a:r>
            <a:r>
              <a:rPr lang="en-US" b="1" dirty="0" smtClean="0">
                <a:solidFill>
                  <a:srgbClr val="FF0000"/>
                </a:solidFill>
              </a:rPr>
              <a:t>It may not contain any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worked-out problems.</a:t>
            </a:r>
            <a:r>
              <a:rPr lang="en-US" dirty="0" smtClean="0"/>
              <a:t> For Exam #3, you may find it useful to have an </a:t>
            </a:r>
            <a:r>
              <a:rPr lang="en-US" i="1" dirty="0" smtClean="0">
                <a:solidFill>
                  <a:schemeClr val="accent1"/>
                </a:solidFill>
              </a:rPr>
              <a:t>example two-observer </a:t>
            </a:r>
            <a:r>
              <a:rPr lang="en-US" i="1" dirty="0" err="1" smtClean="0">
                <a:solidFill>
                  <a:schemeClr val="accent1"/>
                </a:solidFill>
              </a:rPr>
              <a:t>spacetime</a:t>
            </a:r>
            <a:r>
              <a:rPr lang="en-US" i="1" dirty="0" smtClean="0">
                <a:solidFill>
                  <a:schemeClr val="accent1"/>
                </a:solidFill>
              </a:rPr>
              <a:t> diagram </a:t>
            </a:r>
            <a:r>
              <a:rPr lang="en-US" dirty="0" smtClean="0"/>
              <a:t>on your equation sheet. This example diagram can show axes, tick marks, and arbitrary events, but cannot specifically show solutions to a proposed question.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7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890"/>
            <a:ext cx="9144000" cy="239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2653"/>
            <a:ext cx="9144000" cy="2396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2" y="4189250"/>
            <a:ext cx="8572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3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1655"/>
            <a:ext cx="8042276" cy="718858"/>
          </a:xfrm>
        </p:spPr>
        <p:txBody>
          <a:bodyPr/>
          <a:lstStyle/>
          <a:p>
            <a:r>
              <a:rPr lang="en-US" dirty="0" smtClean="0"/>
              <a:t>Problem R9M.2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2" y="1041549"/>
            <a:ext cx="4595993" cy="1015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16" y="1041549"/>
            <a:ext cx="3737935" cy="3904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65" y="4892993"/>
            <a:ext cx="85725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7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Exam Problem 5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23" y="1733176"/>
            <a:ext cx="8992341" cy="2067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6" y="4198471"/>
            <a:ext cx="8901997" cy="115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6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0"/>
            <a:ext cx="56055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49415" y="3455895"/>
            <a:ext cx="4000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4" y="623793"/>
            <a:ext cx="8777067" cy="586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17" y="1428378"/>
            <a:ext cx="7026835" cy="912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518" y="2711077"/>
            <a:ext cx="6913282" cy="375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517" y="3289299"/>
            <a:ext cx="7379822" cy="1925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516" y="5740399"/>
            <a:ext cx="7579659" cy="64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7" y="528916"/>
            <a:ext cx="8726112" cy="995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27200"/>
            <a:ext cx="6400800" cy="170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352" y="4135718"/>
            <a:ext cx="7259063" cy="12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0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111</TotalTime>
  <Words>222</Words>
  <Application>Microsoft Macintosh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PHYSICS 197 Section 1  Review of Unit R  </vt:lpstr>
      <vt:lpstr>Announcements</vt:lpstr>
      <vt:lpstr>Clicker Question</vt:lpstr>
      <vt:lpstr>Answer</vt:lpstr>
      <vt:lpstr>Problem R9M.2</vt:lpstr>
      <vt:lpstr>2016 Exam Problem 5</vt:lpstr>
      <vt:lpstr>PowerPoint Presentation</vt:lpstr>
      <vt:lpstr>PowerPoint Presentation</vt:lpstr>
      <vt:lpstr>PowerPoint Presentation</vt:lpstr>
      <vt:lpstr>PowerPoint Presentation</vt:lpstr>
      <vt:lpstr>Clicker Question</vt:lpstr>
      <vt:lpstr>PowerPoint Presentation</vt:lpstr>
      <vt:lpstr>PowerPoint Presentation</vt:lpstr>
      <vt:lpstr>2016 Exam Problem 2</vt:lpstr>
      <vt:lpstr>PowerPoint Presentation</vt:lpstr>
      <vt:lpstr>PowerPoint Presentation</vt:lpstr>
      <vt:lpstr>PowerPoint Presentation</vt:lpstr>
    </vt:vector>
  </TitlesOfParts>
  <Company>The 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197 Section 1  Review of Unit R  </dc:title>
  <dc:creator>Bhupal Dev</dc:creator>
  <cp:lastModifiedBy>Bhupal Dev</cp:lastModifiedBy>
  <cp:revision>30</cp:revision>
  <dcterms:created xsi:type="dcterms:W3CDTF">2017-12-08T03:51:13Z</dcterms:created>
  <dcterms:modified xsi:type="dcterms:W3CDTF">2017-12-08T05:42:16Z</dcterms:modified>
</cp:coreProperties>
</file>