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0B8B5B-27B8-6444-B416-E96AD109318B}" type="datetimeFigureOut">
              <a:rPr lang="en-U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8BD0B68-0A82-E340-802A-0D1E6AD51E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FXV4Z6x8s" TargetMode="External"/><Relationship Id="rId4" Type="http://schemas.openxmlformats.org/officeDocument/2006/relationships/hyperlink" Target="https://www.youtube.com/watch?v=dohSF37J20E" TargetMode="External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08" y="2877681"/>
            <a:ext cx="6214727" cy="392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94" y="1462098"/>
            <a:ext cx="8949266" cy="202518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Arial"/>
              </a:rPr>
              <a:t>PHYSICS 197 Section 1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R9</a:t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conservation of </a:t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four-momentum</a:t>
            </a:r>
            <a:endParaRPr lang="en-US" sz="49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449085" y="6311582"/>
            <a:ext cx="2483894" cy="49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8000"/>
                </a:solidFill>
                <a:latin typeface="+mj-lt"/>
                <a:cs typeface="Arial"/>
              </a:rPr>
              <a:t>December 6, 2017</a:t>
            </a:r>
            <a:endParaRPr lang="en-US" sz="1600" b="1" dirty="0">
              <a:solidFill>
                <a:srgbClr val="008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99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533"/>
            <a:ext cx="9144000" cy="1361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" y="3831167"/>
            <a:ext cx="8978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6817"/>
            <a:ext cx="8042276" cy="79180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530" y="3245973"/>
            <a:ext cx="5129250" cy="114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794"/>
            <a:ext cx="8758586" cy="58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40" y="1719073"/>
            <a:ext cx="3623344" cy="49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42" y="203200"/>
            <a:ext cx="8042276" cy="699465"/>
          </a:xfrm>
        </p:spPr>
        <p:txBody>
          <a:bodyPr/>
          <a:lstStyle/>
          <a:p>
            <a:r>
              <a:rPr lang="en-US" dirty="0" smtClean="0"/>
              <a:t>Algebraic Method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87331"/>
            <a:ext cx="8890000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814233"/>
            <a:ext cx="86614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7" y="1680633"/>
            <a:ext cx="8470899" cy="850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7" y="2671234"/>
            <a:ext cx="8341784" cy="1122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16" y="3992033"/>
            <a:ext cx="8413749" cy="75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81" y="4957235"/>
            <a:ext cx="8284635" cy="563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29" y="5638029"/>
            <a:ext cx="8042267" cy="947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516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58" y="181068"/>
            <a:ext cx="8042276" cy="631732"/>
          </a:xfrm>
        </p:spPr>
        <p:txBody>
          <a:bodyPr/>
          <a:lstStyle/>
          <a:p>
            <a:r>
              <a:rPr lang="en-US" dirty="0" smtClean="0"/>
              <a:t>Mass of a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466" y="829735"/>
            <a:ext cx="8500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R9B.5 </a:t>
            </a:r>
            <a:r>
              <a:rPr lang="en-US" i="1" dirty="0" smtClean="0"/>
              <a:t>Two balls of putty, each of mass m, move in opposite directions toward each other with equal speeds of 0.95. The balls stick together, forming a single motionless ball of putty at rest. What is the mass of this final ball of putty?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" y="1736132"/>
            <a:ext cx="8826500" cy="281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8" y="4546618"/>
            <a:ext cx="7031567" cy="696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26" y="5107347"/>
            <a:ext cx="7514167" cy="77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60" y="5825078"/>
            <a:ext cx="7120467" cy="1083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441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2399"/>
            <a:ext cx="8042276" cy="716399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30819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R9T.9 </a:t>
            </a:r>
            <a:r>
              <a:rPr lang="en-US" i="1" dirty="0" smtClean="0"/>
              <a:t>Consider three different systems. Each consists of two particles that have equal mass m and equal energy 3m. In system A, both particles move in the +x direction. In system B, the particles have opposite velocities. In system C, the particles’ velocities are at right angles to each other. 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 Which system has the largest total mass? 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 Which system has the smallest total mass?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8" y="4745569"/>
            <a:ext cx="758190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543" y="6131467"/>
            <a:ext cx="82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system B has the largest total mass and A has the smallest total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4667"/>
            <a:ext cx="8042276" cy="733332"/>
          </a:xfrm>
        </p:spPr>
        <p:txBody>
          <a:bodyPr/>
          <a:lstStyle/>
          <a:p>
            <a:r>
              <a:rPr lang="en-US" dirty="0" smtClean="0"/>
              <a:t>Four-Momentum of 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06598"/>
            <a:ext cx="88265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007534"/>
            <a:ext cx="7867185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948" y="5249577"/>
            <a:ext cx="3971925" cy="8038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24" y="6126484"/>
            <a:ext cx="7428836" cy="6013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45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7866"/>
            <a:ext cx="8042276" cy="665599"/>
          </a:xfrm>
        </p:spPr>
        <p:txBody>
          <a:bodyPr/>
          <a:lstStyle/>
          <a:p>
            <a:r>
              <a:rPr lang="en-US" sz="4000" dirty="0" smtClean="0"/>
              <a:t>Breakthrough </a:t>
            </a:r>
            <a:r>
              <a:rPr lang="en-US" sz="4000" dirty="0" err="1" smtClean="0"/>
              <a:t>Starshot</a:t>
            </a:r>
            <a:r>
              <a:rPr lang="en-US" sz="4000" dirty="0" smtClean="0"/>
              <a:t> Initiative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30" y="1989759"/>
            <a:ext cx="3892819" cy="2920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209" y="1350197"/>
            <a:ext cx="21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Starshot Initiative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275" y="1350197"/>
            <a:ext cx="27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A Future Breakthrough?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8" y="2082799"/>
            <a:ext cx="3988858" cy="269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28" y="5216111"/>
            <a:ext cx="903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ground-based light beamer pushing ultra-light </a:t>
            </a:r>
            <a:r>
              <a:rPr lang="en-US" dirty="0" err="1"/>
              <a:t>nanocrafts</a:t>
            </a:r>
            <a:r>
              <a:rPr lang="en-US" dirty="0"/>
              <a:t> – miniature space probes attached to </a:t>
            </a:r>
            <a:r>
              <a:rPr lang="en-US" dirty="0" err="1"/>
              <a:t>lightsails</a:t>
            </a:r>
            <a:r>
              <a:rPr lang="en-US" dirty="0"/>
              <a:t> – to speeds of up to 100 million miles an hour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A journey to Alpha Centauri (4.3 light-years away) would take a mere 20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917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Friday, Dec 8: </a:t>
            </a:r>
            <a:r>
              <a:rPr lang="en-US" dirty="0" smtClean="0">
                <a:solidFill>
                  <a:srgbClr val="660066"/>
                </a:solidFill>
              </a:rPr>
              <a:t>Review of Unit R and problem solving.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Please email me the problems you’d like to be discussed in next class by 9PM Wednesday, Dec 7. 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Exam # 3:</a:t>
            </a:r>
            <a:r>
              <a:rPr lang="en-US" dirty="0" smtClean="0">
                <a:solidFill>
                  <a:schemeClr val="accent6"/>
                </a:solidFill>
              </a:rPr>
              <a:t> Monday, December 18 at 6 pm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Those having Intro BME exam that afternoon (till 5.30 pm) can start at 6.30 pm.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Please </a:t>
            </a:r>
            <a:r>
              <a:rPr lang="en-US" b="1" dirty="0" smtClean="0">
                <a:solidFill>
                  <a:srgbClr val="3366FF"/>
                </a:solidFill>
              </a:rPr>
              <a:t>submit the course evaluation </a:t>
            </a:r>
            <a:r>
              <a:rPr lang="en-US" b="1" dirty="0">
                <a:solidFill>
                  <a:srgbClr val="3366FF"/>
                </a:solidFill>
              </a:rPr>
              <a:t>online </a:t>
            </a:r>
            <a:r>
              <a:rPr lang="en-US" b="1" dirty="0" smtClean="0">
                <a:solidFill>
                  <a:srgbClr val="3366FF"/>
                </a:solidFill>
              </a:rPr>
              <a:t>(starting this week) to get 1 bonus point (equivalent to 5 points on an exam). 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Your comments will remain </a:t>
            </a:r>
            <a:r>
              <a:rPr lang="en-US" b="1" dirty="0" smtClean="0">
                <a:solidFill>
                  <a:srgbClr val="008000"/>
                </a:solidFill>
              </a:rPr>
              <a:t>anonymous</a:t>
            </a:r>
            <a:r>
              <a:rPr lang="en-US" dirty="0" smtClean="0">
                <a:solidFill>
                  <a:srgbClr val="008000"/>
                </a:solidFill>
              </a:rPr>
              <a:t>. So your grades will never be affected by the EVAL. </a:t>
            </a:r>
          </a:p>
        </p:txBody>
      </p:sp>
    </p:spTree>
    <p:extLst>
      <p:ext uri="{BB962C8B-B14F-4D97-AF65-F5344CB8AC3E}">
        <p14:creationId xmlns:p14="http://schemas.microsoft.com/office/powerpoint/2010/main" val="12942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Class (R8)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Four-momentum vector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Relativistic Energy </a:t>
            </a:r>
          </a:p>
          <a:p>
            <a:r>
              <a:rPr lang="en-US" dirty="0" smtClean="0"/>
              <a:t>Kinetic Energy </a:t>
            </a:r>
          </a:p>
          <a:p>
            <a:r>
              <a:rPr lang="en-US" dirty="0" smtClean="0"/>
              <a:t>Rest mass </a:t>
            </a:r>
          </a:p>
          <a:p>
            <a:r>
              <a:rPr lang="en-US" dirty="0" smtClean="0"/>
              <a:t>Speed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33" y="2142066"/>
            <a:ext cx="2916767" cy="13145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3524397"/>
            <a:ext cx="1965489" cy="44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2" y="4161367"/>
            <a:ext cx="1492250" cy="37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4789589"/>
            <a:ext cx="4199467" cy="432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999" y="5321300"/>
            <a:ext cx="1024467" cy="5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3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5436"/>
            <a:ext cx="8042276" cy="535097"/>
          </a:xfrm>
        </p:spPr>
        <p:txBody>
          <a:bodyPr/>
          <a:lstStyle/>
          <a:p>
            <a:r>
              <a:rPr lang="en-US" sz="3600" dirty="0" smtClean="0"/>
              <a:t>Conservation of Four-Momentum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8" y="2436018"/>
            <a:ext cx="8638254" cy="2030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8" y="4466866"/>
            <a:ext cx="8488293" cy="2092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306" y="1585590"/>
            <a:ext cx="909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Generalization of the Newtonian laws of conservation of energy and momentum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R9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Energy-Momentum Diagram</a:t>
            </a:r>
          </a:p>
          <a:p>
            <a:endParaRPr lang="en-US" dirty="0"/>
          </a:p>
          <a:p>
            <a:r>
              <a:rPr lang="en-US" dirty="0" smtClean="0"/>
              <a:t>Solving Conservation Problems</a:t>
            </a:r>
          </a:p>
          <a:p>
            <a:endParaRPr lang="en-US" dirty="0"/>
          </a:p>
          <a:p>
            <a:r>
              <a:rPr lang="en-US" dirty="0" smtClean="0"/>
              <a:t>A Closer Look at the Mass</a:t>
            </a:r>
          </a:p>
          <a:p>
            <a:endParaRPr lang="en-US" dirty="0"/>
          </a:p>
          <a:p>
            <a:r>
              <a:rPr lang="en-US" dirty="0" smtClean="0"/>
              <a:t>Four-Momentum of Light</a:t>
            </a:r>
          </a:p>
        </p:txBody>
      </p:sp>
    </p:spTree>
    <p:extLst>
      <p:ext uri="{BB962C8B-B14F-4D97-AF65-F5344CB8AC3E}">
        <p14:creationId xmlns:p14="http://schemas.microsoft.com/office/powerpoint/2010/main" val="41033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R9B.5 </a:t>
            </a:r>
            <a:r>
              <a:rPr lang="en-US" i="1" dirty="0" smtClean="0"/>
              <a:t>Two balls of putty, each of mass m, move in opposite directions toward each other with equal speeds of 0.95. The balls stick together, forming a single motionless ball of putty at rest. What is the mass of this final ball of putty?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1.0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2.0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4.5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6.4</a:t>
            </a:r>
            <a:r>
              <a:rPr lang="en-US" i="1" dirty="0" smtClean="0"/>
              <a:t>m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8334"/>
            <a:ext cx="8042276" cy="784132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41" y="1176867"/>
            <a:ext cx="884872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R9B.5 </a:t>
            </a:r>
            <a:r>
              <a:rPr lang="en-US" i="1" dirty="0" smtClean="0"/>
              <a:t>Two balls of putty, each of mass m, move in opposite directions toward each other with equal speeds of 0.95. The balls stick together, forming a single motionless ball of putty at rest. What is the mass of this final ball of putty?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1.0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2.0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4.5</a:t>
            </a:r>
            <a:r>
              <a:rPr lang="en-US" i="1" dirty="0" smtClean="0"/>
              <a:t>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6.4</a:t>
            </a:r>
            <a:r>
              <a:rPr lang="en-US" b="1" i="1" dirty="0" smtClean="0"/>
              <a:t>m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0020" y="5538801"/>
            <a:ext cx="333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Slide 14 for explanation.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2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3199"/>
            <a:ext cx="8042276" cy="699465"/>
          </a:xfrm>
        </p:spPr>
        <p:txBody>
          <a:bodyPr/>
          <a:lstStyle/>
          <a:p>
            <a:r>
              <a:rPr lang="en-US" dirty="0" smtClean="0"/>
              <a:t>Energy-Momentum Diagram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4" y="918632"/>
            <a:ext cx="8305800" cy="515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36" y="6070601"/>
            <a:ext cx="5103093" cy="7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Solving Conservation Problems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6" y="1761067"/>
            <a:ext cx="7015014" cy="104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00" y="2810933"/>
            <a:ext cx="371006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3" y="4233333"/>
            <a:ext cx="6519334" cy="609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9467" y="5347732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ways to solve it: Graphically and algebraically.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3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134</TotalTime>
  <Words>535</Words>
  <Application>Microsoft Macintosh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PHYSICS 197 Section 1  Chapter R9  conservation of  four-momentum</vt:lpstr>
      <vt:lpstr>Announcements</vt:lpstr>
      <vt:lpstr>Review of Last Class (R8)</vt:lpstr>
      <vt:lpstr>Conservation of Four-Momentum</vt:lpstr>
      <vt:lpstr>Outline of R9</vt:lpstr>
      <vt:lpstr>Clicker Question</vt:lpstr>
      <vt:lpstr>Clicker Question</vt:lpstr>
      <vt:lpstr>Energy-Momentum Diagram</vt:lpstr>
      <vt:lpstr>Solving Conservation Problems</vt:lpstr>
      <vt:lpstr>Example Problem</vt:lpstr>
      <vt:lpstr>Graphical Method</vt:lpstr>
      <vt:lpstr>Algebraic Method</vt:lpstr>
      <vt:lpstr>Mass and Energy</vt:lpstr>
      <vt:lpstr>Mass of a System</vt:lpstr>
      <vt:lpstr>Question</vt:lpstr>
      <vt:lpstr>Four-Momentum of Light</vt:lpstr>
      <vt:lpstr>Breakthrough Starshot Initiative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Bhupal Dev</dc:creator>
  <cp:lastModifiedBy>Bhupal Dev</cp:lastModifiedBy>
  <cp:revision>59</cp:revision>
  <dcterms:created xsi:type="dcterms:W3CDTF">2017-12-06T04:45:42Z</dcterms:created>
  <dcterms:modified xsi:type="dcterms:W3CDTF">2017-12-06T07:03:13Z</dcterms:modified>
</cp:coreProperties>
</file>