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8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C08B-6E5C-3A4B-8F95-2BB69815987C}" type="datetimeFigureOut">
              <a:rPr lang="en-US" smtClean="0"/>
              <a:t>28/11/2017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B757-5469-444D-BA48-800A8224F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C08B-6E5C-3A4B-8F95-2BB69815987C}" type="datetimeFigureOut">
              <a:rPr lang="en-US" smtClean="0"/>
              <a:t>28/11/2017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B757-5469-444D-BA48-800A8224F05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C08B-6E5C-3A4B-8F95-2BB69815987C}" type="datetimeFigureOut">
              <a:rPr lang="en-US" smtClean="0"/>
              <a:t>28/11/2017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B757-5469-444D-BA48-800A8224F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C08B-6E5C-3A4B-8F95-2BB69815987C}" type="datetimeFigureOut">
              <a:rPr lang="en-US" smtClean="0"/>
              <a:t>28/11/2017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B757-5469-444D-BA48-800A8224F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C08B-6E5C-3A4B-8F95-2BB69815987C}" type="datetimeFigureOut">
              <a:rPr lang="en-US" smtClean="0"/>
              <a:t>28/11/2017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B757-5469-444D-BA48-800A8224F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C08B-6E5C-3A4B-8F95-2BB69815987C}" type="datetimeFigureOut">
              <a:rPr lang="en-US" smtClean="0"/>
              <a:t>28/11/2017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B757-5469-444D-BA48-800A8224F05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C08B-6E5C-3A4B-8F95-2BB69815987C}" type="datetimeFigureOut">
              <a:rPr lang="en-US" smtClean="0"/>
              <a:t>28/11/2017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B757-5469-444D-BA48-800A8224F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C08B-6E5C-3A4B-8F95-2BB69815987C}" type="datetimeFigureOut">
              <a:rPr lang="en-US" smtClean="0"/>
              <a:t>28/11/2017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B757-5469-444D-BA48-800A8224F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C08B-6E5C-3A4B-8F95-2BB69815987C}" type="datetimeFigureOut">
              <a:rPr lang="en-US" smtClean="0"/>
              <a:t>28/11/2017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B757-5469-444D-BA48-800A8224F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C08B-6E5C-3A4B-8F95-2BB69815987C}" type="datetimeFigureOut">
              <a:rPr lang="en-US" smtClean="0"/>
              <a:t>28/11/2017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B757-5469-444D-BA48-800A8224F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C08B-6E5C-3A4B-8F95-2BB69815987C}" type="datetimeFigureOut">
              <a:rPr lang="en-US" smtClean="0"/>
              <a:t>28/11/2017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B757-5469-444D-BA48-800A8224F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C08B-6E5C-3A4B-8F95-2BB69815987C}" type="datetimeFigureOut">
              <a:rPr lang="en-US" smtClean="0"/>
              <a:t>28/11/2017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FB757-5469-444D-BA48-800A8224F0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409C08B-6E5C-3A4B-8F95-2BB69815987C}" type="datetimeFigureOut">
              <a:rPr lang="en-US" smtClean="0"/>
              <a:t>28/11/2017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4A4FB757-5469-444D-BA48-800A8224F0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png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9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94" y="852498"/>
            <a:ext cx="8949266" cy="2025183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cs typeface="Arial"/>
              </a:rPr>
              <a:t>PHYSICS 197 Section 1</a:t>
            </a:r>
            <a:r>
              <a:rPr lang="en-US" dirty="0" smtClean="0">
                <a:cs typeface="Arial"/>
              </a:rPr>
              <a:t/>
            </a:r>
            <a:br>
              <a:rPr lang="en-US" dirty="0" smtClean="0">
                <a:cs typeface="Arial"/>
              </a:rPr>
            </a:br>
            <a:r>
              <a:rPr lang="en-US" dirty="0" smtClean="0">
                <a:cs typeface="Arial"/>
              </a:rPr>
              <a:t/>
            </a:r>
            <a:br>
              <a:rPr lang="en-US" dirty="0" smtClean="0">
                <a:cs typeface="Arial"/>
              </a:rPr>
            </a:b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FFCC"/>
                </a:solidFill>
                <a:effectLst>
                  <a:reflection blurRad="12700" stA="28000" endPos="45000" dist="1000" dir="5400000" sy="-100000" algn="bl" rotWithShape="0"/>
                </a:effectLst>
                <a:cs typeface="Arial"/>
              </a:rPr>
              <a:t>Chapter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FFCC"/>
                </a:solidFill>
                <a:effectLst>
                  <a:reflection blurRad="12700" stA="28000" endPos="45000" dist="1000" dir="5400000" sy="-100000" algn="bl" rotWithShape="0"/>
                </a:effectLst>
                <a:cs typeface="Arial"/>
              </a:rPr>
              <a:t>R6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FFCC"/>
                </a:solidFill>
                <a:effectLst>
                  <a:reflection blurRad="12700" stA="28000" endPos="45000" dist="1000" dir="5400000" sy="-100000" algn="bl" rotWithShape="0"/>
                </a:effectLst>
                <a:cs typeface="Arial"/>
              </a:rPr>
              <a:t/>
            </a:r>
            <a:b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FFCC"/>
                </a:solidFill>
                <a:effectLst>
                  <a:reflection blurRad="12700" stA="28000" endPos="45000" dist="1000" dir="5400000" sy="-100000" algn="bl" rotWithShape="0"/>
                </a:effectLst>
                <a:cs typeface="Arial"/>
              </a:rPr>
            </a:b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/>
              </a:rPr>
              <a:t/>
            </a:r>
            <a:b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/>
              </a:rPr>
            </a:br>
            <a:r>
              <a:rPr lang="en-US" sz="4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/>
              </a:rPr>
              <a:t>Lorentz contraction</a:t>
            </a:r>
            <a:endParaRPr lang="en-US" sz="4900" b="1" dirty="0">
              <a:ln w="1905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/>
            </a:endParaRPr>
          </a:p>
        </p:txBody>
      </p:sp>
      <p:pic>
        <p:nvPicPr>
          <p:cNvPr id="4" name="Picture 3" descr="wash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118534"/>
            <a:ext cx="1176866" cy="1176866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396172" y="3327104"/>
            <a:ext cx="2483894" cy="490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rgbClr val="FF6600"/>
                </a:solidFill>
                <a:latin typeface="+mj-lt"/>
                <a:cs typeface="Arial"/>
              </a:rPr>
              <a:t>November </a:t>
            </a:r>
            <a:r>
              <a:rPr lang="en-US" sz="1600" b="1" dirty="0" smtClean="0">
                <a:solidFill>
                  <a:srgbClr val="FF6600"/>
                </a:solidFill>
                <a:latin typeface="+mj-lt"/>
                <a:cs typeface="Arial"/>
              </a:rPr>
              <a:t>29, </a:t>
            </a:r>
            <a:r>
              <a:rPr lang="en-US" sz="1600" b="1" dirty="0" smtClean="0">
                <a:solidFill>
                  <a:srgbClr val="FF6600"/>
                </a:solidFill>
                <a:latin typeface="+mj-lt"/>
                <a:cs typeface="Arial"/>
              </a:rPr>
              <a:t>2017</a:t>
            </a:r>
            <a:endParaRPr lang="en-US" sz="1600" b="1" dirty="0">
              <a:solidFill>
                <a:srgbClr val="FF6600"/>
              </a:solidFill>
              <a:latin typeface="+mj-lt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973830"/>
            <a:ext cx="59309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0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97360"/>
            <a:ext cx="8042276" cy="623586"/>
          </a:xfrm>
        </p:spPr>
        <p:txBody>
          <a:bodyPr/>
          <a:lstStyle/>
          <a:p>
            <a:r>
              <a:rPr lang="en-US" sz="3600" dirty="0" smtClean="0"/>
              <a:t>Two-Observer Diagram of a Stick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2976279"/>
            <a:ext cx="3581400" cy="3340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52" y="1361114"/>
            <a:ext cx="6491223" cy="721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52" y="2168644"/>
            <a:ext cx="5451744" cy="3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86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97360"/>
            <a:ext cx="8042276" cy="623586"/>
          </a:xfrm>
        </p:spPr>
        <p:txBody>
          <a:bodyPr/>
          <a:lstStyle/>
          <a:p>
            <a:r>
              <a:rPr lang="en-US" sz="3600" dirty="0" smtClean="0"/>
              <a:t>Two-Observer Diagram of a Stick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643" y="2044621"/>
            <a:ext cx="3435143" cy="3803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46" y="1177415"/>
            <a:ext cx="5132061" cy="733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45" y="2176548"/>
            <a:ext cx="5339421" cy="797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45" y="3225800"/>
            <a:ext cx="5196627" cy="538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45" y="4198853"/>
            <a:ext cx="5132061" cy="513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945" y="5032499"/>
            <a:ext cx="5487752" cy="4972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504" y="6032905"/>
            <a:ext cx="851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Length measured in a moving frame is shorter than the length in rest frame.</a:t>
            </a:r>
          </a:p>
        </p:txBody>
      </p:sp>
    </p:spTree>
    <p:extLst>
      <p:ext uri="{BB962C8B-B14F-4D97-AF65-F5344CB8AC3E}">
        <p14:creationId xmlns:p14="http://schemas.microsoft.com/office/powerpoint/2010/main" val="172418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 Contraction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84" y="1793576"/>
            <a:ext cx="7155165" cy="621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395" y="2750300"/>
            <a:ext cx="5962253" cy="824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83" y="3783423"/>
            <a:ext cx="7155165" cy="736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850" y="4625103"/>
            <a:ext cx="2751252" cy="68781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882" y="5383118"/>
            <a:ext cx="5047219" cy="802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531" y="6302742"/>
            <a:ext cx="4224729" cy="46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5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681540"/>
            <a:ext cx="8042276" cy="762992"/>
          </a:xfrm>
        </p:spPr>
        <p:txBody>
          <a:bodyPr/>
          <a:lstStyle/>
          <a:p>
            <a:r>
              <a:rPr lang="en-US" sz="3600" dirty="0" smtClean="0"/>
              <a:t>What Causes Length Contraction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physical nature of the stick does not change. </a:t>
            </a:r>
          </a:p>
          <a:p>
            <a:r>
              <a:rPr lang="en-US" dirty="0" smtClean="0"/>
              <a:t>The fundamental reason for different lengths in different frames is </a:t>
            </a:r>
            <a:r>
              <a:rPr lang="en-US" i="1" dirty="0" smtClean="0"/>
              <a:t>clock synchronization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 observers in different inertial frames disagree about which events mark the ends of the object </a:t>
            </a:r>
            <a:r>
              <a:rPr lang="en-US" i="1" dirty="0" smtClean="0"/>
              <a:t>at the same time</a:t>
            </a:r>
            <a:r>
              <a:rPr lang="en-US" dirty="0" smtClean="0"/>
              <a:t>.  </a:t>
            </a:r>
          </a:p>
          <a:p>
            <a:r>
              <a:rPr lang="en-US" b="1" dirty="0" smtClean="0"/>
              <a:t>Proper length: </a:t>
            </a:r>
            <a:r>
              <a:rPr lang="en-US" dirty="0" smtClean="0"/>
              <a:t>Measured in the inertial frame in which the object is </a:t>
            </a:r>
            <a:r>
              <a:rPr lang="en-US" i="1" dirty="0" smtClean="0"/>
              <a:t>at rest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Also called </a:t>
            </a:r>
            <a:r>
              <a:rPr lang="en-US" b="1" dirty="0" smtClean="0"/>
              <a:t>rest length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8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0339"/>
            <a:ext cx="8042276" cy="747502"/>
          </a:xfrm>
        </p:spPr>
        <p:txBody>
          <a:bodyPr/>
          <a:lstStyle/>
          <a:p>
            <a:r>
              <a:rPr lang="en-US" sz="4000" dirty="0" smtClean="0"/>
              <a:t>Contraction is Frame-Symmetric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45" y="1196565"/>
            <a:ext cx="7848105" cy="669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38" y="2056239"/>
            <a:ext cx="5361098" cy="344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3" y="2597571"/>
            <a:ext cx="5301913" cy="466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73" y="3265965"/>
            <a:ext cx="5193077" cy="508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1886" y="2830717"/>
            <a:ext cx="3494860" cy="3494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883" y="4012978"/>
            <a:ext cx="5354046" cy="4944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883" y="4755561"/>
            <a:ext cx="5038193" cy="698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404" y="5785743"/>
            <a:ext cx="4794300" cy="4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8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2" y="216852"/>
            <a:ext cx="8042276" cy="732013"/>
          </a:xfrm>
        </p:spPr>
        <p:txBody>
          <a:bodyPr/>
          <a:lstStyle/>
          <a:p>
            <a:r>
              <a:rPr lang="en-US" dirty="0" smtClean="0"/>
              <a:t>Barn and Pole Paradox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85" y="948865"/>
            <a:ext cx="6568527" cy="1027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85" y="2117680"/>
            <a:ext cx="6265648" cy="1439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85" y="3683933"/>
            <a:ext cx="6265648" cy="659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84" y="4599855"/>
            <a:ext cx="6019930" cy="686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314" y="4603957"/>
            <a:ext cx="2812085" cy="20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0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Barn and Pole Paradox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207" y="1521322"/>
            <a:ext cx="6833046" cy="598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063" y="2336041"/>
            <a:ext cx="6452425" cy="467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208" y="3123397"/>
            <a:ext cx="6638280" cy="935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208" y="4521282"/>
            <a:ext cx="6833045" cy="674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45" y="5467814"/>
            <a:ext cx="7760891" cy="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6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Barn and Pole Paradox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475" y="1629963"/>
            <a:ext cx="2812085" cy="2040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14" y="1744086"/>
            <a:ext cx="5171170" cy="1041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33" y="2925039"/>
            <a:ext cx="5420095" cy="606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" y="3670235"/>
            <a:ext cx="7518750" cy="2365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676" y="6115780"/>
            <a:ext cx="8774424" cy="4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1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0342"/>
            <a:ext cx="8042276" cy="809460"/>
          </a:xfrm>
        </p:spPr>
        <p:txBody>
          <a:bodyPr/>
          <a:lstStyle/>
          <a:p>
            <a:r>
              <a:rPr lang="en-US" dirty="0" smtClean="0"/>
              <a:t>Barn and Pole Paradox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182" y="1039802"/>
            <a:ext cx="5668776" cy="5723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764561"/>
            <a:ext cx="3980534" cy="273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7139"/>
            <a:ext cx="3980535" cy="255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681715"/>
            <a:ext cx="3980534" cy="3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8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85875"/>
            <a:ext cx="8042276" cy="762992"/>
          </a:xfrm>
        </p:spPr>
        <p:txBody>
          <a:bodyPr/>
          <a:lstStyle/>
          <a:p>
            <a:r>
              <a:rPr lang="en-US" dirty="0" smtClean="0"/>
              <a:t>Barn and Pole Paradox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367" y="1213994"/>
            <a:ext cx="5614227" cy="613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367" y="2168699"/>
            <a:ext cx="5454249" cy="547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367" y="2989477"/>
            <a:ext cx="5826659" cy="5731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367" y="3780621"/>
            <a:ext cx="5826659" cy="5364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367" y="4440961"/>
            <a:ext cx="5544457" cy="528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436" y="5196259"/>
            <a:ext cx="4765901" cy="138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5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8000"/>
                </a:solidFill>
              </a:rPr>
              <a:t>Regrade</a:t>
            </a:r>
            <a:r>
              <a:rPr lang="en-US" dirty="0">
                <a:solidFill>
                  <a:srgbClr val="008000"/>
                </a:solidFill>
              </a:rPr>
              <a:t> requests </a:t>
            </a:r>
            <a:r>
              <a:rPr lang="en-US" dirty="0" smtClean="0">
                <a:solidFill>
                  <a:srgbClr val="008000"/>
                </a:solidFill>
              </a:rPr>
              <a:t>for Exam #2 due </a:t>
            </a:r>
            <a:r>
              <a:rPr lang="en-US" b="1" dirty="0">
                <a:solidFill>
                  <a:srgbClr val="008000"/>
                </a:solidFill>
              </a:rPr>
              <a:t>Monday, December 4, </a:t>
            </a:r>
            <a:r>
              <a:rPr lang="en-US" dirty="0">
                <a:solidFill>
                  <a:srgbClr val="008000"/>
                </a:solidFill>
              </a:rPr>
              <a:t>BEFORE class. </a:t>
            </a:r>
          </a:p>
          <a:p>
            <a:r>
              <a:rPr lang="en-US" dirty="0"/>
              <a:t>Please write </a:t>
            </a:r>
            <a:r>
              <a:rPr lang="en-US" b="1" dirty="0"/>
              <a:t>clearly</a:t>
            </a:r>
            <a:r>
              <a:rPr lang="en-US" dirty="0"/>
              <a:t> the reason(s) </a:t>
            </a:r>
            <a:r>
              <a:rPr lang="en-US" dirty="0" smtClean="0"/>
              <a:t>why you </a:t>
            </a:r>
            <a:r>
              <a:rPr lang="en-US" dirty="0"/>
              <a:t>disagree with your grade.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853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694" y="276809"/>
            <a:ext cx="8042276" cy="778481"/>
          </a:xfrm>
        </p:spPr>
        <p:txBody>
          <a:bodyPr/>
          <a:lstStyle/>
          <a:p>
            <a:r>
              <a:rPr lang="en-US" dirty="0" smtClean="0"/>
              <a:t>Practice Problem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751"/>
            <a:ext cx="9144000" cy="1731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7339"/>
            <a:ext cx="9144000" cy="29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39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62755"/>
            <a:ext cx="8042276" cy="755131"/>
          </a:xfrm>
        </p:spPr>
        <p:txBody>
          <a:bodyPr/>
          <a:lstStyle/>
          <a:p>
            <a:r>
              <a:rPr lang="en-US" dirty="0" smtClean="0"/>
              <a:t>Practice Problem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886"/>
            <a:ext cx="5126680" cy="3146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520" y="3608285"/>
            <a:ext cx="5240126" cy="309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06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39404"/>
            <a:ext cx="8042276" cy="592607"/>
          </a:xfrm>
        </p:spPr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49" y="654561"/>
            <a:ext cx="8561623" cy="612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83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4424"/>
            <a:ext cx="8042276" cy="670054"/>
          </a:xfrm>
        </p:spPr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68640"/>
            <a:ext cx="8928100" cy="1257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2125230"/>
            <a:ext cx="88773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4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76809"/>
            <a:ext cx="8042276" cy="778481"/>
          </a:xfrm>
        </p:spPr>
        <p:txBody>
          <a:bodyPr/>
          <a:lstStyle/>
          <a:p>
            <a:r>
              <a:rPr lang="en-US" dirty="0" smtClean="0"/>
              <a:t>Review of Last Class (R5)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166481"/>
            <a:ext cx="3840480" cy="43434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Two-observer Diagrams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53052" y="1228441"/>
            <a:ext cx="4438667" cy="4343400"/>
          </a:xfrm>
        </p:spPr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</a:rPr>
              <a:t>Lorentz Transformation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008000"/>
                </a:solidFill>
              </a:rPr>
              <a:t>Inverse Lorentz Transformation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99" y="1612231"/>
            <a:ext cx="4013200" cy="3975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3952561"/>
            <a:ext cx="2197100" cy="241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200" y="4448227"/>
            <a:ext cx="2374900" cy="241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479" y="1845983"/>
            <a:ext cx="2095500" cy="241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479" y="2372627"/>
            <a:ext cx="2298700" cy="241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01423" y="5235468"/>
            <a:ext cx="3380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Two Important Consequences:</a:t>
            </a:r>
          </a:p>
          <a:p>
            <a:endParaRPr lang="en-US" i="1" dirty="0" smtClean="0"/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FF6600"/>
                </a:solidFill>
              </a:rPr>
              <a:t>Time Dilation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/>
              <a:t>(R4)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Length Contraction </a:t>
            </a:r>
            <a:r>
              <a:rPr lang="en-US" dirty="0" smtClean="0"/>
              <a:t>(R6)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9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R6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Length of a Moving Object</a:t>
            </a:r>
          </a:p>
          <a:p>
            <a:endParaRPr lang="en-US" dirty="0" smtClean="0"/>
          </a:p>
          <a:p>
            <a:r>
              <a:rPr lang="en-US" dirty="0" smtClean="0"/>
              <a:t>Two-observer Diagram</a:t>
            </a:r>
          </a:p>
          <a:p>
            <a:endParaRPr lang="en-US" dirty="0" smtClean="0"/>
          </a:p>
          <a:p>
            <a:r>
              <a:rPr lang="en-US" dirty="0" smtClean="0"/>
              <a:t>Lorentz Contraction</a:t>
            </a:r>
          </a:p>
          <a:p>
            <a:endParaRPr lang="en-US" dirty="0" smtClean="0"/>
          </a:p>
          <a:p>
            <a:r>
              <a:rPr lang="en-US" dirty="0" smtClean="0"/>
              <a:t>Barn and Pole Paradox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96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Clicker Question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0243"/>
            <a:ext cx="9144000" cy="198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61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3775"/>
            <a:ext cx="9144000" cy="1985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753" y="4072146"/>
            <a:ext cx="4953000" cy="342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571" y="4848230"/>
            <a:ext cx="84475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Length measured in a moving frame is shorter than the length in rest frame.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Lorentz contraction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29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07107"/>
            <a:ext cx="8042276" cy="824950"/>
          </a:xfrm>
        </p:spPr>
        <p:txBody>
          <a:bodyPr/>
          <a:lstStyle/>
          <a:p>
            <a:r>
              <a:rPr lang="en-US" dirty="0" smtClean="0"/>
              <a:t>Length of a Moving Object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388" y="6087392"/>
            <a:ext cx="6544659" cy="621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465" y="5515686"/>
            <a:ext cx="1225590" cy="38583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486" y="1243826"/>
            <a:ext cx="6606399" cy="41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27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07107"/>
            <a:ext cx="8042276" cy="824950"/>
          </a:xfrm>
        </p:spPr>
        <p:txBody>
          <a:bodyPr/>
          <a:lstStyle/>
          <a:p>
            <a:r>
              <a:rPr lang="en-US" dirty="0" smtClean="0"/>
              <a:t>Length of a Moving Object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50" y="5899913"/>
            <a:ext cx="7177324" cy="6676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0248" y="5467809"/>
            <a:ext cx="338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Another way to define length: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01" y="1253845"/>
            <a:ext cx="6588404" cy="418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90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97360"/>
            <a:ext cx="8042276" cy="623586"/>
          </a:xfrm>
        </p:spPr>
        <p:txBody>
          <a:bodyPr/>
          <a:lstStyle/>
          <a:p>
            <a:r>
              <a:rPr lang="en-US" sz="3600" dirty="0" smtClean="0"/>
              <a:t>Two-Observer Diagram of a Stick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278" y="2849531"/>
            <a:ext cx="3581400" cy="349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103" y="1247173"/>
            <a:ext cx="6805569" cy="102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239</TotalTime>
  <Words>261</Words>
  <Application>Microsoft Macintosh PowerPoint</Application>
  <PresentationFormat>On-screen Show (4:3)</PresentationFormat>
  <Paragraphs>53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Breeze</vt:lpstr>
      <vt:lpstr>PHYSICS 197 Section 1  Chapter R6  Lorentz contraction</vt:lpstr>
      <vt:lpstr>Announcements</vt:lpstr>
      <vt:lpstr>Review of Last Class (R5)</vt:lpstr>
      <vt:lpstr>Outline of R6</vt:lpstr>
      <vt:lpstr>Clicker Question</vt:lpstr>
      <vt:lpstr>Answer</vt:lpstr>
      <vt:lpstr>Length of a Moving Object</vt:lpstr>
      <vt:lpstr>Length of a Moving Object</vt:lpstr>
      <vt:lpstr>Two-Observer Diagram of a Stick</vt:lpstr>
      <vt:lpstr>Two-Observer Diagram of a Stick</vt:lpstr>
      <vt:lpstr>Two-Observer Diagram of a Stick</vt:lpstr>
      <vt:lpstr>Length Contraction</vt:lpstr>
      <vt:lpstr>What Causes Length Contraction</vt:lpstr>
      <vt:lpstr>Contraction is Frame-Symmetric</vt:lpstr>
      <vt:lpstr>Barn and Pole Paradox</vt:lpstr>
      <vt:lpstr>Barn and Pole Paradox</vt:lpstr>
      <vt:lpstr>Barn and Pole Paradox</vt:lpstr>
      <vt:lpstr>Barn and Pole Paradox</vt:lpstr>
      <vt:lpstr>Barn and Pole Paradox</vt:lpstr>
      <vt:lpstr>Practice Problem</vt:lpstr>
      <vt:lpstr>Practice Problem</vt:lpstr>
      <vt:lpstr>Solution</vt:lpstr>
      <vt:lpstr>Solution</vt:lpstr>
    </vt:vector>
  </TitlesOfParts>
  <Company>The 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197 Section 1  Chapter R6  Lorentz contraction</dc:title>
  <dc:creator>Bhupal Dev</dc:creator>
  <cp:lastModifiedBy>Bhupal Dev</cp:lastModifiedBy>
  <cp:revision>77</cp:revision>
  <dcterms:created xsi:type="dcterms:W3CDTF">2017-11-29T03:56:00Z</dcterms:created>
  <dcterms:modified xsi:type="dcterms:W3CDTF">2017-11-29T07:55:05Z</dcterms:modified>
</cp:coreProperties>
</file>