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5D113E4-D48F-394A-BA85-81A670404E2B}" type="datetimeFigureOut">
              <a:rPr lang="en-US" smtClean="0"/>
              <a:t>19/11/2017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DB7C164-6ADF-9D4D-831D-57AFE75C60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emf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780"/>
            <a:ext cx="9144000" cy="6107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41008"/>
            <a:ext cx="8949266" cy="283667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Chapter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R4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proper time</a:t>
            </a:r>
            <a:endParaRPr lang="en-US" sz="4400" b="1" dirty="0">
              <a:ln w="1905"/>
              <a:solidFill>
                <a:srgbClr val="CCFF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627722" y="6207355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November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20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,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2017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60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the </a:t>
            </a:r>
            <a:r>
              <a:rPr lang="en-US" i="1" dirty="0" smtClean="0">
                <a:solidFill>
                  <a:schemeClr val="accent3"/>
                </a:solidFill>
              </a:rPr>
              <a:t>shortest time</a:t>
            </a:r>
            <a:r>
              <a:rPr lang="en-US" i="1" dirty="0" smtClean="0"/>
              <a:t> interval 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394154"/>
            <a:ext cx="2703906" cy="21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the </a:t>
            </a:r>
            <a:r>
              <a:rPr lang="en-US" i="1" dirty="0" smtClean="0">
                <a:solidFill>
                  <a:srgbClr val="E2751D"/>
                </a:solidFill>
              </a:rPr>
              <a:t>shortest time </a:t>
            </a:r>
            <a:r>
              <a:rPr lang="en-US" i="1" dirty="0" smtClean="0"/>
              <a:t>interval 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267199"/>
            <a:ext cx="3443956" cy="2418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696" y="4858492"/>
            <a:ext cx="4080511" cy="19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3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the </a:t>
            </a:r>
            <a:r>
              <a:rPr lang="en-US" i="1" dirty="0" smtClean="0">
                <a:solidFill>
                  <a:schemeClr val="accent1"/>
                </a:solidFill>
              </a:rPr>
              <a:t>longest time </a:t>
            </a:r>
            <a:r>
              <a:rPr lang="en-US" i="1" dirty="0" smtClean="0"/>
              <a:t>interval 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394154"/>
            <a:ext cx="2703906" cy="21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1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the </a:t>
            </a:r>
            <a:r>
              <a:rPr lang="en-US" i="1" dirty="0" smtClean="0">
                <a:solidFill>
                  <a:srgbClr val="2C7C9F"/>
                </a:solidFill>
              </a:rPr>
              <a:t>longest time </a:t>
            </a:r>
            <a:r>
              <a:rPr lang="en-US" i="1" dirty="0" smtClean="0"/>
              <a:t>interval 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4" y="4318000"/>
            <a:ext cx="2920001" cy="232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667" y="4680691"/>
            <a:ext cx="4064464" cy="21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1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Time vs. </a:t>
            </a:r>
            <a:br>
              <a:rPr lang="en-US" dirty="0" smtClean="0"/>
            </a:br>
            <a:r>
              <a:rPr lang="en-US" dirty="0" smtClean="0"/>
              <a:t>Coordinate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913604"/>
            <a:ext cx="35433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Time vs. </a:t>
            </a:r>
            <a:br>
              <a:rPr lang="en-US" dirty="0" smtClean="0"/>
            </a:br>
            <a:r>
              <a:rPr lang="en-US" dirty="0" smtClean="0"/>
              <a:t>Coordinate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919" y="1926305"/>
            <a:ext cx="3644900" cy="468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6" y="1652523"/>
            <a:ext cx="37846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19" y="2195450"/>
            <a:ext cx="48133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76" y="3677965"/>
            <a:ext cx="2819400" cy="469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25" y="4439461"/>
            <a:ext cx="47752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60" y="5517971"/>
            <a:ext cx="8682395" cy="995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0486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Approximation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808950"/>
            <a:ext cx="3263900" cy="25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480833"/>
            <a:ext cx="4254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0" y="5313109"/>
            <a:ext cx="4838700" cy="3937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6137779"/>
            <a:ext cx="3148406" cy="4994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3243009"/>
            <a:ext cx="5321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2843"/>
            <a:ext cx="8042276" cy="709149"/>
          </a:xfrm>
        </p:spPr>
        <p:txBody>
          <a:bodyPr/>
          <a:lstStyle/>
          <a:p>
            <a:r>
              <a:rPr lang="en-US" dirty="0" smtClean="0"/>
              <a:t>Ranking of the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52" y="1132230"/>
            <a:ext cx="8042276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Consider two events A and B. </a:t>
            </a:r>
          </a:p>
          <a:p>
            <a:r>
              <a:rPr lang="en-US" dirty="0" smtClean="0"/>
              <a:t>Suppose we measure the time between them by using two clocks that are present at both events – one in an inertial frame (at rest) and another in a </a:t>
            </a:r>
            <a:r>
              <a:rPr lang="en-US" dirty="0" err="1" smtClean="0"/>
              <a:t>noninertial</a:t>
            </a:r>
            <a:r>
              <a:rPr lang="en-US" dirty="0" smtClean="0"/>
              <a:t> frame. </a:t>
            </a:r>
          </a:p>
          <a:p>
            <a:endParaRPr lang="en-US" dirty="0"/>
          </a:p>
          <a:p>
            <a:r>
              <a:rPr lang="en-US" dirty="0" smtClean="0"/>
              <a:t>Since the proper times are frame-independent, this inequality must hold for all frames.  </a:t>
            </a:r>
          </a:p>
          <a:p>
            <a:r>
              <a:rPr lang="en-US" dirty="0" smtClean="0"/>
              <a:t>Finally, the metric equation                             implies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3108148"/>
            <a:ext cx="5575300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18" y="4793197"/>
            <a:ext cx="2346313" cy="514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656" y="5558453"/>
            <a:ext cx="2359142" cy="2601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4756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13955"/>
            <a:ext cx="8042276" cy="753718"/>
          </a:xfrm>
        </p:spPr>
        <p:txBody>
          <a:bodyPr/>
          <a:lstStyle/>
          <a:p>
            <a:r>
              <a:rPr lang="en-US" dirty="0" smtClean="0"/>
              <a:t>Experimental Evidence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199089"/>
            <a:ext cx="5266153" cy="37034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Hafele</a:t>
            </a:r>
            <a:r>
              <a:rPr lang="en-US" b="1" dirty="0" smtClean="0"/>
              <a:t>-Keating experiment </a:t>
            </a:r>
            <a:r>
              <a:rPr lang="en-US" dirty="0" smtClean="0"/>
              <a:t>(1972).</a:t>
            </a:r>
          </a:p>
          <a:p>
            <a:r>
              <a:rPr lang="en-US" dirty="0" smtClean="0"/>
              <a:t>Used three sets of very accurate Cs-beam atomic clocks.</a:t>
            </a:r>
          </a:p>
          <a:p>
            <a:r>
              <a:rPr lang="en-US" dirty="0" smtClean="0"/>
              <a:t>One flew around the world westward, one flew eastward and the third remained in the lab at the US Naval Observatory.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428" y="1243657"/>
            <a:ext cx="3103779" cy="2445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385" y="4802231"/>
            <a:ext cx="8651822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eastbound</a:t>
            </a:r>
            <a:r>
              <a:rPr lang="en-US" sz="2400" dirty="0" smtClean="0"/>
              <a:t> clock </a:t>
            </a:r>
            <a:r>
              <a:rPr lang="en-US" sz="2400" b="1" dirty="0" smtClean="0">
                <a:solidFill>
                  <a:srgbClr val="FF6600"/>
                </a:solidFill>
              </a:rPr>
              <a:t>lost</a:t>
            </a:r>
            <a:r>
              <a:rPr lang="en-US" sz="2400" dirty="0" smtClean="0"/>
              <a:t> (59±10) ns, i.e. ran</a:t>
            </a:r>
            <a:r>
              <a:rPr lang="en-US" sz="2400" b="1" dirty="0" smtClean="0">
                <a:solidFill>
                  <a:srgbClr val="FF6600"/>
                </a:solidFill>
              </a:rPr>
              <a:t> slower</a:t>
            </a:r>
            <a:r>
              <a:rPr lang="en-US" sz="2400" dirty="0" smtClean="0"/>
              <a:t>, while the </a:t>
            </a:r>
            <a:r>
              <a:rPr lang="en-US" sz="2400" b="1" dirty="0" smtClean="0">
                <a:solidFill>
                  <a:srgbClr val="008000"/>
                </a:solidFill>
              </a:rPr>
              <a:t>westbound</a:t>
            </a:r>
            <a:r>
              <a:rPr lang="en-US" sz="2400" dirty="0" smtClean="0"/>
              <a:t> clock </a:t>
            </a:r>
            <a:r>
              <a:rPr lang="en-US" sz="2400" b="1" dirty="0" smtClean="0">
                <a:solidFill>
                  <a:srgbClr val="008000"/>
                </a:solidFill>
              </a:rPr>
              <a:t>gained</a:t>
            </a:r>
            <a:r>
              <a:rPr lang="en-US" sz="2400" dirty="0" smtClean="0"/>
              <a:t> (273±7) ns, i.e. ran </a:t>
            </a:r>
            <a:r>
              <a:rPr lang="en-US" sz="2400" b="1" dirty="0" smtClean="0">
                <a:solidFill>
                  <a:srgbClr val="008000"/>
                </a:solidFill>
              </a:rPr>
              <a:t>faster</a:t>
            </a:r>
            <a:r>
              <a:rPr lang="en-US" sz="2400" dirty="0" smtClean="0"/>
              <a:t>, with respect to the lab clock.  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7745" y="6112381"/>
            <a:ext cx="341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Aircraft Time Dilation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5" y="1150472"/>
            <a:ext cx="7654448" cy="5555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95" y="263819"/>
            <a:ext cx="8042276" cy="709149"/>
          </a:xfrm>
        </p:spPr>
        <p:txBody>
          <a:bodyPr/>
          <a:lstStyle/>
          <a:p>
            <a:r>
              <a:rPr lang="en-US" dirty="0" smtClean="0"/>
              <a:t>Twin Paradox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2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R4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291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Proper Time vs. Coordinate Time</a:t>
            </a:r>
          </a:p>
          <a:p>
            <a:endParaRPr lang="en-US" dirty="0" smtClean="0"/>
          </a:p>
          <a:p>
            <a:r>
              <a:rPr lang="en-US" dirty="0" smtClean="0"/>
              <a:t>Binomial Approximation</a:t>
            </a:r>
          </a:p>
          <a:p>
            <a:endParaRPr lang="en-US" dirty="0" smtClean="0"/>
          </a:p>
          <a:p>
            <a:r>
              <a:rPr lang="en-US" dirty="0" smtClean="0"/>
              <a:t>Ranking the Three Kinds of Time</a:t>
            </a:r>
          </a:p>
          <a:p>
            <a:endParaRPr lang="en-US" dirty="0" smtClean="0"/>
          </a:p>
          <a:p>
            <a:r>
              <a:rPr lang="en-US" dirty="0" smtClean="0"/>
              <a:t>Experimental Evidence</a:t>
            </a:r>
          </a:p>
          <a:p>
            <a:endParaRPr lang="en-US" dirty="0" smtClean="0"/>
          </a:p>
          <a:p>
            <a:r>
              <a:rPr lang="en-US" dirty="0" smtClean="0"/>
              <a:t>The Twin Paradox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95" y="263819"/>
            <a:ext cx="8042276" cy="709149"/>
          </a:xfrm>
        </p:spPr>
        <p:txBody>
          <a:bodyPr/>
          <a:lstStyle/>
          <a:p>
            <a:r>
              <a:rPr lang="en-US" dirty="0" smtClean="0"/>
              <a:t>Twin Paradox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" y="1278718"/>
            <a:ext cx="8983242" cy="20416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8" y="3429000"/>
            <a:ext cx="8983242" cy="29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95" y="263819"/>
            <a:ext cx="8042276" cy="709149"/>
          </a:xfrm>
        </p:spPr>
        <p:txBody>
          <a:bodyPr/>
          <a:lstStyle/>
          <a:p>
            <a:r>
              <a:rPr lang="en-US" dirty="0" smtClean="0"/>
              <a:t>Twin Paradox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" y="1278718"/>
            <a:ext cx="8983242" cy="20416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8" y="3429000"/>
            <a:ext cx="8858744" cy="27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1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95" y="263819"/>
            <a:ext cx="8042276" cy="709149"/>
          </a:xfrm>
        </p:spPr>
        <p:txBody>
          <a:bodyPr/>
          <a:lstStyle/>
          <a:p>
            <a:r>
              <a:rPr lang="en-US" dirty="0" smtClean="0"/>
              <a:t>Twin Paradox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" y="1278718"/>
            <a:ext cx="8983242" cy="20416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8" y="3627629"/>
            <a:ext cx="8983242" cy="2130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737" y="5998402"/>
            <a:ext cx="5162521" cy="583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5090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95" y="263819"/>
            <a:ext cx="8042276" cy="709149"/>
          </a:xfrm>
        </p:spPr>
        <p:txBody>
          <a:bodyPr/>
          <a:lstStyle/>
          <a:p>
            <a:r>
              <a:rPr lang="en-US" dirty="0" smtClean="0"/>
              <a:t>Twin Paradox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09" y="972968"/>
            <a:ext cx="2870200" cy="552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1" y="1156948"/>
            <a:ext cx="5336804" cy="93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00" y="2515405"/>
            <a:ext cx="5266405" cy="715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99" y="3422649"/>
            <a:ext cx="5469987" cy="967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98" y="4652237"/>
            <a:ext cx="5443637" cy="7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95" y="263819"/>
            <a:ext cx="8042276" cy="709149"/>
          </a:xfrm>
        </p:spPr>
        <p:txBody>
          <a:bodyPr/>
          <a:lstStyle/>
          <a:p>
            <a:r>
              <a:rPr lang="en-US" dirty="0" smtClean="0"/>
              <a:t>Twin Paradox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57" y="1309348"/>
            <a:ext cx="8603675" cy="89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04" y="2434576"/>
            <a:ext cx="7888733" cy="1309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57" y="4206310"/>
            <a:ext cx="8295400" cy="89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222" y="5397528"/>
            <a:ext cx="3830979" cy="7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284"/>
            <a:ext cx="9144000" cy="87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3429000"/>
            <a:ext cx="9029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</a:t>
            </a:r>
            <a:r>
              <a:rPr lang="en-US" dirty="0" smtClean="0"/>
              <a:t>Time (R3)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888"/>
            <a:ext cx="9144000" cy="40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the </a:t>
            </a:r>
            <a:r>
              <a:rPr lang="en-US" i="1" dirty="0" err="1" smtClean="0">
                <a:solidFill>
                  <a:srgbClr val="008000"/>
                </a:solidFill>
              </a:rPr>
              <a:t>spacetime</a:t>
            </a:r>
            <a:r>
              <a:rPr lang="en-US" i="1" dirty="0" smtClean="0">
                <a:solidFill>
                  <a:srgbClr val="008000"/>
                </a:solidFill>
              </a:rPr>
              <a:t> interval </a:t>
            </a:r>
            <a:r>
              <a:rPr lang="en-US" i="1" dirty="0" smtClean="0"/>
              <a:t>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394154"/>
            <a:ext cx="2703906" cy="21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1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the </a:t>
            </a:r>
            <a:r>
              <a:rPr lang="en-US" i="1" dirty="0" err="1" smtClean="0">
                <a:solidFill>
                  <a:srgbClr val="008000"/>
                </a:solidFill>
              </a:rPr>
              <a:t>spacetime</a:t>
            </a:r>
            <a:r>
              <a:rPr lang="en-US" i="1" dirty="0" smtClean="0">
                <a:solidFill>
                  <a:srgbClr val="008000"/>
                </a:solidFill>
              </a:rPr>
              <a:t> interval </a:t>
            </a:r>
            <a:r>
              <a:rPr lang="en-US" i="1" dirty="0" smtClean="0"/>
              <a:t>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941042"/>
            <a:ext cx="4206003" cy="1699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3" y="4279900"/>
            <a:ext cx="3147771" cy="23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a </a:t>
            </a:r>
            <a:r>
              <a:rPr lang="en-US" i="1" dirty="0" smtClean="0">
                <a:solidFill>
                  <a:srgbClr val="0000FF"/>
                </a:solidFill>
              </a:rPr>
              <a:t>proper time </a:t>
            </a:r>
            <a:r>
              <a:rPr lang="en-US" i="1" dirty="0" smtClean="0"/>
              <a:t>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394154"/>
            <a:ext cx="2703906" cy="21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6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a </a:t>
            </a:r>
            <a:r>
              <a:rPr lang="en-US" i="1" dirty="0" smtClean="0">
                <a:solidFill>
                  <a:srgbClr val="0000FF"/>
                </a:solidFill>
              </a:rPr>
              <a:t>proper time </a:t>
            </a:r>
            <a:r>
              <a:rPr lang="en-US" i="1" dirty="0" smtClean="0"/>
              <a:t>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4" y="4445741"/>
            <a:ext cx="3305521" cy="2116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15" y="4915996"/>
            <a:ext cx="4253480" cy="11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7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a </a:t>
            </a:r>
            <a:r>
              <a:rPr lang="en-US" i="1" dirty="0" smtClean="0">
                <a:solidFill>
                  <a:srgbClr val="FF0000"/>
                </a:solidFill>
              </a:rPr>
              <a:t>coordinate time </a:t>
            </a:r>
            <a:r>
              <a:rPr lang="en-US" i="1" dirty="0" smtClean="0"/>
              <a:t>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394154"/>
            <a:ext cx="2703906" cy="21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3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275"/>
            <a:ext cx="8042276" cy="731434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972292"/>
            <a:ext cx="59134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R4T.1 </a:t>
            </a:r>
            <a:r>
              <a:rPr lang="en-US" i="1" dirty="0" smtClean="0"/>
              <a:t>Consider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below, which shows events A and B and the </a:t>
            </a:r>
            <a:r>
              <a:rPr lang="en-US" i="1" dirty="0" err="1" smtClean="0"/>
              <a:t>worldlines</a:t>
            </a:r>
            <a:r>
              <a:rPr lang="en-US" i="1" dirty="0" smtClean="0"/>
              <a:t> of clocks that one might use to measure the time between those events. </a:t>
            </a:r>
          </a:p>
          <a:p>
            <a:pPr marL="0" indent="0">
              <a:buNone/>
            </a:pPr>
            <a:r>
              <a:rPr lang="en-US" i="1" dirty="0" smtClean="0"/>
              <a:t>The clock(s) following which </a:t>
            </a:r>
            <a:r>
              <a:rPr lang="en-US" i="1" dirty="0" err="1" smtClean="0"/>
              <a:t>worldline</a:t>
            </a:r>
            <a:r>
              <a:rPr lang="en-US" i="1" dirty="0" smtClean="0"/>
              <a:t>(s) measure(s) a </a:t>
            </a:r>
            <a:r>
              <a:rPr lang="en-US" i="1" dirty="0" smtClean="0">
                <a:solidFill>
                  <a:srgbClr val="FF0000"/>
                </a:solidFill>
              </a:rPr>
              <a:t>coordinate time </a:t>
            </a:r>
            <a:r>
              <a:rPr lang="en-US" i="1" dirty="0" smtClean="0"/>
              <a:t>between events A and B?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06" y="972292"/>
            <a:ext cx="2413000" cy="370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439392"/>
            <a:ext cx="3094632" cy="22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104" y="5026825"/>
            <a:ext cx="4198385" cy="14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5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164</TotalTime>
  <Words>811</Words>
  <Application>Microsoft Macintosh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Breeze</vt:lpstr>
      <vt:lpstr>PHYSICS 197 Section 1  Chapter R4  proper time</vt:lpstr>
      <vt:lpstr>Outline of R4</vt:lpstr>
      <vt:lpstr>Three Kinds of Time (R3)</vt:lpstr>
      <vt:lpstr>Clicker Question</vt:lpstr>
      <vt:lpstr>Clicker Question</vt:lpstr>
      <vt:lpstr>Clicker Question</vt:lpstr>
      <vt:lpstr>Clicker Question</vt:lpstr>
      <vt:lpstr>Clicker Question</vt:lpstr>
      <vt:lpstr>Clicker Question</vt:lpstr>
      <vt:lpstr>Clicker Question</vt:lpstr>
      <vt:lpstr>Clicker Question</vt:lpstr>
      <vt:lpstr>Clicker Question</vt:lpstr>
      <vt:lpstr>Clicker Question</vt:lpstr>
      <vt:lpstr>Proper Time vs.  Coordinate Time</vt:lpstr>
      <vt:lpstr>Proper Time vs.  Coordinate Time</vt:lpstr>
      <vt:lpstr>Binomial Approximation</vt:lpstr>
      <vt:lpstr>Ranking of the Times</vt:lpstr>
      <vt:lpstr>Experimental Evidence</vt:lpstr>
      <vt:lpstr>Twin Paradox</vt:lpstr>
      <vt:lpstr>Twin Paradox</vt:lpstr>
      <vt:lpstr>Twin Paradox</vt:lpstr>
      <vt:lpstr>Twin Paradox</vt:lpstr>
      <vt:lpstr>Twin Paradox</vt:lpstr>
      <vt:lpstr>Twin Paradox</vt:lpstr>
      <vt:lpstr>Practice Problem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R4  proper time</dc:title>
  <dc:creator>Bhupal Dev</dc:creator>
  <cp:lastModifiedBy>Bhupal Dev</cp:lastModifiedBy>
  <cp:revision>56</cp:revision>
  <dcterms:created xsi:type="dcterms:W3CDTF">2017-11-20T03:38:56Z</dcterms:created>
  <dcterms:modified xsi:type="dcterms:W3CDTF">2017-11-20T06:23:28Z</dcterms:modified>
</cp:coreProperties>
</file>