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80" r:id="rId4"/>
    <p:sldId id="281" r:id="rId5"/>
    <p:sldId id="278" r:id="rId6"/>
    <p:sldId id="279" r:id="rId7"/>
    <p:sldId id="282" r:id="rId8"/>
    <p:sldId id="283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60A0-6732-B745-923E-E9A9ED2862B9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4CCD-BC38-7047-A7F4-317526B0C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60A0-6732-B745-923E-E9A9ED2862B9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4CCD-BC38-7047-A7F4-317526B0CD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60A0-6732-B745-923E-E9A9ED2862B9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4CCD-BC38-7047-A7F4-317526B0C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60A0-6732-B745-923E-E9A9ED2862B9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4CCD-BC38-7047-A7F4-317526B0C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60A0-6732-B745-923E-E9A9ED2862B9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4CCD-BC38-7047-A7F4-317526B0C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60A0-6732-B745-923E-E9A9ED2862B9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4CCD-BC38-7047-A7F4-317526B0CD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60A0-6732-B745-923E-E9A9ED2862B9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4CCD-BC38-7047-A7F4-317526B0C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60A0-6732-B745-923E-E9A9ED2862B9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4CCD-BC38-7047-A7F4-317526B0C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60A0-6732-B745-923E-E9A9ED2862B9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4CCD-BC38-7047-A7F4-317526B0C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60A0-6732-B745-923E-E9A9ED2862B9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4CCD-BC38-7047-A7F4-317526B0C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60A0-6732-B745-923E-E9A9ED2862B9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4CCD-BC38-7047-A7F4-317526B0C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60A0-6732-B745-923E-E9A9ED2862B9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4CCD-BC38-7047-A7F4-317526B0C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F3460A0-6732-B745-923E-E9A9ED2862B9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5664CCD-BC38-7047-A7F4-317526B0CD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0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4" y="265096"/>
            <a:ext cx="8949266" cy="2836673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cs typeface="Arial"/>
              </a:rPr>
              <a:t>PHYSICS 197 Section 1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Chapter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R3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/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/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The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SPACEtime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 INTERVAL</a:t>
            </a:r>
            <a:endParaRPr lang="en-US" b="1" dirty="0">
              <a:ln w="1905"/>
              <a:solidFill>
                <a:srgbClr val="CCFF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/>
            </a:endParaRPr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627722" y="6207355"/>
            <a:ext cx="2333209" cy="529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November 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17, 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2017</a:t>
            </a:r>
            <a:endParaRPr lang="en-US" sz="2000" b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00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Separation between Two Points on a Plane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20000">
            <a:off x="7159991" y="1358556"/>
            <a:ext cx="1431560" cy="1431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034" y="1442639"/>
            <a:ext cx="5624066" cy="5342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877" y="6087340"/>
            <a:ext cx="865904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Coordinate separation: </a:t>
            </a:r>
            <a:r>
              <a:rPr lang="en-US" sz="2400" dirty="0" smtClean="0"/>
              <a:t>Depends on the coordinate system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566" y="5141514"/>
            <a:ext cx="3681006" cy="456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3133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16" y="1246546"/>
            <a:ext cx="6027534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Separation between Two Points on a Plane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0000">
            <a:off x="7159991" y="1358556"/>
            <a:ext cx="1431560" cy="1431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002" y="5891924"/>
            <a:ext cx="837185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/>
              <a:t>Pathlength</a:t>
            </a:r>
            <a:r>
              <a:rPr lang="en-US" sz="2400" b="1" dirty="0" smtClean="0"/>
              <a:t>: </a:t>
            </a:r>
            <a:r>
              <a:rPr lang="en-US" sz="2400" dirty="0" smtClean="0"/>
              <a:t>Does </a:t>
            </a:r>
            <a:r>
              <a:rPr lang="en-US" sz="2400" i="1" dirty="0" smtClean="0"/>
              <a:t>not</a:t>
            </a:r>
            <a:r>
              <a:rPr lang="en-US" sz="2400" dirty="0" smtClean="0"/>
              <a:t> depend on the coordinate system.</a:t>
            </a:r>
          </a:p>
        </p:txBody>
      </p:sp>
    </p:spTree>
    <p:extLst>
      <p:ext uri="{BB962C8B-B14F-4D97-AF65-F5344CB8AC3E}">
        <p14:creationId xmlns:p14="http://schemas.microsoft.com/office/powerpoint/2010/main" val="312137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76" y="1209419"/>
            <a:ext cx="6070149" cy="557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Separation between Two Points on a Plane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0000">
            <a:off x="7159991" y="1358556"/>
            <a:ext cx="1431560" cy="1431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002" y="5891924"/>
            <a:ext cx="832015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/>
              <a:t>Pathlength</a:t>
            </a:r>
            <a:r>
              <a:rPr lang="en-US" sz="2400" b="1" dirty="0" smtClean="0"/>
              <a:t>: </a:t>
            </a:r>
            <a:r>
              <a:rPr lang="en-US" sz="2400" dirty="0" smtClean="0"/>
              <a:t>Does </a:t>
            </a:r>
            <a:r>
              <a:rPr lang="en-US" sz="2400" i="1" dirty="0" smtClean="0"/>
              <a:t>not</a:t>
            </a:r>
            <a:r>
              <a:rPr lang="en-US" sz="2400" dirty="0" smtClean="0"/>
              <a:t> depend on the coordinate system.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But not uniquely defined.</a:t>
            </a:r>
          </a:p>
        </p:txBody>
      </p:sp>
    </p:spTree>
    <p:extLst>
      <p:ext uri="{BB962C8B-B14F-4D97-AF65-F5344CB8AC3E}">
        <p14:creationId xmlns:p14="http://schemas.microsoft.com/office/powerpoint/2010/main" val="358495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46" y="1269999"/>
            <a:ext cx="5855054" cy="5452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Separation between Two Points on a Plane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0000">
            <a:off x="7159991" y="1358556"/>
            <a:ext cx="1431560" cy="1431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002" y="5891924"/>
            <a:ext cx="801433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Distance: </a:t>
            </a:r>
            <a:r>
              <a:rPr lang="en-US" sz="2400" dirty="0" smtClean="0"/>
              <a:t>Does </a:t>
            </a:r>
            <a:r>
              <a:rPr lang="en-US" sz="2400" i="1" dirty="0" smtClean="0"/>
              <a:t>not</a:t>
            </a:r>
            <a:r>
              <a:rPr lang="en-US" sz="2400" dirty="0" smtClean="0"/>
              <a:t> depend on the coordinate system.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Uniquely defined.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590" y="5105436"/>
            <a:ext cx="6198377" cy="4725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058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Separation between Two Points on a Plane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7" y="2288658"/>
            <a:ext cx="8977221" cy="30120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687" y="5604634"/>
            <a:ext cx="9280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Analogously, we can measure the </a:t>
            </a:r>
            <a:r>
              <a:rPr lang="en-US" sz="2400" b="1" dirty="0" smtClean="0"/>
              <a:t>time separation </a:t>
            </a:r>
            <a:r>
              <a:rPr lang="en-US" sz="2400" dirty="0" smtClean="0"/>
              <a:t>between </a:t>
            </a:r>
          </a:p>
          <a:p>
            <a:r>
              <a:rPr lang="en-US" sz="2400" dirty="0" smtClean="0"/>
              <a:t>two </a:t>
            </a:r>
            <a:r>
              <a:rPr lang="en-US" sz="2400" b="1" dirty="0" smtClean="0"/>
              <a:t>events</a:t>
            </a:r>
            <a:r>
              <a:rPr lang="en-US" sz="2400" dirty="0" smtClean="0"/>
              <a:t> in </a:t>
            </a:r>
            <a:r>
              <a:rPr lang="en-US" sz="2400" b="1" dirty="0" err="1" smtClean="0"/>
              <a:t>spacetime</a:t>
            </a:r>
            <a:r>
              <a:rPr lang="en-US" sz="2400" dirty="0" smtClean="0"/>
              <a:t> in </a:t>
            </a:r>
            <a:r>
              <a:rPr lang="en-US" sz="2400" i="1" dirty="0" smtClean="0"/>
              <a:t>three</a:t>
            </a:r>
            <a:r>
              <a:rPr lang="en-US" sz="2400" dirty="0" smtClean="0"/>
              <a:t> fundamentally different ways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7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</a:t>
            </a:r>
            <a:r>
              <a:rPr lang="en-US" dirty="0" smtClean="0"/>
              <a:t>Time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04" y="2019300"/>
            <a:ext cx="67437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9637" y="5319375"/>
            <a:ext cx="636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Events A and B are measured to occur at the same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5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</a:t>
            </a:r>
            <a:r>
              <a:rPr lang="en-US" dirty="0" smtClean="0"/>
              <a:t>Time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92300"/>
            <a:ext cx="6692900" cy="307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7028" y="5319375"/>
            <a:ext cx="507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 A is measured to occur before event B.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6354" y="5951867"/>
            <a:ext cx="5965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</a:rPr>
              <a:t>Δ</a:t>
            </a:r>
            <a:r>
              <a:rPr lang="en-US" sz="2800" i="1" dirty="0" err="1" smtClean="0">
                <a:solidFill>
                  <a:srgbClr val="008000"/>
                </a:solidFill>
              </a:rPr>
              <a:t>t</a:t>
            </a:r>
            <a:r>
              <a:rPr lang="en-US" sz="2800" dirty="0" smtClean="0">
                <a:solidFill>
                  <a:srgbClr val="008000"/>
                </a:solidFill>
              </a:rPr>
              <a:t> is a </a:t>
            </a:r>
            <a:r>
              <a:rPr lang="en-US" sz="2800" i="1" dirty="0" smtClean="0">
                <a:solidFill>
                  <a:srgbClr val="008000"/>
                </a:solidFill>
              </a:rPr>
              <a:t>frame-dependent </a:t>
            </a:r>
            <a:r>
              <a:rPr lang="en-US" sz="2800" dirty="0" smtClean="0">
                <a:solidFill>
                  <a:srgbClr val="008000"/>
                </a:solidFill>
              </a:rPr>
              <a:t>quantity.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1509752"/>
            <a:ext cx="4051300" cy="367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77" y="5302167"/>
            <a:ext cx="6720955" cy="14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24000"/>
            <a:ext cx="8737600" cy="379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557" y="5467414"/>
            <a:ext cx="671051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Analogous to </a:t>
            </a:r>
            <a:r>
              <a:rPr lang="en-US" sz="2400" dirty="0" err="1" smtClean="0">
                <a:solidFill>
                  <a:srgbClr val="0000FF"/>
                </a:solidFill>
              </a:rPr>
              <a:t>pathlength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</a:p>
          <a:p>
            <a:pPr algn="ctr"/>
            <a:r>
              <a:rPr lang="en-US" sz="2400" i="1" dirty="0" smtClean="0">
                <a:solidFill>
                  <a:srgbClr val="008000"/>
                </a:solidFill>
              </a:rPr>
              <a:t>Frame-independent</a:t>
            </a:r>
            <a:r>
              <a:rPr lang="en-US" sz="2400" dirty="0" smtClean="0">
                <a:solidFill>
                  <a:srgbClr val="008000"/>
                </a:solidFill>
              </a:rPr>
              <a:t>, but not uniquely defined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pPr algn="ctr"/>
            <a:r>
              <a:rPr lang="en-US" sz="2400" dirty="0" smtClean="0">
                <a:solidFill>
                  <a:srgbClr val="800000"/>
                </a:solidFill>
              </a:rPr>
              <a:t>Depends on the </a:t>
            </a:r>
            <a:r>
              <a:rPr lang="en-US" sz="2400" i="1" dirty="0" err="1" smtClean="0">
                <a:solidFill>
                  <a:srgbClr val="800000"/>
                </a:solidFill>
              </a:rPr>
              <a:t>worldline</a:t>
            </a:r>
            <a:r>
              <a:rPr lang="en-US" sz="2400" dirty="0" smtClean="0">
                <a:solidFill>
                  <a:srgbClr val="800000"/>
                </a:solidFill>
              </a:rPr>
              <a:t> of the clock.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1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8455"/>
            <a:ext cx="8042276" cy="770718"/>
          </a:xfrm>
        </p:spPr>
        <p:txBody>
          <a:bodyPr/>
          <a:lstStyle/>
          <a:p>
            <a:r>
              <a:rPr lang="en-US" dirty="0" err="1" smtClean="0"/>
              <a:t>Spacetime</a:t>
            </a:r>
            <a:r>
              <a:rPr lang="en-US" dirty="0" smtClean="0"/>
              <a:t> Interval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55" y="4214107"/>
            <a:ext cx="8534794" cy="2229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776" y="1233494"/>
            <a:ext cx="3598143" cy="2980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8464" y="6206847"/>
            <a:ext cx="5927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Analogous to </a:t>
            </a:r>
            <a:r>
              <a:rPr lang="en-US" sz="2400" b="1" dirty="0" smtClean="0">
                <a:solidFill>
                  <a:srgbClr val="008000"/>
                </a:solidFill>
              </a:rPr>
              <a:t>distance</a:t>
            </a:r>
            <a:r>
              <a:rPr lang="en-US" sz="2400" dirty="0" smtClean="0">
                <a:solidFill>
                  <a:srgbClr val="008000"/>
                </a:solidFill>
              </a:rPr>
              <a:t>: </a:t>
            </a:r>
            <a:r>
              <a:rPr lang="en-US" sz="2400" i="1" dirty="0" smtClean="0">
                <a:solidFill>
                  <a:srgbClr val="008000"/>
                </a:solidFill>
              </a:rPr>
              <a:t>Unique</a:t>
            </a:r>
            <a:r>
              <a:rPr lang="en-US" sz="2400" dirty="0" smtClean="0">
                <a:solidFill>
                  <a:srgbClr val="008000"/>
                </a:solidFill>
              </a:rPr>
              <a:t> number.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4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93128"/>
            <a:ext cx="8042276" cy="882701"/>
          </a:xfrm>
        </p:spPr>
        <p:txBody>
          <a:bodyPr/>
          <a:lstStyle/>
          <a:p>
            <a:r>
              <a:rPr lang="en-US" dirty="0" smtClean="0"/>
              <a:t>Outline of R3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Kinds of Time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Metric Equation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Spacetime</a:t>
            </a:r>
            <a:r>
              <a:rPr lang="en-US" dirty="0" smtClean="0"/>
              <a:t> is Non-Euclidean</a:t>
            </a:r>
          </a:p>
          <a:p>
            <a:endParaRPr lang="en-US" dirty="0"/>
          </a:p>
          <a:p>
            <a:r>
              <a:rPr lang="en-US" dirty="0" smtClean="0"/>
              <a:t>Geometric Analogy</a:t>
            </a:r>
          </a:p>
        </p:txBody>
      </p:sp>
    </p:spTree>
    <p:extLst>
      <p:ext uri="{BB962C8B-B14F-4D97-AF65-F5344CB8AC3E}">
        <p14:creationId xmlns:p14="http://schemas.microsoft.com/office/powerpoint/2010/main" val="100134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Kinds of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8888"/>
            <a:ext cx="9144000" cy="40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9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Metric Equation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9711" y="1686944"/>
            <a:ext cx="8411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Pythagoras theorem</a:t>
            </a:r>
            <a:r>
              <a:rPr lang="en-US" sz="2000" dirty="0" smtClean="0"/>
              <a:t> for distance in terms of coordinate separation: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472" y="2459475"/>
            <a:ext cx="3797028" cy="5467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482470" y="3416080"/>
            <a:ext cx="602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Metric equation </a:t>
            </a:r>
            <a:r>
              <a:rPr lang="en-US" sz="2400" dirty="0" smtClean="0"/>
              <a:t>for </a:t>
            </a:r>
            <a:r>
              <a:rPr lang="en-US" sz="2400" i="1" dirty="0" smtClean="0"/>
              <a:t>Euclidean</a:t>
            </a:r>
            <a:r>
              <a:rPr lang="en-US" sz="2400" dirty="0" smtClean="0"/>
              <a:t> geometry.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4" y="4317364"/>
            <a:ext cx="8341985" cy="15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1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8455"/>
            <a:ext cx="8042276" cy="770718"/>
          </a:xfrm>
        </p:spPr>
        <p:txBody>
          <a:bodyPr/>
          <a:lstStyle/>
          <a:p>
            <a:r>
              <a:rPr lang="en-US" dirty="0" smtClean="0"/>
              <a:t>Light Clock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580" y="1111005"/>
            <a:ext cx="3194820" cy="4572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14" y="5882914"/>
            <a:ext cx="8143459" cy="7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0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Light Clock vs. </a:t>
            </a:r>
            <a:br>
              <a:rPr lang="en-US" dirty="0" smtClean="0"/>
            </a:br>
            <a:r>
              <a:rPr lang="en-US" dirty="0" smtClean="0"/>
              <a:t>Two Synchronized Clocks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564"/>
            <a:ext cx="9144000" cy="33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3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9581"/>
            <a:ext cx="8042276" cy="796634"/>
          </a:xfrm>
        </p:spPr>
        <p:txBody>
          <a:bodyPr/>
          <a:lstStyle/>
          <a:p>
            <a:r>
              <a:rPr lang="en-US" dirty="0" smtClean="0"/>
              <a:t>Metric Equation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00" y="1243962"/>
            <a:ext cx="5425900" cy="459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073" y="1730321"/>
            <a:ext cx="1163725" cy="413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99" y="2135266"/>
            <a:ext cx="2743257" cy="471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321" y="2627667"/>
            <a:ext cx="5620565" cy="455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099" y="2901976"/>
            <a:ext cx="6578165" cy="803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709" y="3910246"/>
            <a:ext cx="3518048" cy="365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8311" y="3602310"/>
            <a:ext cx="3190029" cy="8544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7562" y="4676056"/>
            <a:ext cx="6975159" cy="6885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929" y="5547078"/>
            <a:ext cx="7360012" cy="12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5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3664"/>
            <a:ext cx="8042276" cy="770718"/>
          </a:xfrm>
        </p:spPr>
        <p:txBody>
          <a:bodyPr/>
          <a:lstStyle/>
          <a:p>
            <a:r>
              <a:rPr lang="en-US" dirty="0" err="1" smtClean="0"/>
              <a:t>Spacetime</a:t>
            </a:r>
            <a:r>
              <a:rPr lang="en-US" dirty="0" smtClean="0"/>
              <a:t> is Not Euclidean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872688"/>
            <a:ext cx="8877300" cy="473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14" y="5804175"/>
            <a:ext cx="8064500" cy="81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5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Analogy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2722"/>
            <a:ext cx="9144000" cy="33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1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Analogy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1448"/>
            <a:ext cx="9144000" cy="35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7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7900"/>
            <a:ext cx="9144000" cy="233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90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8455"/>
            <a:ext cx="8042276" cy="770718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438831"/>
            <a:ext cx="8940800" cy="180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3805752"/>
            <a:ext cx="8864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4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R3T.6 </a:t>
            </a:r>
            <a:r>
              <a:rPr lang="en-US" i="1" dirty="0" smtClean="0"/>
              <a:t>Consider the events A, B, C, and D shown in the </a:t>
            </a:r>
            <a:r>
              <a:rPr lang="en-US" i="1" dirty="0" err="1" smtClean="0"/>
              <a:t>spacetime</a:t>
            </a:r>
            <a:r>
              <a:rPr lang="en-US" i="1" dirty="0" smtClean="0"/>
              <a:t> diagram below. What is the </a:t>
            </a:r>
            <a:r>
              <a:rPr lang="en-US" i="1" dirty="0" err="1" smtClean="0"/>
              <a:t>spacetime</a:t>
            </a:r>
            <a:r>
              <a:rPr lang="en-US" i="1" dirty="0" smtClean="0"/>
              <a:t> interval between events A and B?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0 s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3.0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4.0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5.0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5.8 s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27" y="2917787"/>
            <a:ext cx="5105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8455"/>
            <a:ext cx="8042276" cy="770718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273"/>
            <a:ext cx="89281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3218259"/>
            <a:ext cx="8928100" cy="93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09928"/>
            <a:ext cx="8902700" cy="52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" y="5254980"/>
            <a:ext cx="89408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5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R3T.6 </a:t>
            </a:r>
            <a:r>
              <a:rPr lang="en-US" i="1" dirty="0" smtClean="0"/>
              <a:t>Consider the events A, B, C, and D shown in the </a:t>
            </a:r>
            <a:r>
              <a:rPr lang="en-US" i="1" dirty="0" err="1" smtClean="0"/>
              <a:t>spacetime</a:t>
            </a:r>
            <a:r>
              <a:rPr lang="en-US" i="1" dirty="0" smtClean="0"/>
              <a:t> diagram below. What is the </a:t>
            </a:r>
            <a:r>
              <a:rPr lang="en-US" i="1" dirty="0" err="1" smtClean="0"/>
              <a:t>spacetime</a:t>
            </a:r>
            <a:r>
              <a:rPr lang="en-US" i="1" dirty="0" smtClean="0"/>
              <a:t> interval between events A and B?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0 s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3.0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/>
              <a:t>4.0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5.0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5.8 s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27" y="2917787"/>
            <a:ext cx="5105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8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R3T.6 </a:t>
            </a:r>
            <a:r>
              <a:rPr lang="en-US" i="1" dirty="0" smtClean="0"/>
              <a:t>Consider the events A, B, C, and D shown in the </a:t>
            </a:r>
            <a:r>
              <a:rPr lang="en-US" i="1" dirty="0" err="1" smtClean="0"/>
              <a:t>spacetime</a:t>
            </a:r>
            <a:r>
              <a:rPr lang="en-US" i="1" dirty="0" smtClean="0"/>
              <a:t> diagram below. What is the </a:t>
            </a:r>
            <a:r>
              <a:rPr lang="en-US" i="1" dirty="0" err="1" smtClean="0"/>
              <a:t>spacetime</a:t>
            </a:r>
            <a:r>
              <a:rPr lang="en-US" i="1" dirty="0" smtClean="0"/>
              <a:t> interval between events A and C?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0 s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3.0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4.0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5.0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5.8 s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27" y="2891871"/>
            <a:ext cx="5105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2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9581"/>
            <a:ext cx="8042276" cy="796634"/>
          </a:xfrm>
        </p:spPr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81351"/>
            <a:ext cx="8042276" cy="5311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R3T.6 </a:t>
            </a:r>
            <a:r>
              <a:rPr lang="en-US" i="1" dirty="0"/>
              <a:t>Consider the events A, B, C, and D shown in the </a:t>
            </a:r>
            <a:r>
              <a:rPr lang="en-US" i="1" dirty="0" err="1"/>
              <a:t>spacetime</a:t>
            </a:r>
            <a:r>
              <a:rPr lang="en-US" i="1" dirty="0"/>
              <a:t> diagram below. What is the </a:t>
            </a:r>
            <a:r>
              <a:rPr lang="en-US" i="1" dirty="0" err="1"/>
              <a:t>spacetime</a:t>
            </a:r>
            <a:r>
              <a:rPr lang="en-US" i="1" dirty="0"/>
              <a:t> interval between events A and </a:t>
            </a:r>
            <a:r>
              <a:rPr lang="en-US" i="1" dirty="0" smtClean="0"/>
              <a:t>C?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0 s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3.0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/>
              <a:t>4.0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5.0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5.8 s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1" y="2373551"/>
            <a:ext cx="5105400" cy="325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955" y="6122120"/>
            <a:ext cx="5588596" cy="4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9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R3T.6 Consider the events A, B, C, and D shown in the </a:t>
            </a:r>
            <a:r>
              <a:rPr lang="en-US" dirty="0" err="1" smtClean="0"/>
              <a:t>spacetime</a:t>
            </a:r>
            <a:r>
              <a:rPr lang="en-US" dirty="0" smtClean="0"/>
              <a:t> diagram below. </a:t>
            </a:r>
            <a:r>
              <a:rPr lang="en-US" i="1" dirty="0" smtClean="0"/>
              <a:t>What is the </a:t>
            </a:r>
            <a:r>
              <a:rPr lang="en-US" i="1" dirty="0" err="1" smtClean="0"/>
              <a:t>spacetime</a:t>
            </a:r>
            <a:r>
              <a:rPr lang="en-US" i="1" dirty="0" smtClean="0"/>
              <a:t> interval between events A and D?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0 s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3.0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4.0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5.0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5.8 s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27" y="2891871"/>
            <a:ext cx="5105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7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9581"/>
            <a:ext cx="8042276" cy="796634"/>
          </a:xfrm>
        </p:spPr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81351"/>
            <a:ext cx="8042276" cy="4990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R3T.6 </a:t>
            </a:r>
            <a:r>
              <a:rPr lang="en-US" i="1" dirty="0"/>
              <a:t>Consider the events A, B, C, and D shown in the </a:t>
            </a:r>
            <a:r>
              <a:rPr lang="en-US" i="1" dirty="0" err="1"/>
              <a:t>spacetime</a:t>
            </a:r>
            <a:r>
              <a:rPr lang="en-US" i="1" dirty="0"/>
              <a:t> diagram below. What is the </a:t>
            </a:r>
            <a:r>
              <a:rPr lang="en-US" i="1" dirty="0" err="1"/>
              <a:t>spacetime</a:t>
            </a:r>
            <a:r>
              <a:rPr lang="en-US" i="1" dirty="0"/>
              <a:t> interval between events A and D</a:t>
            </a:r>
            <a:r>
              <a:rPr lang="en-US" i="1" dirty="0" smtClean="0"/>
              <a:t>? 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/>
              <a:t>0 s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3.0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4.0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5.0 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5.8 s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1" y="2373551"/>
            <a:ext cx="5105400" cy="325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1" y="6094409"/>
            <a:ext cx="5105400" cy="52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4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Separation between Two Points on a Plane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758" y="1326148"/>
            <a:ext cx="5542092" cy="5429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3149" y="4934340"/>
            <a:ext cx="2154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City Hall</a:t>
            </a:r>
          </a:p>
          <a:p>
            <a:r>
              <a:rPr lang="en-US" dirty="0" smtClean="0"/>
              <a:t>Statue of Einstein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0000">
            <a:off x="7282116" y="1627253"/>
            <a:ext cx="1431560" cy="1431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734" y="6087703"/>
            <a:ext cx="2631740" cy="4690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2812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286</TotalTime>
  <Words>512</Words>
  <Application>Microsoft Macintosh PowerPoint</Application>
  <PresentationFormat>On-screen Show (4:3)</PresentationFormat>
  <Paragraphs>93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Breeze</vt:lpstr>
      <vt:lpstr>PHYSICS 197 Section 1  Chapter R3  The SPACEtime INTERVAL</vt:lpstr>
      <vt:lpstr>Outline of R3</vt:lpstr>
      <vt:lpstr>Clicker Question</vt:lpstr>
      <vt:lpstr>Answer</vt:lpstr>
      <vt:lpstr>Clicker Question</vt:lpstr>
      <vt:lpstr>Answer</vt:lpstr>
      <vt:lpstr>Clicker Question</vt:lpstr>
      <vt:lpstr>Answer</vt:lpstr>
      <vt:lpstr>Separation between Two Points on a Plane</vt:lpstr>
      <vt:lpstr>Separation between Two Points on a Plane</vt:lpstr>
      <vt:lpstr>Separation between Two Points on a Plane</vt:lpstr>
      <vt:lpstr>Separation between Two Points on a Plane</vt:lpstr>
      <vt:lpstr>Separation between Two Points on a Plane</vt:lpstr>
      <vt:lpstr>Separation between Two Points on a Plane</vt:lpstr>
      <vt:lpstr>Coordinate Time</vt:lpstr>
      <vt:lpstr>Coordinate Time</vt:lpstr>
      <vt:lpstr>Proper Time</vt:lpstr>
      <vt:lpstr>Proper Time</vt:lpstr>
      <vt:lpstr>Spacetime Interval</vt:lpstr>
      <vt:lpstr>Three Kinds of Time</vt:lpstr>
      <vt:lpstr>The Metric Equation </vt:lpstr>
      <vt:lpstr>Light Clock</vt:lpstr>
      <vt:lpstr>One Light Clock vs.  Two Synchronized Clocks</vt:lpstr>
      <vt:lpstr>Metric Equation</vt:lpstr>
      <vt:lpstr>Spacetime is Not Euclidean</vt:lpstr>
      <vt:lpstr>Geometric Analogy</vt:lpstr>
      <vt:lpstr>Geometric Analogy</vt:lpstr>
      <vt:lpstr>Practice Problem</vt:lpstr>
      <vt:lpstr>Solution</vt:lpstr>
      <vt:lpstr>Solution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197 Section 1  Chapter R3  SPACEtime INTERVAL</dc:title>
  <dc:creator>Bhupal Dev</dc:creator>
  <cp:lastModifiedBy>Bhupal Dev</cp:lastModifiedBy>
  <cp:revision>75</cp:revision>
  <dcterms:created xsi:type="dcterms:W3CDTF">2017-11-17T01:57:16Z</dcterms:created>
  <dcterms:modified xsi:type="dcterms:W3CDTF">2017-11-17T06:43:44Z</dcterms:modified>
</cp:coreProperties>
</file>