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1" r:id="rId13"/>
    <p:sldId id="270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8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CF53-638E-8046-AEA9-0DEB77AD1332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7CCB-8940-8247-8100-DCDDD349F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CF53-638E-8046-AEA9-0DEB77AD1332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7CCB-8940-8247-8100-DCDDD349FE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CF53-638E-8046-AEA9-0DEB77AD1332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7CCB-8940-8247-8100-DCDDD349F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CF53-638E-8046-AEA9-0DEB77AD1332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7CCB-8940-8247-8100-DCDDD349F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CF53-638E-8046-AEA9-0DEB77AD1332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7CCB-8940-8247-8100-DCDDD349F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CF53-638E-8046-AEA9-0DEB77AD1332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7CCB-8940-8247-8100-DCDDD349FE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CF53-638E-8046-AEA9-0DEB77AD1332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7CCB-8940-8247-8100-DCDDD349F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CF53-638E-8046-AEA9-0DEB77AD1332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7CCB-8940-8247-8100-DCDDD349F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CF53-638E-8046-AEA9-0DEB77AD1332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7CCB-8940-8247-8100-DCDDD349F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CF53-638E-8046-AEA9-0DEB77AD1332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7CCB-8940-8247-8100-DCDDD349F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CF53-638E-8046-AEA9-0DEB77AD1332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7CCB-8940-8247-8100-DCDDD349F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CF53-638E-8046-AEA9-0DEB77AD1332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7CCB-8940-8247-8100-DCDDD349F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4AECF53-638E-8046-AEA9-0DEB77AD1332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3CD37CCB-8940-8247-8100-DCDDD349FE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nyu.edu/~ts2/Animation/speed_of_light.html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ysics.nyu.edu/~ts2/Animation/speed_of_light_gal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00" y="2465447"/>
            <a:ext cx="5851861" cy="4033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34" y="177623"/>
            <a:ext cx="8949266" cy="2836673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cs typeface="Arial"/>
              </a:rPr>
              <a:t>PHYSICS 197 Section 1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>Chapter R2</a:t>
            </a:r>
            <a:b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</a:b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/>
            </a:r>
            <a:b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</a:b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>Coordinate time</a:t>
            </a:r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/>
            </a:endParaRPr>
          </a:p>
        </p:txBody>
      </p:sp>
      <p:pic>
        <p:nvPicPr>
          <p:cNvPr id="4" name="Picture 3" descr="wash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18534"/>
            <a:ext cx="1176866" cy="117686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188077" y="6472153"/>
            <a:ext cx="2333209" cy="529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00"/>
                </a:solidFill>
                <a:latin typeface="+mj-lt"/>
                <a:cs typeface="Arial"/>
              </a:rPr>
              <a:t>November 13, 2017</a:t>
            </a:r>
            <a:endParaRPr lang="en-US" sz="2000" b="1" dirty="0">
              <a:solidFill>
                <a:srgbClr val="FF0000"/>
              </a:solidFill>
              <a:latin typeface="+mj-lt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788" y="3258302"/>
            <a:ext cx="2724790" cy="15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2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4053"/>
            <a:ext cx="8042276" cy="738886"/>
          </a:xfrm>
        </p:spPr>
        <p:txBody>
          <a:bodyPr/>
          <a:lstStyle/>
          <a:p>
            <a:r>
              <a:rPr lang="en-US" dirty="0" err="1" smtClean="0"/>
              <a:t>Spacetime</a:t>
            </a:r>
            <a:r>
              <a:rPr lang="en-US" dirty="0" smtClean="0"/>
              <a:t>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98359"/>
            <a:ext cx="8042276" cy="4343400"/>
          </a:xfrm>
        </p:spPr>
        <p:txBody>
          <a:bodyPr/>
          <a:lstStyle/>
          <a:p>
            <a:r>
              <a:rPr lang="en-US" dirty="0" smtClean="0"/>
              <a:t>Depicts the </a:t>
            </a:r>
            <a:r>
              <a:rPr lang="en-US" dirty="0" err="1" smtClean="0"/>
              <a:t>spacetime</a:t>
            </a:r>
            <a:r>
              <a:rPr lang="en-US" dirty="0" smtClean="0"/>
              <a:t> coordinates of an event. </a:t>
            </a:r>
          </a:p>
          <a:p>
            <a:r>
              <a:rPr lang="en-US" dirty="0" smtClean="0"/>
              <a:t>Vertical axis is time.</a:t>
            </a:r>
          </a:p>
          <a:p>
            <a:r>
              <a:rPr lang="en-US" dirty="0" smtClean="0"/>
              <a:t>Horizontal axis is space, measured in SR unit of sec.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3468611"/>
            <a:ext cx="75946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1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29335"/>
            <a:ext cx="8042276" cy="685962"/>
          </a:xfrm>
        </p:spPr>
        <p:txBody>
          <a:bodyPr/>
          <a:lstStyle/>
          <a:p>
            <a:r>
              <a:rPr lang="en-US" dirty="0" err="1" smtClean="0"/>
              <a:t>Spacetime</a:t>
            </a:r>
            <a:r>
              <a:rPr lang="en-US" dirty="0" smtClean="0"/>
              <a:t> Diagram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397000"/>
            <a:ext cx="8890000" cy="405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7640000">
            <a:off x="2981116" y="2329766"/>
            <a:ext cx="122904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 smtClean="0"/>
              <a:t>worldline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603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Worldline</a:t>
            </a:r>
            <a:r>
              <a:rPr lang="en-US" dirty="0" smtClean="0"/>
              <a:t> of Light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125" y="1567614"/>
            <a:ext cx="4940258" cy="4306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8592" y="6113227"/>
            <a:ext cx="7960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Worldline</a:t>
            </a:r>
            <a:r>
              <a:rPr lang="en-US" sz="2400" dirty="0" smtClean="0"/>
              <a:t> of light is a line of constant slope +1 or -1.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044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11694"/>
            <a:ext cx="8042276" cy="738886"/>
          </a:xfrm>
        </p:spPr>
        <p:txBody>
          <a:bodyPr/>
          <a:lstStyle/>
          <a:p>
            <a:r>
              <a:rPr lang="en-US" dirty="0" smtClean="0"/>
              <a:t>Past, Present and Future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84" y="1108421"/>
            <a:ext cx="6308719" cy="560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8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8033" y="5463614"/>
            <a:ext cx="8042276" cy="8166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Which of the </a:t>
            </a:r>
            <a:r>
              <a:rPr lang="en-US" dirty="0" err="1" smtClean="0"/>
              <a:t>worldlines</a:t>
            </a:r>
            <a:r>
              <a:rPr lang="en-US" dirty="0" smtClean="0"/>
              <a:t> shown above cannot possibly be correct?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1638300"/>
            <a:ext cx="39116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7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1638300"/>
            <a:ext cx="3911600" cy="356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94" y="5647555"/>
            <a:ext cx="8571856" cy="844392"/>
          </a:xfrm>
          <a:prstGeom prst="rect">
            <a:avLst/>
          </a:prstGeom>
        </p:spPr>
      </p:pic>
      <p:sp>
        <p:nvSpPr>
          <p:cNvPr id="8" name="Bent Arrow 7"/>
          <p:cNvSpPr/>
          <p:nvPr/>
        </p:nvSpPr>
        <p:spPr>
          <a:xfrm rot="5460000">
            <a:off x="6145697" y="4164503"/>
            <a:ext cx="1907547" cy="901977"/>
          </a:xfrm>
          <a:prstGeom prst="bentArrow">
            <a:avLst>
              <a:gd name="adj1" fmla="val 25000"/>
              <a:gd name="adj2" fmla="val 25554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 Method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1640505"/>
            <a:ext cx="2946400" cy="494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102" y="4496613"/>
            <a:ext cx="1678796" cy="1303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74" y="2472536"/>
            <a:ext cx="5361919" cy="996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74" y="3548302"/>
            <a:ext cx="5390115" cy="509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235" y="1532737"/>
            <a:ext cx="5790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1D space, can determine the </a:t>
            </a:r>
            <a:r>
              <a:rPr lang="en-US" dirty="0" err="1" smtClean="0"/>
              <a:t>spacetime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coordinates of an event with a single master clock.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5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Time</a:t>
            </a:r>
            <a:br>
              <a:rPr lang="en-US" dirty="0" smtClean="0"/>
            </a:br>
            <a:r>
              <a:rPr lang="en-US" sz="3600" dirty="0" smtClean="0"/>
              <a:t>is Frame-dependent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04" y="2019300"/>
            <a:ext cx="6743700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9637" y="5319375"/>
            <a:ext cx="636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Events A and B are measured to occur at the same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2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Time</a:t>
            </a:r>
            <a:br>
              <a:rPr lang="en-US" dirty="0"/>
            </a:br>
            <a:r>
              <a:rPr lang="en-US" sz="3600" dirty="0"/>
              <a:t>is Frame-dependent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92300"/>
            <a:ext cx="6692900" cy="307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7028" y="5319375"/>
            <a:ext cx="507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 A is measured to occur before event B.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2237" y="6130868"/>
            <a:ext cx="8808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How to define a frame-independent time quantity? (See R3)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0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3280"/>
            <a:ext cx="8042276" cy="774168"/>
          </a:xfrm>
        </p:spPr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785"/>
            <a:ext cx="9144000" cy="2135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652" y="3354901"/>
            <a:ext cx="4628227" cy="3205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76696"/>
            <a:ext cx="6650182" cy="161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Wednesday</a:t>
            </a:r>
            <a:r>
              <a:rPr lang="en-US" b="1" dirty="0"/>
              <a:t>, November 15: </a:t>
            </a:r>
            <a:r>
              <a:rPr lang="en-US" dirty="0"/>
              <a:t>Review of Unit </a:t>
            </a:r>
            <a:r>
              <a:rPr lang="en-US" dirty="0" smtClean="0"/>
              <a:t>N part 2.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Last chance: </a:t>
            </a:r>
            <a:r>
              <a:rPr lang="en-US" dirty="0" smtClean="0"/>
              <a:t>Please email me </a:t>
            </a:r>
            <a:r>
              <a:rPr lang="en-US" i="1" dirty="0"/>
              <a:t>the problems you want to be discussed in class by 9</a:t>
            </a:r>
            <a:r>
              <a:rPr lang="en-US" i="1" dirty="0" smtClean="0"/>
              <a:t>pm </a:t>
            </a:r>
            <a:r>
              <a:rPr lang="en-US" i="1" dirty="0"/>
              <a:t>Tuesday, November </a:t>
            </a:r>
            <a:r>
              <a:rPr lang="en-US" i="1" dirty="0" smtClean="0"/>
              <a:t>14)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dirty="0"/>
              <a:t>Last 3 years’ exams with solutions posted on Blackboard Course Home Page</a:t>
            </a:r>
            <a:r>
              <a:rPr lang="en-US" dirty="0">
                <a:sym typeface="Wingdings"/>
              </a:rPr>
              <a:t> Exam Info  Exam 2</a:t>
            </a:r>
            <a:r>
              <a:rPr lang="en-US" dirty="0"/>
              <a:t>.</a:t>
            </a:r>
            <a:r>
              <a:rPr lang="en-US" b="1" dirty="0"/>
              <a:t>  </a:t>
            </a:r>
          </a:p>
          <a:p>
            <a:r>
              <a:rPr lang="en-US" dirty="0" smtClean="0"/>
              <a:t>First 3 pages of Exam paper also posted there (please go over them carefully BEFORE the exam!)</a:t>
            </a:r>
          </a:p>
          <a:p>
            <a:r>
              <a:rPr lang="en-US" b="1" dirty="0"/>
              <a:t>Thursday, November 16: </a:t>
            </a:r>
            <a:r>
              <a:rPr lang="en-US" dirty="0">
                <a:solidFill>
                  <a:srgbClr val="0000FF"/>
                </a:solidFill>
              </a:rPr>
              <a:t>Exam #2</a:t>
            </a:r>
            <a:r>
              <a:rPr lang="en-US" dirty="0"/>
              <a:t> (</a:t>
            </a:r>
            <a:r>
              <a:rPr lang="en-US" dirty="0" smtClean="0"/>
              <a:t>6.30 – 11 pm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Last Names A-G: </a:t>
            </a:r>
            <a:r>
              <a:rPr lang="en-US" dirty="0" err="1" smtClean="0"/>
              <a:t>Rebstock</a:t>
            </a:r>
            <a:r>
              <a:rPr lang="en-US" dirty="0" smtClean="0"/>
              <a:t> 215</a:t>
            </a:r>
          </a:p>
          <a:p>
            <a:r>
              <a:rPr lang="en-US" dirty="0" smtClean="0"/>
              <a:t>Last Names H-Z: Hillman 070</a:t>
            </a:r>
          </a:p>
        </p:txBody>
      </p:sp>
    </p:spTree>
    <p:extLst>
      <p:ext uri="{BB962C8B-B14F-4D97-AF65-F5344CB8AC3E}">
        <p14:creationId xmlns:p14="http://schemas.microsoft.com/office/powerpoint/2010/main" val="189919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R2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Review of problem raised by Maxwell’s equations and Einstein’s brilliant solution.</a:t>
            </a:r>
          </a:p>
          <a:p>
            <a:r>
              <a:rPr lang="en-US" dirty="0" smtClean="0"/>
              <a:t>First steps toward developing a concept of </a:t>
            </a:r>
            <a:r>
              <a:rPr lang="en-US" b="1" dirty="0" smtClean="0"/>
              <a:t>time</a:t>
            </a:r>
            <a:r>
              <a:rPr lang="en-US" dirty="0" smtClean="0"/>
              <a:t> consistent with Maxwell equations. 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Wingdings" charset="2"/>
              <a:buChar char="v"/>
            </a:pPr>
            <a:r>
              <a:rPr lang="en-US" dirty="0" smtClean="0"/>
              <a:t>Clock </a:t>
            </a:r>
            <a:r>
              <a:rPr lang="en-US" dirty="0" smtClean="0"/>
              <a:t>Synchronization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SR Units</a:t>
            </a:r>
          </a:p>
          <a:p>
            <a:pPr lvl="1">
              <a:buFont typeface="Wingdings" charset="2"/>
              <a:buChar char="v"/>
            </a:pPr>
            <a:r>
              <a:rPr lang="en-US" dirty="0" err="1" smtClean="0"/>
              <a:t>Spacetime</a:t>
            </a:r>
            <a:r>
              <a:rPr lang="en-US" dirty="0" smtClean="0"/>
              <a:t> Diagram</a:t>
            </a:r>
            <a:endParaRPr lang="en-US" dirty="0"/>
          </a:p>
          <a:p>
            <a:pPr lvl="1">
              <a:buFont typeface="Wingdings" charset="2"/>
              <a:buChar char="v"/>
            </a:pPr>
            <a:r>
              <a:rPr lang="en-US" dirty="0" smtClean="0"/>
              <a:t>Radar </a:t>
            </a:r>
            <a:r>
              <a:rPr lang="en-US" dirty="0" smtClean="0"/>
              <a:t>Method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Frame-dependence of Coordinate Time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394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64618"/>
            <a:ext cx="8042276" cy="685962"/>
          </a:xfrm>
        </p:spPr>
        <p:txBody>
          <a:bodyPr/>
          <a:lstStyle/>
          <a:p>
            <a:r>
              <a:rPr lang="en-US" sz="4000" dirty="0"/>
              <a:t>Galileo, Maxwell</a:t>
            </a:r>
            <a:r>
              <a:rPr lang="en-US" sz="4000" dirty="0" smtClean="0"/>
              <a:t>, </a:t>
            </a:r>
            <a:r>
              <a:rPr lang="en-US" sz="4000" dirty="0" smtClean="0"/>
              <a:t>and </a:t>
            </a:r>
            <a:r>
              <a:rPr lang="en-US" sz="4000" dirty="0" smtClean="0"/>
              <a:t>Einstein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0122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Maxwell’s electromagnetic wave equation predicts that speed of light in vacuum is a </a:t>
            </a:r>
            <a:r>
              <a:rPr lang="en-US" b="1" dirty="0" smtClean="0"/>
              <a:t>constant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But according to Galilean velocity transformation:</a:t>
            </a:r>
          </a:p>
          <a:p>
            <a:endParaRPr lang="en-US" dirty="0"/>
          </a:p>
          <a:p>
            <a:r>
              <a:rPr lang="en-US" dirty="0" smtClean="0"/>
              <a:t>According to Einstein, we must give up the concept of </a:t>
            </a:r>
            <a:r>
              <a:rPr lang="en-US" dirty="0" smtClean="0">
                <a:solidFill>
                  <a:srgbClr val="FF6600"/>
                </a:solidFill>
              </a:rPr>
              <a:t>universal time </a:t>
            </a:r>
            <a:r>
              <a:rPr lang="en-US" dirty="0" smtClean="0"/>
              <a:t>and define it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local</a:t>
            </a:r>
            <a:r>
              <a:rPr lang="en-US" i="1" dirty="0" smtClean="0"/>
              <a:t> to each inertial reference frame</a:t>
            </a:r>
            <a:r>
              <a:rPr lang="en-US" dirty="0" smtClean="0"/>
              <a:t>. 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must be the same in all inertial frames </a:t>
            </a:r>
            <a:r>
              <a:rPr lang="en-US" dirty="0" smtClean="0"/>
              <a:t>to be consistent with Maxwell.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Measuring the Speed of Light (Galilean way)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(Einstein way)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15570" y="27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696" y="3647929"/>
            <a:ext cx="2147110" cy="3933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809" y="2462130"/>
            <a:ext cx="2755479" cy="5061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4373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95" y="124508"/>
            <a:ext cx="8042276" cy="880015"/>
          </a:xfrm>
        </p:spPr>
        <p:txBody>
          <a:bodyPr/>
          <a:lstStyle/>
          <a:p>
            <a:r>
              <a:rPr lang="en-US" dirty="0" smtClean="0"/>
              <a:t>Clock Synchronization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863" y="5900441"/>
            <a:ext cx="8538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Synchronize the clocks in a way that is consistent with </a:t>
            </a:r>
          </a:p>
          <a:p>
            <a:r>
              <a:rPr lang="en-US" sz="2400" dirty="0" smtClean="0"/>
              <a:t>Einstein’s principle of relativity </a:t>
            </a:r>
            <a:r>
              <a:rPr lang="en-US" sz="2400" i="1" dirty="0" smtClean="0"/>
              <a:t>and</a:t>
            </a:r>
            <a:r>
              <a:rPr lang="en-US" sz="2400" dirty="0" smtClean="0"/>
              <a:t> Maxwell’s equations. 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04" y="1140112"/>
            <a:ext cx="7392055" cy="477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7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8769"/>
            <a:ext cx="8042276" cy="756527"/>
          </a:xfrm>
        </p:spPr>
        <p:txBody>
          <a:bodyPr/>
          <a:lstStyle/>
          <a:p>
            <a:r>
              <a:rPr lang="en-US" dirty="0" smtClean="0"/>
              <a:t>Clock Synchronization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1123889"/>
            <a:ext cx="8042276" cy="395676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 the fact that speed of light must be the same in every inertial frame.</a:t>
            </a:r>
          </a:p>
          <a:p>
            <a:r>
              <a:rPr lang="en-US" sz="2000" dirty="0" smtClean="0"/>
              <a:t>Start with a master clock at the spatial origin of a given inertial frame. </a:t>
            </a:r>
          </a:p>
          <a:p>
            <a:r>
              <a:rPr lang="en-US" sz="2000" dirty="0" smtClean="0"/>
              <a:t>At </a:t>
            </a:r>
            <a:r>
              <a:rPr lang="en-US" sz="2000" i="1" dirty="0" smtClean="0"/>
              <a:t>t</a:t>
            </a:r>
            <a:r>
              <a:rPr lang="en-US" sz="2000" dirty="0" smtClean="0"/>
              <a:t>=0, send out a light flash from the clock.</a:t>
            </a:r>
          </a:p>
          <a:p>
            <a:r>
              <a:rPr lang="en-US" sz="2000" dirty="0" smtClean="0"/>
              <a:t>A clock 1 m away will receive the flash in 1/</a:t>
            </a:r>
            <a:r>
              <a:rPr lang="en-US" sz="2000" i="1" dirty="0" smtClean="0"/>
              <a:t>c</a:t>
            </a:r>
            <a:r>
              <a:rPr lang="en-US" sz="2000" dirty="0" smtClean="0"/>
              <a:t> = 3.3 ns.</a:t>
            </a:r>
          </a:p>
          <a:p>
            <a:r>
              <a:rPr lang="en-US" sz="2000" dirty="0"/>
              <a:t>Set this clock to read </a:t>
            </a:r>
            <a:r>
              <a:rPr lang="en-US" sz="2000" i="1" dirty="0"/>
              <a:t>t</a:t>
            </a:r>
            <a:r>
              <a:rPr lang="en-US" sz="2000" dirty="0"/>
              <a:t>=3.3 ns as the flash passes by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Use similar procedure to synchronize all other clocks.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2674"/>
            <a:ext cx="9144000" cy="9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0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6976"/>
            <a:ext cx="8042276" cy="703603"/>
          </a:xfrm>
        </p:spPr>
        <p:txBody>
          <a:bodyPr/>
          <a:lstStyle/>
          <a:p>
            <a:r>
              <a:rPr lang="en-US" dirty="0" smtClean="0"/>
              <a:t>SR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569646"/>
            <a:ext cx="8042276" cy="3975223"/>
          </a:xfrm>
        </p:spPr>
        <p:txBody>
          <a:bodyPr/>
          <a:lstStyle/>
          <a:p>
            <a:r>
              <a:rPr lang="en-US" dirty="0" smtClean="0"/>
              <a:t>We can measure distance in units of light-second, i.e. distance light travels in 1 second.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1 light-second (or just sec) is equivalent to 299,792,458 m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SR unit: </a:t>
            </a:r>
            <a:r>
              <a:rPr lang="en-US" dirty="0" smtClean="0">
                <a:solidFill>
                  <a:srgbClr val="000000"/>
                </a:solidFill>
              </a:rPr>
              <a:t>distance is measured in seconds.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4" y="1109350"/>
            <a:ext cx="66675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37" y="4761313"/>
            <a:ext cx="7389214" cy="185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7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1116"/>
            <a:ext cx="9144000" cy="170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0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1116"/>
            <a:ext cx="9144000" cy="1708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0505"/>
            <a:ext cx="9144000" cy="80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5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227</TotalTime>
  <Words>522</Words>
  <Application>Microsoft Macintosh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Breeze</vt:lpstr>
      <vt:lpstr>PHYSICS 197 Section 1  Chapter R2  Coordinate time</vt:lpstr>
      <vt:lpstr>Announcements</vt:lpstr>
      <vt:lpstr>Overview of R2</vt:lpstr>
      <vt:lpstr>Galileo, Maxwell, and Einstein</vt:lpstr>
      <vt:lpstr>Clock Synchronization</vt:lpstr>
      <vt:lpstr>Clock Synchronization</vt:lpstr>
      <vt:lpstr>SR Unit</vt:lpstr>
      <vt:lpstr>Clicker Question</vt:lpstr>
      <vt:lpstr>Answer</vt:lpstr>
      <vt:lpstr>Spacetime Diagram</vt:lpstr>
      <vt:lpstr>Spacetime Diagram</vt:lpstr>
      <vt:lpstr>Worldline of Light</vt:lpstr>
      <vt:lpstr>Past, Present and Future</vt:lpstr>
      <vt:lpstr>Clicker Question</vt:lpstr>
      <vt:lpstr>Answer</vt:lpstr>
      <vt:lpstr>Radar Method</vt:lpstr>
      <vt:lpstr>Coordinate Time is Frame-dependent </vt:lpstr>
      <vt:lpstr>Coordinate Time is Frame-dependent </vt:lpstr>
      <vt:lpstr>Practice Problem</vt:lpstr>
    </vt:vector>
  </TitlesOfParts>
  <Company>The 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197 Section 1  Chapter R2  Coordinate time</dc:title>
  <dc:creator>Bhupal Dev</dc:creator>
  <cp:lastModifiedBy>Bhupal Dev</cp:lastModifiedBy>
  <cp:revision>70</cp:revision>
  <dcterms:created xsi:type="dcterms:W3CDTF">2017-11-12T21:31:12Z</dcterms:created>
  <dcterms:modified xsi:type="dcterms:W3CDTF">2017-11-13T06:24:31Z</dcterms:modified>
</cp:coreProperties>
</file>