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75" r:id="rId6"/>
    <p:sldId id="276" r:id="rId7"/>
    <p:sldId id="277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82AD9F-3947-7247-B89C-9A8CB0C40ECF}" type="datetimeFigureOut">
              <a:rPr lang="en-US" smtClean="0"/>
              <a:t>09/11/2017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46C9A02-A89F-CA40-8B57-79FAEC28B1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hyperlink" Target="http://www.physics.nyu.edu/~ts2/Animation/speed_through_ether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png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934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177623"/>
            <a:ext cx="8949266" cy="283667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Chapter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R1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The Principle of Relativity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1063" y="6112783"/>
            <a:ext cx="2333209" cy="529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Arial"/>
              </a:rPr>
              <a:t>November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Arial"/>
              </a:rPr>
              <a:t>10,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Arial"/>
              </a:rPr>
              <a:t>2017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33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6974" y="5028235"/>
            <a:ext cx="454478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Reference frame attached to the ground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6" y="2236367"/>
            <a:ext cx="8830082" cy="2962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6" y="5838870"/>
            <a:ext cx="8048362" cy="749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12" y="5014237"/>
            <a:ext cx="298700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Reference frame attached </a:t>
            </a:r>
          </a:p>
          <a:p>
            <a:r>
              <a:rPr lang="en-US" dirty="0" smtClean="0"/>
              <a:t>to the truck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 of Relativity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1789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/>
              <a:t>The laws of physics are the same in all inertial reference frames. </a:t>
            </a:r>
            <a:endParaRPr lang="en-US" sz="28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1" y="3207034"/>
            <a:ext cx="8535580" cy="114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4572000"/>
            <a:ext cx="8535581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844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R1T.1 Which of the following are inertial reference frames and which are not? </a:t>
            </a:r>
          </a:p>
          <a:p>
            <a:pPr marL="0" indent="0">
              <a:buNone/>
            </a:pPr>
            <a:r>
              <a:rPr lang="en-US" dirty="0" smtClean="0"/>
              <a:t>(Respond T if the frame is inertial, F if it is </a:t>
            </a:r>
            <a:r>
              <a:rPr lang="en-US" dirty="0" err="1" smtClean="0"/>
              <a:t>noninertial</a:t>
            </a:r>
            <a:r>
              <a:rPr lang="en-US" dirty="0" smtClean="0"/>
              <a:t>, and C if it is inertial for everyday purposes)</a:t>
            </a:r>
          </a:p>
          <a:p>
            <a:pPr marL="0" indent="0">
              <a:buNone/>
            </a:pPr>
            <a:r>
              <a:rPr lang="en-US" i="1" dirty="0" smtClean="0"/>
              <a:t>(a) A nonrotating frame floating in deep space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232400"/>
            <a:ext cx="490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T. Archetype of an inertial frame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153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844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R1T.1 Which of the following are inertial reference frames and which are not? </a:t>
            </a:r>
          </a:p>
          <a:p>
            <a:pPr marL="0" indent="0">
              <a:buNone/>
            </a:pPr>
            <a:r>
              <a:rPr lang="en-US" dirty="0" smtClean="0"/>
              <a:t>(Respond T if the frame is inertial, F if it is </a:t>
            </a:r>
            <a:r>
              <a:rPr lang="en-US" dirty="0" err="1" smtClean="0"/>
              <a:t>noninertial</a:t>
            </a:r>
            <a:r>
              <a:rPr lang="en-US" dirty="0" smtClean="0"/>
              <a:t>, and C if it is inertial for everyday purposes)</a:t>
            </a:r>
          </a:p>
          <a:p>
            <a:pPr marL="0" indent="0">
              <a:buNone/>
            </a:pPr>
            <a:r>
              <a:rPr lang="en-US" i="1" dirty="0" smtClean="0"/>
              <a:t>(b) A frame floating in deep space that rotates at 1 rev/h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232400"/>
            <a:ext cx="469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. Rotation rate is slow enough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40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844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R1T.1 Which of the following are inertial reference frames and which are not? </a:t>
            </a:r>
          </a:p>
          <a:p>
            <a:pPr marL="0" indent="0">
              <a:buNone/>
            </a:pPr>
            <a:r>
              <a:rPr lang="en-US" dirty="0" smtClean="0"/>
              <a:t>(Respond T if the frame is inertial, F if it is </a:t>
            </a:r>
            <a:r>
              <a:rPr lang="en-US" dirty="0" err="1" smtClean="0"/>
              <a:t>noninertial</a:t>
            </a:r>
            <a:r>
              <a:rPr lang="en-US" dirty="0" smtClean="0"/>
              <a:t>, and C if it is inertial for everyday purposes)</a:t>
            </a:r>
          </a:p>
          <a:p>
            <a:pPr marL="0" indent="0">
              <a:buNone/>
            </a:pPr>
            <a:r>
              <a:rPr lang="en-US" i="1" dirty="0" smtClean="0"/>
              <a:t>(c) A frame attached to a roller-coaster car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800" y="5003800"/>
            <a:ext cx="9105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F. The whole point of a roller coaster ride is to experience the </a:t>
            </a:r>
          </a:p>
          <a:p>
            <a:r>
              <a:rPr lang="en-US" sz="2400" dirty="0" smtClean="0"/>
              <a:t>    thrill of a highly </a:t>
            </a:r>
            <a:r>
              <a:rPr lang="en-US" sz="2400" dirty="0" err="1" smtClean="0"/>
              <a:t>noninertial</a:t>
            </a:r>
            <a:r>
              <a:rPr lang="en-US" sz="2400" dirty="0" smtClean="0"/>
              <a:t> frame.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40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Newtonian Relativity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032000"/>
            <a:ext cx="7213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Newtonian Relativity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739900"/>
            <a:ext cx="7404100" cy="351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062" y="5910590"/>
            <a:ext cx="795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Spacetime</a:t>
            </a:r>
            <a:r>
              <a:rPr lang="en-US" sz="2800" b="1" dirty="0" smtClean="0"/>
              <a:t> coordinates: </a:t>
            </a:r>
            <a:r>
              <a:rPr lang="en-US" sz="2800" dirty="0" smtClean="0"/>
              <a:t>(</a:t>
            </a:r>
            <a:r>
              <a:rPr lang="en-US" sz="2800" dirty="0" err="1" smtClean="0"/>
              <a:t>t,x,y,z</a:t>
            </a:r>
            <a:r>
              <a:rPr lang="en-US" sz="2800" dirty="0" smtClean="0"/>
              <a:t>) </a:t>
            </a:r>
            <a:r>
              <a:rPr lang="en-US" sz="2800" dirty="0" smtClean="0">
                <a:sym typeface="Wingdings"/>
              </a:rPr>
              <a:t> (</a:t>
            </a:r>
            <a:r>
              <a:rPr lang="en-US" sz="2800" dirty="0" err="1" smtClean="0">
                <a:sym typeface="Wingdings"/>
              </a:rPr>
              <a:t>t’,x’,y’,z</a:t>
            </a:r>
            <a:r>
              <a:rPr lang="en-US" sz="2800" dirty="0" smtClean="0">
                <a:sym typeface="Wingdings"/>
              </a:rPr>
              <a:t>’)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859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Galilean Transformation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674" y="1828800"/>
            <a:ext cx="2734733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674" y="2768600"/>
            <a:ext cx="2634192" cy="48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674" y="3683000"/>
            <a:ext cx="2346326" cy="4692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79400" y="4724400"/>
            <a:ext cx="84305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Same acceleration! So same force by 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But different speeds and position coordinates.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Different momenta and kinetic energy.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690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Acceleration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610836"/>
            <a:ext cx="7404100" cy="372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075" y="5966936"/>
            <a:ext cx="753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different velocity of the ball in the two frames.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5204936"/>
            <a:ext cx="1905000" cy="74705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3019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 of Relativity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“Laws of physics are the same” (in inertial frames).</a:t>
            </a:r>
          </a:p>
          <a:p>
            <a:r>
              <a:rPr lang="en-US" dirty="0" smtClean="0"/>
              <a:t>Observers in different frames may disagree about the </a:t>
            </a:r>
            <a:r>
              <a:rPr lang="en-US" i="1" dirty="0" smtClean="0"/>
              <a:t>values</a:t>
            </a:r>
            <a:r>
              <a:rPr lang="en-US" dirty="0" smtClean="0"/>
              <a:t> of various quantities (like position, velocity, momentum, kinetic energy,…). </a:t>
            </a:r>
          </a:p>
          <a:p>
            <a:r>
              <a:rPr lang="en-US" dirty="0" smtClean="0"/>
              <a:t>But each observer will agree on the </a:t>
            </a:r>
            <a:r>
              <a:rPr lang="en-US" i="1" dirty="0" smtClean="0"/>
              <a:t>same equations </a:t>
            </a:r>
            <a:r>
              <a:rPr lang="en-US" dirty="0" smtClean="0"/>
              <a:t>to describe the laws of physics. </a:t>
            </a:r>
          </a:p>
          <a:p>
            <a:r>
              <a:rPr lang="en-US" dirty="0" smtClean="0"/>
              <a:t>Same conservation principles will apply.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8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Wednesday, November 15: </a:t>
            </a:r>
            <a:r>
              <a:rPr lang="en-US" dirty="0"/>
              <a:t>Review of Unit </a:t>
            </a:r>
            <a:r>
              <a:rPr lang="en-US" dirty="0" smtClean="0"/>
              <a:t>N part 2.</a:t>
            </a:r>
            <a:endParaRPr lang="en-US" dirty="0"/>
          </a:p>
          <a:p>
            <a:r>
              <a:rPr lang="en-US" dirty="0" smtClean="0"/>
              <a:t>Last chance: Please email me </a:t>
            </a:r>
            <a:r>
              <a:rPr lang="en-US" i="1" dirty="0"/>
              <a:t>the problems you want to be discussed in class by 9</a:t>
            </a:r>
            <a:r>
              <a:rPr lang="en-US" i="1" dirty="0" smtClean="0"/>
              <a:t>pm </a:t>
            </a:r>
            <a:r>
              <a:rPr lang="en-US" i="1" dirty="0"/>
              <a:t>Tuesday, November </a:t>
            </a:r>
            <a:r>
              <a:rPr lang="en-US" i="1" dirty="0" smtClean="0"/>
              <a:t>14)</a:t>
            </a:r>
            <a:r>
              <a:rPr lang="en-US" dirty="0"/>
              <a:t>.   </a:t>
            </a:r>
            <a:endParaRPr lang="en-US" dirty="0" smtClean="0"/>
          </a:p>
          <a:p>
            <a:r>
              <a:rPr lang="en-US" b="1" dirty="0"/>
              <a:t>Thursday, November 16: </a:t>
            </a:r>
            <a:r>
              <a:rPr lang="en-US" dirty="0">
                <a:solidFill>
                  <a:srgbClr val="0000FF"/>
                </a:solidFill>
              </a:rPr>
              <a:t>Exam #2</a:t>
            </a:r>
            <a:r>
              <a:rPr lang="en-US" dirty="0"/>
              <a:t> (6.30-11pm). </a:t>
            </a:r>
            <a:endParaRPr lang="en-US" dirty="0" smtClean="0"/>
          </a:p>
          <a:p>
            <a:r>
              <a:rPr lang="en-US" dirty="0" smtClean="0"/>
              <a:t>Covers the whole of Unit N. </a:t>
            </a:r>
          </a:p>
        </p:txBody>
      </p:sp>
    </p:spTree>
    <p:extLst>
      <p:ext uri="{BB962C8B-B14F-4D97-AF65-F5344CB8AC3E}">
        <p14:creationId xmlns:p14="http://schemas.microsoft.com/office/powerpoint/2010/main" val="263815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1444532"/>
            <a:ext cx="2235200" cy="2117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561" y="1739900"/>
            <a:ext cx="2427339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62" y="2806700"/>
            <a:ext cx="4149538" cy="87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61" y="4025900"/>
            <a:ext cx="8817033" cy="163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42417" y="6038334"/>
            <a:ext cx="204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Concept of 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3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Michelson-Morley Experiment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92300"/>
            <a:ext cx="3810000" cy="307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691" y="1524000"/>
            <a:ext cx="1421710" cy="1995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957" y="1524000"/>
            <a:ext cx="1589753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" y="5207000"/>
            <a:ext cx="816428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69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99" y="5976"/>
            <a:ext cx="7016751" cy="1336956"/>
          </a:xfrm>
        </p:spPr>
        <p:txBody>
          <a:bodyPr/>
          <a:lstStyle/>
          <a:p>
            <a:r>
              <a:rPr lang="en-US" dirty="0" smtClean="0"/>
              <a:t>Principle of Relativity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950"/>
            <a:ext cx="7080250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799" y="2324100"/>
            <a:ext cx="3583641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033" y="72932"/>
            <a:ext cx="2099967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39" y="3187700"/>
            <a:ext cx="8460961" cy="252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98" y="5854699"/>
            <a:ext cx="8280401" cy="8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3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1816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3924300"/>
            <a:ext cx="89027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5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180"/>
            <a:ext cx="9144000" cy="1164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5300"/>
            <a:ext cx="9144000" cy="770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0455"/>
            <a:ext cx="9144000" cy="1032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30800"/>
            <a:ext cx="9144000" cy="12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9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Units C and N, we explored the Newtonian model of mechanics. </a:t>
            </a:r>
          </a:p>
          <a:p>
            <a:r>
              <a:rPr lang="en-US" dirty="0" smtClean="0"/>
              <a:t>Unit R deals with a </a:t>
            </a:r>
            <a:r>
              <a:rPr lang="en-US" i="1" dirty="0" smtClean="0"/>
              <a:t>better</a:t>
            </a:r>
            <a:r>
              <a:rPr lang="en-US" dirty="0" smtClean="0"/>
              <a:t> model: </a:t>
            </a:r>
            <a:r>
              <a:rPr lang="en-US" b="1" dirty="0" smtClean="0"/>
              <a:t>the special theory of relativity. </a:t>
            </a:r>
          </a:p>
          <a:p>
            <a:r>
              <a:rPr lang="en-US" dirty="0" smtClean="0"/>
              <a:t>Correctly explains the behavior of objects moving close to the speed of light. </a:t>
            </a:r>
          </a:p>
          <a:p>
            <a:r>
              <a:rPr lang="en-US" dirty="0"/>
              <a:t>Reproduces all results of Newtonian model for ordinary speeds.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9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Special Relativity in Intro Physics?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intuition can only take you so far.</a:t>
            </a:r>
          </a:p>
          <a:p>
            <a:r>
              <a:rPr lang="en-US" dirty="0" smtClean="0"/>
              <a:t>When your intuition ends, you must rely on mathematical reasoning and abstract models to explain </a:t>
            </a:r>
            <a:r>
              <a:rPr lang="en-US" dirty="0" err="1" smtClean="0"/>
              <a:t>nonintuitive</a:t>
            </a:r>
            <a:r>
              <a:rPr lang="en-US" dirty="0" smtClean="0"/>
              <a:t> or even counterintuitive ideas. </a:t>
            </a:r>
          </a:p>
          <a:p>
            <a:r>
              <a:rPr lang="en-US" dirty="0" smtClean="0"/>
              <a:t>Special relativity is a beautiful example of such a theory.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05" y="4192664"/>
            <a:ext cx="3791092" cy="25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3352801"/>
            <a:ext cx="8042276" cy="3149599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12 m/s east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6 m/s east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18 m/s east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6 m/s west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12 m/s west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1454"/>
            <a:ext cx="9144000" cy="9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3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20734"/>
            <a:ext cx="8042276" cy="682532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475" y="2208167"/>
            <a:ext cx="8042276" cy="3149599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12 m/s east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6 m/s east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18 m/s east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6 m/s west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12 m/s west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520"/>
            <a:ext cx="9144000" cy="982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5599"/>
            <a:ext cx="9095127" cy="26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2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Frame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1828799"/>
            <a:ext cx="1676400" cy="4167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82" y="1828798"/>
            <a:ext cx="1808094" cy="2247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0" y="1917699"/>
            <a:ext cx="1714500" cy="215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00" y="1828799"/>
            <a:ext cx="2222500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2082" y="4317999"/>
            <a:ext cx="977900" cy="24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6176" y="4254499"/>
            <a:ext cx="952500" cy="25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1751" y="4286249"/>
            <a:ext cx="9398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9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Reference Frame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4652"/>
            <a:ext cx="9144000" cy="45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3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68" y="1708070"/>
            <a:ext cx="5078680" cy="4056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2109" y="6068393"/>
            <a:ext cx="432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frame attached to the truck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191</TotalTime>
  <Words>610</Words>
  <Application>Microsoft Macintosh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Breeze</vt:lpstr>
      <vt:lpstr>PHYSICS 197 Section 1  Chapter R1  The Principle of Relativity</vt:lpstr>
      <vt:lpstr>Announcements</vt:lpstr>
      <vt:lpstr>Introduction</vt:lpstr>
      <vt:lpstr>Why Special Relativity in Intro Physics?</vt:lpstr>
      <vt:lpstr>Clicker Question</vt:lpstr>
      <vt:lpstr>Answer</vt:lpstr>
      <vt:lpstr>Reference Frame</vt:lpstr>
      <vt:lpstr>Reference Frame</vt:lpstr>
      <vt:lpstr>Demo</vt:lpstr>
      <vt:lpstr>Demo</vt:lpstr>
      <vt:lpstr>The Principle of Relativity</vt:lpstr>
      <vt:lpstr>Question</vt:lpstr>
      <vt:lpstr>Question</vt:lpstr>
      <vt:lpstr>Question</vt:lpstr>
      <vt:lpstr>Newtonian Relativity</vt:lpstr>
      <vt:lpstr>Newtonian Relativity</vt:lpstr>
      <vt:lpstr>Galilean Transformation </vt:lpstr>
      <vt:lpstr>Same Acceleration</vt:lpstr>
      <vt:lpstr>The Principle of Relativity</vt:lpstr>
      <vt:lpstr>Electromagnetic Waves</vt:lpstr>
      <vt:lpstr>Michelson-Morley Experiment</vt:lpstr>
      <vt:lpstr>Principle of Relativity</vt:lpstr>
      <vt:lpstr>Practice Problem</vt:lpstr>
      <vt:lpstr>Solution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Chapter R1  The Principle of Relativity</dc:title>
  <dc:creator>Bhupal Dev</dc:creator>
  <cp:lastModifiedBy>Bhupal Dev</cp:lastModifiedBy>
  <cp:revision>73</cp:revision>
  <dcterms:created xsi:type="dcterms:W3CDTF">2017-11-10T04:10:55Z</dcterms:created>
  <dcterms:modified xsi:type="dcterms:W3CDTF">2017-11-10T07:22:22Z</dcterms:modified>
</cp:coreProperties>
</file>