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76" r:id="rId3"/>
    <p:sldId id="258" r:id="rId4"/>
    <p:sldId id="259" r:id="rId5"/>
    <p:sldId id="260" r:id="rId6"/>
    <p:sldId id="261" r:id="rId7"/>
    <p:sldId id="275" r:id="rId8"/>
    <p:sldId id="273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7" r:id="rId21"/>
    <p:sldId id="278" r:id="rId22"/>
    <p:sldId id="279" r:id="rId23"/>
    <p:sldId id="282" r:id="rId24"/>
    <p:sldId id="283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9E32-8407-C846-9C0F-23C84472CD2A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A8F4-8790-CC42-BB20-89257BC684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9E32-8407-C846-9C0F-23C84472CD2A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A8F4-8790-CC42-BB20-89257BC684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9E32-8407-C846-9C0F-23C84472CD2A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A8F4-8790-CC42-BB20-89257BC684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9E32-8407-C846-9C0F-23C84472CD2A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A8F4-8790-CC42-BB20-89257BC684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9E32-8407-C846-9C0F-23C84472CD2A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A8F4-8790-CC42-BB20-89257BC684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9E32-8407-C846-9C0F-23C84472CD2A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A8F4-8790-CC42-BB20-89257BC684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9E32-8407-C846-9C0F-23C84472CD2A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A8F4-8790-CC42-BB20-89257BC684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9E32-8407-C846-9C0F-23C84472CD2A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A8F4-8790-CC42-BB20-89257BC684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9E32-8407-C846-9C0F-23C84472CD2A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A8F4-8790-CC42-BB20-89257BC684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9E32-8407-C846-9C0F-23C84472CD2A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A8F4-8790-CC42-BB20-89257BC684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9E32-8407-C846-9C0F-23C84472CD2A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A8F4-8790-CC42-BB20-89257BC684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9E32-8407-C846-9C0F-23C84472CD2A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A8F4-8790-CC42-BB20-89257BC684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7E29E32-8407-C846-9C0F-23C84472CD2A}" type="datetimeFigureOut">
              <a:rPr lang="en-US" smtClean="0"/>
              <a:t>14/11/2017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8DFA8F4-8790-CC42-BB20-89257BC684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8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9027"/>
            <a:ext cx="9144000" cy="2882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34" y="177623"/>
            <a:ext cx="8949266" cy="2836673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rial"/>
              </a:rPr>
              <a:t>PHYSICS 197 Section 1</a:t>
            </a: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"/>
              </a:rPr>
              <a:t>Unit N Review</a:t>
            </a:r>
            <a:b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"/>
              </a:rPr>
            </a:br>
            <a:r>
              <a:rPr lang="en-US" sz="31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"/>
              </a:rPr>
              <a:t>Part 2</a:t>
            </a:r>
            <a:endParaRPr lang="en-US" sz="31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cs typeface="Arial"/>
            </a:endParaRPr>
          </a:p>
        </p:txBody>
      </p:sp>
      <p:pic>
        <p:nvPicPr>
          <p:cNvPr id="4" name="Picture 3" descr="wash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18534"/>
            <a:ext cx="1176866" cy="117686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574636" y="3408259"/>
            <a:ext cx="2333209" cy="529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00"/>
                </a:solidFill>
                <a:latin typeface="+mj-lt"/>
                <a:cs typeface="Arial"/>
              </a:rPr>
              <a:t>November 15, 2017</a:t>
            </a:r>
            <a:endParaRPr lang="en-US" sz="2000" b="1" dirty="0">
              <a:solidFill>
                <a:srgbClr val="FF0000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7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24086"/>
            <a:ext cx="8042276" cy="716249"/>
          </a:xfrm>
        </p:spPr>
        <p:txBody>
          <a:bodyPr/>
          <a:lstStyle/>
          <a:p>
            <a:r>
              <a:rPr lang="en-US" dirty="0" smtClean="0"/>
              <a:t>Solution (a)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009014"/>
            <a:ext cx="8209542" cy="2277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82" y="3286610"/>
            <a:ext cx="64008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7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(b) and (c)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769" y="1514480"/>
            <a:ext cx="4927600" cy="99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2590090"/>
            <a:ext cx="6337300" cy="111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0" y="3796373"/>
            <a:ext cx="5765800" cy="187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469" y="5729204"/>
            <a:ext cx="4660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2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58113"/>
            <a:ext cx="8042276" cy="790945"/>
          </a:xfrm>
        </p:spPr>
        <p:txBody>
          <a:bodyPr/>
          <a:lstStyle/>
          <a:p>
            <a:r>
              <a:rPr lang="en-US" dirty="0" smtClean="0"/>
              <a:t>Circular Motion (N7)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Uniform circular motion: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771" y="1303262"/>
            <a:ext cx="2057858" cy="59387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625" y="2188870"/>
            <a:ext cx="12446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734" y="2240422"/>
            <a:ext cx="1054100" cy="44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79" y="3006205"/>
            <a:ext cx="7930087" cy="359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9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6124"/>
            <a:ext cx="8042276" cy="772271"/>
          </a:xfrm>
        </p:spPr>
        <p:txBody>
          <a:bodyPr/>
          <a:lstStyle/>
          <a:p>
            <a:r>
              <a:rPr lang="en-US" dirty="0" smtClean="0"/>
              <a:t>N7M.5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992"/>
            <a:ext cx="9144000" cy="1874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57" y="3015426"/>
            <a:ext cx="7144970" cy="378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2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54793"/>
            <a:ext cx="8042276" cy="678901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47364"/>
            <a:ext cx="8978900" cy="3568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5016282"/>
            <a:ext cx="8940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9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809750"/>
            <a:ext cx="8864600" cy="161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3665121"/>
            <a:ext cx="89662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6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49" y="286124"/>
            <a:ext cx="8042276" cy="772271"/>
          </a:xfrm>
        </p:spPr>
        <p:txBody>
          <a:bodyPr/>
          <a:lstStyle/>
          <a:p>
            <a:r>
              <a:rPr lang="en-US" dirty="0" smtClean="0"/>
              <a:t>Friction and Banking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614448"/>
            <a:ext cx="7581900" cy="284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79" y="4639796"/>
            <a:ext cx="8293200" cy="476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49" y="5280683"/>
            <a:ext cx="6662561" cy="564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4768" y="1122509"/>
            <a:ext cx="605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maximum possible speed without sliding?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49" y="5920396"/>
            <a:ext cx="5197363" cy="7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33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Statics (N4)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105" y="3392875"/>
            <a:ext cx="3782938" cy="8140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112" y="4602030"/>
            <a:ext cx="4122219" cy="515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105" y="1784286"/>
            <a:ext cx="4068767" cy="8333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399871" y="1890214"/>
            <a:ext cx="218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Balance the forces: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9871" y="3585394"/>
            <a:ext cx="2323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Balance the torques: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9871" y="5380164"/>
            <a:ext cx="8776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axis of rotation in such a way that eliminates either most of the forces </a:t>
            </a:r>
          </a:p>
          <a:p>
            <a:r>
              <a:rPr lang="en-US" dirty="0"/>
              <a:t>o</a:t>
            </a:r>
            <a:r>
              <a:rPr lang="en-US" dirty="0" smtClean="0"/>
              <a:t>r the unknown forces from the torque equation.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6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58113"/>
            <a:ext cx="8042276" cy="790945"/>
          </a:xfrm>
        </p:spPr>
        <p:txBody>
          <a:bodyPr/>
          <a:lstStyle/>
          <a:p>
            <a:r>
              <a:rPr lang="en-US" dirty="0" smtClean="0"/>
              <a:t>N4M.4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936"/>
            <a:ext cx="9144000" cy="1052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51" y="2095914"/>
            <a:ext cx="8247575" cy="4699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3782" y="3379981"/>
            <a:ext cx="2058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Need a vertical </a:t>
            </a:r>
          </a:p>
          <a:p>
            <a:r>
              <a:rPr lang="en-US" sz="1600" dirty="0" smtClean="0"/>
              <a:t>component of F</a:t>
            </a:r>
            <a:r>
              <a:rPr lang="en-US" sz="1600" baseline="-25000" dirty="0" smtClean="0"/>
              <a:t>3 </a:t>
            </a:r>
            <a:r>
              <a:rPr lang="en-US" sz="1600" dirty="0" smtClean="0"/>
              <a:t>to</a:t>
            </a:r>
            <a:r>
              <a:rPr lang="en-US" sz="1600" baseline="-25000" dirty="0" smtClean="0"/>
              <a:t> </a:t>
            </a:r>
          </a:p>
          <a:p>
            <a:r>
              <a:rPr lang="en-US" sz="1600" dirty="0" smtClean="0"/>
              <a:t>balance the torque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309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6729"/>
            <a:ext cx="8042276" cy="678901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765630"/>
            <a:ext cx="8864600" cy="396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8" y="4834230"/>
            <a:ext cx="8953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2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</a:t>
            </a:r>
            <a:r>
              <a:rPr lang="en-US" dirty="0"/>
              <a:t>3 years’ exams with solutions posted on Blackboard Course Home Page</a:t>
            </a:r>
            <a:r>
              <a:rPr lang="en-US" dirty="0">
                <a:sym typeface="Wingdings"/>
              </a:rPr>
              <a:t> Exam Info  Exam 2</a:t>
            </a:r>
            <a:r>
              <a:rPr lang="en-US" dirty="0"/>
              <a:t>.</a:t>
            </a:r>
            <a:r>
              <a:rPr lang="en-US" b="1" dirty="0"/>
              <a:t>  </a:t>
            </a:r>
          </a:p>
          <a:p>
            <a:r>
              <a:rPr lang="en-US" dirty="0" smtClean="0"/>
              <a:t>First 3 pages of Exam paper also posted there (please go over them carefully BEFORE the exam!)</a:t>
            </a:r>
          </a:p>
          <a:p>
            <a:r>
              <a:rPr lang="en-US" b="1" dirty="0"/>
              <a:t>Thursday, November 16: </a:t>
            </a:r>
            <a:r>
              <a:rPr lang="en-US" dirty="0">
                <a:solidFill>
                  <a:srgbClr val="0000FF"/>
                </a:solidFill>
              </a:rPr>
              <a:t>Exam #2</a:t>
            </a:r>
            <a:r>
              <a:rPr lang="en-US" dirty="0"/>
              <a:t> (</a:t>
            </a:r>
            <a:r>
              <a:rPr lang="en-US" dirty="0" smtClean="0"/>
              <a:t>6.30 – 11 pm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Last Names A-G: </a:t>
            </a:r>
            <a:r>
              <a:rPr lang="en-US" dirty="0" err="1" smtClean="0"/>
              <a:t>Rebstock</a:t>
            </a:r>
            <a:r>
              <a:rPr lang="en-US" dirty="0" smtClean="0"/>
              <a:t> 215</a:t>
            </a:r>
          </a:p>
          <a:p>
            <a:r>
              <a:rPr lang="en-US" dirty="0" smtClean="0"/>
              <a:t>Last Names H-Z: Hillman 070</a:t>
            </a:r>
          </a:p>
        </p:txBody>
      </p:sp>
    </p:spTree>
    <p:extLst>
      <p:ext uri="{BB962C8B-B14F-4D97-AF65-F5344CB8AC3E}">
        <p14:creationId xmlns:p14="http://schemas.microsoft.com/office/powerpoint/2010/main" val="280459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30291"/>
            <a:ext cx="8042276" cy="809493"/>
          </a:xfrm>
        </p:spPr>
        <p:txBody>
          <a:bodyPr/>
          <a:lstStyle/>
          <a:p>
            <a:r>
              <a:rPr lang="en-US" dirty="0" smtClean="0"/>
              <a:t>Friction (N5)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552590"/>
            <a:ext cx="2743200" cy="3429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937" y="2104864"/>
            <a:ext cx="1587500" cy="342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399" y="963873"/>
            <a:ext cx="1846294" cy="1846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6924" y="3115057"/>
            <a:ext cx="2172170" cy="1455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6603" y="3377074"/>
            <a:ext cx="3115097" cy="5240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4477" y="4954550"/>
            <a:ext cx="2296080" cy="7064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1478" y="4782240"/>
            <a:ext cx="2237616" cy="16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N5R.3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4175"/>
            <a:ext cx="9144000" cy="12861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0636"/>
            <a:ext cx="9144000" cy="352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2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47" y="76017"/>
            <a:ext cx="8042276" cy="791389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8385"/>
            <a:ext cx="9144000" cy="877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4469"/>
            <a:ext cx="9144000" cy="984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86" y="2866567"/>
            <a:ext cx="90043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9658"/>
            <a:ext cx="9144000" cy="1477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19646"/>
            <a:ext cx="9144000" cy="1031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135" y="5697937"/>
            <a:ext cx="7157881" cy="114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4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83825"/>
            <a:ext cx="8042276" cy="759359"/>
          </a:xfrm>
        </p:spPr>
        <p:txBody>
          <a:bodyPr/>
          <a:lstStyle/>
          <a:p>
            <a:r>
              <a:rPr lang="en-US" dirty="0" smtClean="0"/>
              <a:t>Coupled Objects (N6)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948778"/>
            <a:ext cx="9144000" cy="798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9" y="1765964"/>
            <a:ext cx="90551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1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38" y="150403"/>
            <a:ext cx="8042276" cy="742647"/>
          </a:xfrm>
        </p:spPr>
        <p:txBody>
          <a:bodyPr/>
          <a:lstStyle/>
          <a:p>
            <a:r>
              <a:rPr lang="en-US" dirty="0" smtClean="0"/>
              <a:t>N6M.8 Solution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05" y="893050"/>
            <a:ext cx="7730372" cy="584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11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Noninertial</a:t>
            </a:r>
            <a:r>
              <a:rPr lang="en-US" dirty="0" smtClean="0"/>
              <a:t> Frames (N8)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2707"/>
            <a:ext cx="9144000" cy="817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2541038"/>
            <a:ext cx="90170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85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947" y="59505"/>
            <a:ext cx="8042276" cy="692513"/>
          </a:xfrm>
        </p:spPr>
        <p:txBody>
          <a:bodyPr/>
          <a:lstStyle/>
          <a:p>
            <a:r>
              <a:rPr lang="en-US" dirty="0" smtClean="0"/>
              <a:t>N8R.1 (continued)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44" y="752018"/>
            <a:ext cx="8198091" cy="325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78" y="4093693"/>
            <a:ext cx="7755134" cy="267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2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Unit 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Statics</a:t>
            </a:r>
          </a:p>
          <a:p>
            <a:r>
              <a:rPr lang="en-US" dirty="0" smtClean="0"/>
              <a:t>Linearly Constrained Motion</a:t>
            </a:r>
          </a:p>
          <a:p>
            <a:r>
              <a:rPr lang="en-US" dirty="0" smtClean="0"/>
              <a:t>Coupled Objects</a:t>
            </a:r>
          </a:p>
          <a:p>
            <a:r>
              <a:rPr lang="en-US" dirty="0" smtClean="0"/>
              <a:t>Circularly Constrained Motion</a:t>
            </a:r>
          </a:p>
          <a:p>
            <a:r>
              <a:rPr lang="en-US" dirty="0" err="1" smtClean="0"/>
              <a:t>Noninertial</a:t>
            </a:r>
            <a:r>
              <a:rPr lang="en-US" dirty="0" smtClean="0"/>
              <a:t> Frames</a:t>
            </a:r>
          </a:p>
          <a:p>
            <a:r>
              <a:rPr lang="en-US" dirty="0" smtClean="0"/>
              <a:t>Projectile Motion</a:t>
            </a:r>
          </a:p>
          <a:p>
            <a:r>
              <a:rPr lang="en-US" dirty="0" smtClean="0"/>
              <a:t>Oscillatory Motion</a:t>
            </a:r>
          </a:p>
          <a:p>
            <a:r>
              <a:rPr lang="en-US" dirty="0" err="1" smtClean="0"/>
              <a:t>Kepler’s</a:t>
            </a:r>
            <a:r>
              <a:rPr lang="en-US" dirty="0" smtClean="0"/>
              <a:t> Laws and Orbits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43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Statics</a:t>
            </a:r>
          </a:p>
          <a:p>
            <a:r>
              <a:rPr lang="en-US" dirty="0" smtClean="0"/>
              <a:t>Linearly Constrained Motion</a:t>
            </a:r>
          </a:p>
          <a:p>
            <a:r>
              <a:rPr lang="en-US" dirty="0" smtClean="0"/>
              <a:t>Coupled Objects</a:t>
            </a:r>
          </a:p>
          <a:p>
            <a:r>
              <a:rPr lang="en-US" dirty="0" smtClean="0"/>
              <a:t>Circularly Constrained Motion</a:t>
            </a:r>
          </a:p>
          <a:p>
            <a:r>
              <a:rPr lang="en-US" dirty="0" err="1" smtClean="0"/>
              <a:t>Noninertial</a:t>
            </a:r>
            <a:r>
              <a:rPr lang="en-US" dirty="0" smtClean="0"/>
              <a:t> Frames</a:t>
            </a:r>
          </a:p>
          <a:p>
            <a:r>
              <a:rPr lang="en-US" b="1" dirty="0" smtClean="0"/>
              <a:t>Projectile Motion</a:t>
            </a:r>
          </a:p>
          <a:p>
            <a:r>
              <a:rPr lang="en-US" b="1" dirty="0" smtClean="0"/>
              <a:t>Oscillatory Motion</a:t>
            </a:r>
          </a:p>
          <a:p>
            <a:r>
              <a:rPr lang="en-US" b="1" dirty="0" err="1" smtClean="0"/>
              <a:t>Kepler’s</a:t>
            </a:r>
            <a:r>
              <a:rPr lang="en-US" b="1" dirty="0" smtClean="0"/>
              <a:t> Laws and Orbits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467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Statics</a:t>
            </a:r>
          </a:p>
          <a:p>
            <a:r>
              <a:rPr lang="en-US" b="1" dirty="0" smtClean="0"/>
              <a:t>Linearly Constrained Motion</a:t>
            </a:r>
          </a:p>
          <a:p>
            <a:r>
              <a:rPr lang="en-US" b="1" dirty="0" smtClean="0"/>
              <a:t>Coupled Objects</a:t>
            </a:r>
          </a:p>
          <a:p>
            <a:r>
              <a:rPr lang="en-US" b="1" dirty="0" smtClean="0"/>
              <a:t>Circularly Constrained Motion</a:t>
            </a:r>
          </a:p>
          <a:p>
            <a:r>
              <a:rPr lang="en-US" b="1" dirty="0" err="1" smtClean="0"/>
              <a:t>Noninertial</a:t>
            </a:r>
            <a:r>
              <a:rPr lang="en-US" b="1" dirty="0" smtClean="0"/>
              <a:t> Frames</a:t>
            </a:r>
          </a:p>
          <a:p>
            <a:r>
              <a:rPr lang="en-US" b="1" dirty="0" smtClean="0"/>
              <a:t>Projectile Motion</a:t>
            </a:r>
          </a:p>
          <a:p>
            <a:r>
              <a:rPr lang="en-US" dirty="0" smtClean="0"/>
              <a:t>Oscillatory Motion</a:t>
            </a:r>
          </a:p>
          <a:p>
            <a:r>
              <a:rPr lang="en-US" dirty="0" err="1" smtClean="0"/>
              <a:t>Kepler’s</a:t>
            </a:r>
            <a:r>
              <a:rPr lang="en-US" dirty="0" smtClean="0"/>
              <a:t> Laws and Orbits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6690" y="6110520"/>
            <a:ext cx="605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other questions, come to tomorrow’s help session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7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Projectile Motion (N9)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88" y="1805427"/>
            <a:ext cx="3086100" cy="12246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883" y="1805427"/>
            <a:ext cx="3918858" cy="12246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92" y="4177068"/>
            <a:ext cx="4316942" cy="2115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982" y="3837955"/>
            <a:ext cx="3908209" cy="28377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89696" y="3386452"/>
            <a:ext cx="2864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types of projectiles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5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86738"/>
            <a:ext cx="8042276" cy="697575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275" y="2122447"/>
            <a:ext cx="8042276" cy="2415317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7.5 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14.3 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20.6 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30.2 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509"/>
            <a:ext cx="9144000" cy="53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1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26179"/>
            <a:ext cx="8042276" cy="678901"/>
          </a:xfrm>
        </p:spPr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275" y="1973055"/>
            <a:ext cx="8042276" cy="2415317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7.5 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 smtClean="0"/>
              <a:t>14.3 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20.6 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30.2 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9719"/>
            <a:ext cx="9144000" cy="537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1566758"/>
            <a:ext cx="4152900" cy="261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269155"/>
            <a:ext cx="88265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30105"/>
            <a:ext cx="8042276" cy="809618"/>
          </a:xfrm>
        </p:spPr>
        <p:txBody>
          <a:bodyPr/>
          <a:lstStyle/>
          <a:p>
            <a:r>
              <a:rPr lang="en-US" dirty="0" smtClean="0"/>
              <a:t>2014 Exam Problem 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07" y="1481880"/>
            <a:ext cx="8729782" cy="3630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07" y="5436802"/>
            <a:ext cx="6013516" cy="393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07" y="6153136"/>
            <a:ext cx="6013516" cy="3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4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156</TotalTime>
  <Words>302</Words>
  <Application>Microsoft Macintosh PowerPoint</Application>
  <PresentationFormat>On-screen Show (4:3)</PresentationFormat>
  <Paragraphs>76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Breeze</vt:lpstr>
      <vt:lpstr>PHYSICS 197 Section 1  Unit N Review Part 2</vt:lpstr>
      <vt:lpstr>Announcements</vt:lpstr>
      <vt:lpstr>Overview of Unit N</vt:lpstr>
      <vt:lpstr>Review 1</vt:lpstr>
      <vt:lpstr>Review 2</vt:lpstr>
      <vt:lpstr>Projectile Motion (N9)</vt:lpstr>
      <vt:lpstr>Clicker Question</vt:lpstr>
      <vt:lpstr>Answer</vt:lpstr>
      <vt:lpstr>2014 Exam Problem 3</vt:lpstr>
      <vt:lpstr>Solution (a)</vt:lpstr>
      <vt:lpstr>Solution (b) and (c)</vt:lpstr>
      <vt:lpstr>Circular Motion (N7)</vt:lpstr>
      <vt:lpstr>N7M.5</vt:lpstr>
      <vt:lpstr>Solution</vt:lpstr>
      <vt:lpstr>Solution</vt:lpstr>
      <vt:lpstr>Friction and Banking</vt:lpstr>
      <vt:lpstr>Statics (N4)</vt:lpstr>
      <vt:lpstr>N4M.4</vt:lpstr>
      <vt:lpstr>Solution</vt:lpstr>
      <vt:lpstr>Friction (N5)</vt:lpstr>
      <vt:lpstr>N5R.3</vt:lpstr>
      <vt:lpstr>Solution</vt:lpstr>
      <vt:lpstr>Coupled Objects (N6)</vt:lpstr>
      <vt:lpstr>N6M.8 Solution</vt:lpstr>
      <vt:lpstr>Noninertial Frames (N8)</vt:lpstr>
      <vt:lpstr>N8R.1 (continued)</vt:lpstr>
    </vt:vector>
  </TitlesOfParts>
  <Company>The 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197 Section 1  Unit N Review Part 2</dc:title>
  <dc:creator>Bhupal Dev</dc:creator>
  <cp:lastModifiedBy>Bhupal Dev</cp:lastModifiedBy>
  <cp:revision>66</cp:revision>
  <dcterms:created xsi:type="dcterms:W3CDTF">2017-11-15T02:54:00Z</dcterms:created>
  <dcterms:modified xsi:type="dcterms:W3CDTF">2017-11-15T05:32:16Z</dcterms:modified>
</cp:coreProperties>
</file>