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68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8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7FF7-A0BC-C945-9BC8-79FAE6A46BF4}" type="datetimeFigureOut">
              <a:rPr lang="en-US" smtClean="0"/>
              <a:t>14/11/2017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D860-3047-8742-8D8F-E8EBE4D92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7FF7-A0BC-C945-9BC8-79FAE6A46BF4}" type="datetimeFigureOut">
              <a:rPr lang="en-US" smtClean="0"/>
              <a:t>14/11/2017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D860-3047-8742-8D8F-E8EBE4D929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7FF7-A0BC-C945-9BC8-79FAE6A46BF4}" type="datetimeFigureOut">
              <a:rPr lang="en-US" smtClean="0"/>
              <a:t>14/11/2017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D860-3047-8742-8D8F-E8EBE4D92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7FF7-A0BC-C945-9BC8-79FAE6A46BF4}" type="datetimeFigureOut">
              <a:rPr lang="en-US" smtClean="0"/>
              <a:t>14/11/2017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D860-3047-8742-8D8F-E8EBE4D92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7FF7-A0BC-C945-9BC8-79FAE6A46BF4}" type="datetimeFigureOut">
              <a:rPr lang="en-US" smtClean="0"/>
              <a:t>14/11/2017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D860-3047-8742-8D8F-E8EBE4D92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7FF7-A0BC-C945-9BC8-79FAE6A46BF4}" type="datetimeFigureOut">
              <a:rPr lang="en-US" smtClean="0"/>
              <a:t>14/11/2017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D860-3047-8742-8D8F-E8EBE4D929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7FF7-A0BC-C945-9BC8-79FAE6A46BF4}" type="datetimeFigureOut">
              <a:rPr lang="en-US" smtClean="0"/>
              <a:t>14/11/2017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D860-3047-8742-8D8F-E8EBE4D92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7FF7-A0BC-C945-9BC8-79FAE6A46BF4}" type="datetimeFigureOut">
              <a:rPr lang="en-US" smtClean="0"/>
              <a:t>14/11/2017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D860-3047-8742-8D8F-E8EBE4D92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7FF7-A0BC-C945-9BC8-79FAE6A46BF4}" type="datetimeFigureOut">
              <a:rPr lang="en-US" smtClean="0"/>
              <a:t>14/11/2017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D860-3047-8742-8D8F-E8EBE4D92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7FF7-A0BC-C945-9BC8-79FAE6A46BF4}" type="datetimeFigureOut">
              <a:rPr lang="en-US" smtClean="0"/>
              <a:t>14/11/2017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D860-3047-8742-8D8F-E8EBE4D92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7FF7-A0BC-C945-9BC8-79FAE6A46BF4}" type="datetimeFigureOut">
              <a:rPr lang="en-US" smtClean="0"/>
              <a:t>14/11/2017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D860-3047-8742-8D8F-E8EBE4D92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7FF7-A0BC-C945-9BC8-79FAE6A46BF4}" type="datetimeFigureOut">
              <a:rPr lang="en-US" smtClean="0"/>
              <a:t>14/11/2017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D860-3047-8742-8D8F-E8EBE4D92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2587FF7-A0BC-C945-9BC8-79FAE6A46BF4}" type="datetimeFigureOut">
              <a:rPr lang="en-US" smtClean="0"/>
              <a:t>14/11/2017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B409D860-3047-8742-8D8F-E8EBE4D929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Relationship Id="rId3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422" y="3005151"/>
            <a:ext cx="4774745" cy="3835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34" y="177623"/>
            <a:ext cx="8949266" cy="2836673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Arial"/>
              </a:rPr>
              <a:t>PHYSICS 197 Section 1</a:t>
            </a: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sz="3600" dirty="0" smtClean="0">
                <a:cs typeface="Arial"/>
              </a:rPr>
              <a:t>Chapter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  <a:t>N9</a:t>
            </a:r>
            <a:b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</a:b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  <a:t>Projectile Motion</a:t>
            </a:r>
            <a:endParaRPr lang="en-US" dirty="0">
              <a:cs typeface="Arial"/>
            </a:endParaRPr>
          </a:p>
        </p:txBody>
      </p:sp>
      <p:pic>
        <p:nvPicPr>
          <p:cNvPr id="4" name="Picture 3" descr="wash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118534"/>
            <a:ext cx="1176866" cy="1176866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607255" y="6205432"/>
            <a:ext cx="2333209" cy="529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8000"/>
                </a:solidFill>
                <a:latin typeface="+mj-lt"/>
                <a:cs typeface="Arial"/>
              </a:rPr>
              <a:t>October 30, 2017</a:t>
            </a:r>
            <a:endParaRPr lang="en-US" sz="2000" b="1" dirty="0">
              <a:solidFill>
                <a:srgbClr val="008000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86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66733"/>
            <a:ext cx="8042276" cy="851865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82700"/>
            <a:ext cx="8042276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 clever monkey escapes from the St. Louis zoo. The zoo keeper finds him in a Forest Park tree. After failing to entice the monkey down with bananas, the zoo keeper points her tranquilizer gun directly at the monkey and shoots a dart. The clever monkey, certain he will avoid the dart and escape, lets go of the tree at the same instant the dart leaves the barrel of the gun. The dart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Misses the monkey.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Hits the monkey regardless of the initial velocity of the dart. 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Hits the monkey </a:t>
            </a:r>
            <a:r>
              <a:rPr lang="en-US" dirty="0" smtClean="0"/>
              <a:t>only if the </a:t>
            </a:r>
            <a:r>
              <a:rPr lang="en-US" dirty="0"/>
              <a:t>initial velocity of the </a:t>
            </a:r>
            <a:r>
              <a:rPr lang="en-US" dirty="0" smtClean="0"/>
              <a:t>dart is large enough.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9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1" y="325484"/>
            <a:ext cx="8042276" cy="746032"/>
          </a:xfrm>
        </p:spPr>
        <p:txBody>
          <a:bodyPr/>
          <a:lstStyle/>
          <a:p>
            <a:r>
              <a:rPr lang="en-US" sz="4000" dirty="0" smtClean="0"/>
              <a:t>Demo: Monkey and Zoo Keeper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1" y="1138775"/>
            <a:ext cx="81661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93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66733"/>
            <a:ext cx="8042276" cy="851865"/>
          </a:xfrm>
        </p:spPr>
        <p:txBody>
          <a:bodyPr/>
          <a:lstStyle/>
          <a:p>
            <a:r>
              <a:rPr lang="en-US" dirty="0" smtClean="0"/>
              <a:t>Answer to 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82700"/>
            <a:ext cx="8042276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 clever monkey escapes from the St. Louis zoo. The zoo keeper finds him in a Forest Park tree. After failing to entice the monkey down with bananas, the zoo keeper points her tranquilizer gun directly at the monkey and shoots a dart. The clever monkey, certain he will avoid the dart and escape, lets go of the tree at the same instant the dart leaves the barrel of the gun. The dart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Misses the monkey.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Hits the monkey regardless of the initial velocity of the dart.  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/>
              <a:t>Hits the monkey </a:t>
            </a:r>
            <a:r>
              <a:rPr lang="en-US" b="1" dirty="0" smtClean="0"/>
              <a:t>only if the </a:t>
            </a:r>
            <a:r>
              <a:rPr lang="en-US" b="1" dirty="0"/>
              <a:t>initial velocity of the </a:t>
            </a:r>
            <a:r>
              <a:rPr lang="en-US" b="1" dirty="0" smtClean="0"/>
              <a:t>dart is large enough.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81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66733"/>
            <a:ext cx="8042276" cy="851865"/>
          </a:xfrm>
        </p:spPr>
        <p:txBody>
          <a:bodyPr/>
          <a:lstStyle/>
          <a:p>
            <a:r>
              <a:rPr lang="en-US" dirty="0" smtClean="0"/>
              <a:t>Answer to 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82700"/>
            <a:ext cx="8042276" cy="52577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force of gravity accelerates the dart and the monkey equally. </a:t>
            </a:r>
          </a:p>
          <a:p>
            <a:r>
              <a:rPr lang="en-US" dirty="0" smtClean="0"/>
              <a:t>So they fall the same distance in the same time. </a:t>
            </a:r>
          </a:p>
          <a:p>
            <a:r>
              <a:rPr lang="en-US" dirty="0" smtClean="0"/>
              <a:t>The monkey falls from the tree, while the dart falls the same distance from the straight-line path it would have taken in the absence of gravity. </a:t>
            </a:r>
          </a:p>
          <a:p>
            <a:r>
              <a:rPr lang="en-US" i="1" dirty="0" smtClean="0"/>
              <a:t>So, if </a:t>
            </a:r>
            <a:r>
              <a:rPr lang="en-US" i="1" dirty="0"/>
              <a:t>the zookeeper aims at the monkey initially, the dart will always hit the </a:t>
            </a:r>
            <a:r>
              <a:rPr lang="en-US" i="1" dirty="0" smtClean="0"/>
              <a:t>monkey.</a:t>
            </a:r>
          </a:p>
          <a:p>
            <a:r>
              <a:rPr lang="en-US" dirty="0" smtClean="0"/>
              <a:t>But the </a:t>
            </a:r>
            <a:r>
              <a:rPr lang="en-US" dirty="0"/>
              <a:t>initial dart velocity </a:t>
            </a:r>
            <a:r>
              <a:rPr lang="en-US" dirty="0" smtClean="0"/>
              <a:t>should be </a:t>
            </a:r>
            <a:r>
              <a:rPr lang="en-US" dirty="0"/>
              <a:t>large enough to overcome the horizontal </a:t>
            </a:r>
            <a:r>
              <a:rPr lang="en-US" dirty="0" smtClean="0"/>
              <a:t>separation. </a:t>
            </a:r>
          </a:p>
          <a:p>
            <a:r>
              <a:rPr lang="en-US" dirty="0" smtClean="0"/>
              <a:t>If the zookeeper is very far away or the muzzle velocity is very low, the dart and the monkey will still hit the ground simultaneously, but will be separated horizontally.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3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Maximum Height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926166"/>
            <a:ext cx="6451600" cy="290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234" y="5278966"/>
            <a:ext cx="5851290" cy="88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8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Hit the Ground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926166"/>
            <a:ext cx="6451600" cy="2908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448" y="5029194"/>
            <a:ext cx="4823883" cy="16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2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61983"/>
            <a:ext cx="8042276" cy="788365"/>
          </a:xfrm>
        </p:spPr>
        <p:txBody>
          <a:bodyPr/>
          <a:lstStyle/>
          <a:p>
            <a:r>
              <a:rPr lang="en-US" dirty="0" smtClean="0"/>
              <a:t>Range of Projectile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868" y="1148194"/>
            <a:ext cx="6451600" cy="2908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41" y="4220623"/>
            <a:ext cx="7620000" cy="102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38" y="5355152"/>
            <a:ext cx="7353300" cy="571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02970" y="6228834"/>
            <a:ext cx="209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Maximum for 45</a:t>
            </a:r>
            <a:r>
              <a:rPr lang="en-US" baseline="30000" dirty="0" smtClean="0"/>
              <a:t>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398" y="6021477"/>
            <a:ext cx="5258932" cy="64725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7514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98482"/>
            <a:ext cx="8042276" cy="830699"/>
          </a:xfrm>
        </p:spPr>
        <p:txBody>
          <a:bodyPr/>
          <a:lstStyle/>
          <a:p>
            <a:r>
              <a:rPr lang="en-US" dirty="0" smtClean="0"/>
              <a:t>Drag Force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299" y="5579531"/>
            <a:ext cx="2453332" cy="102446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133" y="1092682"/>
            <a:ext cx="67564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8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98482"/>
            <a:ext cx="8042276" cy="830699"/>
          </a:xfrm>
        </p:spPr>
        <p:txBody>
          <a:bodyPr/>
          <a:lstStyle/>
          <a:p>
            <a:r>
              <a:rPr lang="en-US" dirty="0" smtClean="0"/>
              <a:t>Terminal Speed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133" y="1092682"/>
            <a:ext cx="6756400" cy="4178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211" y="5473696"/>
            <a:ext cx="6665499" cy="11726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4098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Time to Reach Terminal Speed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033" y="1697566"/>
            <a:ext cx="4475088" cy="17314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1" y="3598333"/>
            <a:ext cx="2594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 drag-free object,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277" y="3598333"/>
            <a:ext cx="9652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863" y="4440765"/>
            <a:ext cx="1549400" cy="673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2500" y="4546600"/>
            <a:ext cx="119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reality,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851" y="3043764"/>
            <a:ext cx="4037274" cy="30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31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092" y="198482"/>
            <a:ext cx="8042276" cy="830699"/>
          </a:xfrm>
        </p:spPr>
        <p:txBody>
          <a:bodyPr/>
          <a:lstStyle/>
          <a:p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8979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object’s </a:t>
            </a:r>
            <a:r>
              <a:rPr lang="en-US" b="1" dirty="0" smtClean="0"/>
              <a:t>weight</a:t>
            </a:r>
            <a:r>
              <a:rPr lang="en-US" dirty="0" smtClean="0"/>
              <a:t> is defined as the force that gravity exerts on it. </a:t>
            </a:r>
          </a:p>
          <a:p>
            <a:r>
              <a:rPr lang="en-US" dirty="0" smtClean="0"/>
              <a:t>Near the Earth’s surface,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 object is </a:t>
            </a:r>
            <a:r>
              <a:rPr lang="en-US" b="1" dirty="0"/>
              <a:t>freely </a:t>
            </a:r>
            <a:r>
              <a:rPr lang="en-US" b="1" dirty="0" smtClean="0"/>
              <a:t>falling </a:t>
            </a:r>
            <a:r>
              <a:rPr lang="en-US" dirty="0"/>
              <a:t>i</a:t>
            </a:r>
            <a:r>
              <a:rPr lang="en-US" dirty="0" smtClean="0"/>
              <a:t>f its weight is the only force acting on it. </a:t>
            </a:r>
          </a:p>
          <a:p>
            <a:r>
              <a:rPr lang="en-US" dirty="0" smtClean="0"/>
              <a:t>From Newton’s 2</a:t>
            </a:r>
            <a:r>
              <a:rPr lang="en-US" baseline="30000" dirty="0" smtClean="0"/>
              <a:t>nd</a:t>
            </a:r>
            <a:r>
              <a:rPr lang="en-US" dirty="0" smtClean="0"/>
              <a:t> law, </a:t>
            </a:r>
          </a:p>
          <a:p>
            <a:r>
              <a:rPr lang="en-US" dirty="0" smtClean="0"/>
              <a:t>Hence, often called the </a:t>
            </a:r>
            <a:r>
              <a:rPr lang="en-US" b="1" dirty="0" smtClean="0"/>
              <a:t>acceleration due to gravity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2396063"/>
            <a:ext cx="1449915" cy="5799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230" y="4971924"/>
            <a:ext cx="2751667" cy="647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3" y="2982075"/>
            <a:ext cx="6667500" cy="12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0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7566"/>
            <a:ext cx="9144000" cy="575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400300"/>
            <a:ext cx="87503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17539"/>
            <a:ext cx="9144000" cy="975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56400"/>
            <a:ext cx="9144000" cy="6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2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25484"/>
            <a:ext cx="8042276" cy="746032"/>
          </a:xfrm>
        </p:spPr>
        <p:txBody>
          <a:bodyPr/>
          <a:lstStyle/>
          <a:p>
            <a:r>
              <a:rPr lang="en-US" dirty="0" smtClean="0"/>
              <a:t>Independent of Mass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567" y="1317530"/>
            <a:ext cx="55245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5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Projectile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834466"/>
          </a:xfrm>
        </p:spPr>
        <p:txBody>
          <a:bodyPr>
            <a:normAutofit/>
          </a:bodyPr>
          <a:lstStyle/>
          <a:p>
            <a:r>
              <a:rPr lang="en-US" dirty="0" smtClean="0"/>
              <a:t>An object is called a </a:t>
            </a:r>
            <a:r>
              <a:rPr lang="en-US" b="1" dirty="0" smtClean="0"/>
              <a:t>projectile</a:t>
            </a:r>
            <a:r>
              <a:rPr lang="en-US" dirty="0" smtClean="0"/>
              <a:t> and its motion </a:t>
            </a:r>
            <a:r>
              <a:rPr lang="en-US" b="1" dirty="0" smtClean="0"/>
              <a:t>projectile motion</a:t>
            </a:r>
            <a:r>
              <a:rPr lang="en-US" dirty="0" smtClean="0"/>
              <a:t> if it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dirty="0" smtClean="0"/>
              <a:t> remains sufficiently close to the earth’s surface (such that               is valid, with a constant |  |)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dirty="0"/>
              <a:t>h</a:t>
            </a:r>
            <a:r>
              <a:rPr lang="en-US" dirty="0" smtClean="0"/>
              <a:t>as a sufficiently  short trajectory (such that the direction of    is constant)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dirty="0"/>
              <a:t>i</a:t>
            </a:r>
            <a:r>
              <a:rPr lang="en-US" dirty="0" smtClean="0"/>
              <a:t>s not significantly affected by other forces (except air drag) </a:t>
            </a:r>
          </a:p>
          <a:p>
            <a:r>
              <a:rPr lang="en-US" b="1" dirty="0" smtClean="0"/>
              <a:t>Simple projectile motion:</a:t>
            </a:r>
            <a:r>
              <a:rPr lang="en-US" dirty="0" smtClean="0"/>
              <a:t> when air drag is negligible.  </a:t>
            </a:r>
          </a:p>
          <a:p>
            <a:r>
              <a:rPr lang="en-US" dirty="0" smtClean="0"/>
              <a:t>Constant acceleration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265" y="2700863"/>
            <a:ext cx="1147234" cy="469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336" y="2857976"/>
            <a:ext cx="240162" cy="3122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30" y="3551765"/>
            <a:ext cx="214926" cy="2794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798" y="5812364"/>
            <a:ext cx="984252" cy="44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21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Projectile Motion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695" y="2116668"/>
            <a:ext cx="5448903" cy="1121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6333" y="1705001"/>
            <a:ext cx="431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Integrate acceleration to find velocity: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7860" y="3577167"/>
            <a:ext cx="386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Integrate velocity to find position: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332" y="4076694"/>
            <a:ext cx="6625167" cy="192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9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98482"/>
            <a:ext cx="8042276" cy="830699"/>
          </a:xfrm>
        </p:spPr>
        <p:txBody>
          <a:bodyPr/>
          <a:lstStyle/>
          <a:p>
            <a:r>
              <a:rPr lang="en-US" dirty="0"/>
              <a:t>Simple Projectile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9201"/>
            <a:ext cx="8042276" cy="4343400"/>
          </a:xfrm>
        </p:spPr>
        <p:txBody>
          <a:bodyPr/>
          <a:lstStyle/>
          <a:p>
            <a:r>
              <a:rPr lang="en-US" dirty="0" smtClean="0"/>
              <a:t>Define the </a:t>
            </a:r>
            <a:r>
              <a:rPr lang="en-US" i="1" dirty="0" smtClean="0"/>
              <a:t>z </a:t>
            </a:r>
            <a:r>
              <a:rPr lang="en-US" dirty="0" smtClean="0"/>
              <a:t>axis to be vertically upward and the </a:t>
            </a:r>
            <a:r>
              <a:rPr lang="en-US" i="1" dirty="0" smtClean="0"/>
              <a:t>x</a:t>
            </a:r>
            <a:r>
              <a:rPr lang="en-US" dirty="0" smtClean="0"/>
              <a:t> and y axes to be horizontal. </a:t>
            </a:r>
          </a:p>
          <a:p>
            <a:endParaRPr lang="en-US" dirty="0"/>
          </a:p>
          <a:p>
            <a:r>
              <a:rPr lang="en-US" dirty="0" smtClean="0"/>
              <a:t>In column-vector notation,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8" y="2120901"/>
            <a:ext cx="7700963" cy="41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7" y="3386660"/>
            <a:ext cx="3086100" cy="12246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883" y="3323159"/>
            <a:ext cx="3918858" cy="12246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7992" y="4740025"/>
            <a:ext cx="5736178" cy="200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5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Basic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1. Gravity affects only the z−component of the projectile’s motion. </a:t>
            </a:r>
          </a:p>
          <a:p>
            <a:pPr marL="0" indent="0">
              <a:buNone/>
            </a:pPr>
            <a:r>
              <a:rPr lang="en-US" dirty="0" smtClean="0"/>
              <a:t>As it falls, the projectile will maintain whatever original  horizontal velocity it had. </a:t>
            </a:r>
          </a:p>
          <a:p>
            <a:pPr marL="0" indent="0">
              <a:buNone/>
            </a:pPr>
            <a:r>
              <a:rPr lang="en-US" dirty="0" smtClean="0"/>
              <a:t>Example: Package dropped from an airplane.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2" y="4316134"/>
            <a:ext cx="4367742" cy="237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9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Basic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2. The projectile’s vertical motion is completely independent of its horizontal motion. </a:t>
            </a:r>
          </a:p>
          <a:p>
            <a:pPr marL="0" indent="0">
              <a:buNone/>
            </a:pPr>
            <a:r>
              <a:rPr lang="en-US" b="1" dirty="0" smtClean="0"/>
              <a:t>Demo: Dropped vs. Horizontally Fired Balls</a:t>
            </a:r>
          </a:p>
          <a:p>
            <a:pPr marL="0" indent="0">
              <a:buNone/>
            </a:pPr>
            <a:r>
              <a:rPr lang="en-US" dirty="0" smtClean="0"/>
              <a:t>Which one reaches the ground first?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166" y="3830850"/>
            <a:ext cx="2950633" cy="2942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333" y="4254500"/>
            <a:ext cx="4959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Objects fall vertically at the same rate </a:t>
            </a:r>
          </a:p>
          <a:p>
            <a:r>
              <a:rPr lang="en-US" dirty="0"/>
              <a:t>n</a:t>
            </a:r>
            <a:r>
              <a:rPr lang="en-US" dirty="0" smtClean="0"/>
              <a:t>o matter how they are moving horizontally.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018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Basic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3</a:t>
            </a:r>
            <a:r>
              <a:rPr lang="en-US" i="1" dirty="0" smtClean="0"/>
              <a:t>. The projection of the projectile’s motion on the horizontal (</a:t>
            </a:r>
            <a:r>
              <a:rPr lang="en-US" i="1" dirty="0" err="1" smtClean="0"/>
              <a:t>xy</a:t>
            </a:r>
            <a:r>
              <a:rPr lang="en-US" i="1" dirty="0" smtClean="0"/>
              <a:t>) plane is always a straight line. </a:t>
            </a: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Follows from Newton’s 1</a:t>
            </a:r>
            <a:r>
              <a:rPr lang="en-US" baseline="30000" dirty="0" smtClean="0"/>
              <a:t>st</a:t>
            </a:r>
            <a:r>
              <a:rPr lang="en-US" dirty="0" smtClean="0"/>
              <a:t> law (since there is no non-zero component of acceleration in the </a:t>
            </a:r>
            <a:r>
              <a:rPr lang="en-US" i="1" dirty="0" err="1" smtClean="0"/>
              <a:t>xy</a:t>
            </a:r>
            <a:r>
              <a:rPr lang="en-US" dirty="0" smtClean="0"/>
              <a:t>-plane.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Generally possible to orient our reference frame so that one of the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axes lies in the direction of the horizontal motion. </a:t>
            </a:r>
          </a:p>
        </p:txBody>
      </p:sp>
    </p:spTree>
    <p:extLst>
      <p:ext uri="{BB962C8B-B14F-4D97-AF65-F5344CB8AC3E}">
        <p14:creationId xmlns:p14="http://schemas.microsoft.com/office/powerpoint/2010/main" val="298515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206</TotalTime>
  <Words>731</Words>
  <Application>Microsoft Macintosh PowerPoint</Application>
  <PresentationFormat>On-screen Show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Breeze</vt:lpstr>
      <vt:lpstr>PHYSICS 197 Section 1  Chapter N9 Projectile Motion</vt:lpstr>
      <vt:lpstr>Weight</vt:lpstr>
      <vt:lpstr>Independent of Mass</vt:lpstr>
      <vt:lpstr>Projectile Motion</vt:lpstr>
      <vt:lpstr>Simple Projectile Motion</vt:lpstr>
      <vt:lpstr>Simple Projectile Motion</vt:lpstr>
      <vt:lpstr>Three Basic Implications</vt:lpstr>
      <vt:lpstr>Three Basic Implications</vt:lpstr>
      <vt:lpstr>Three Basic Implications</vt:lpstr>
      <vt:lpstr>Clicker Question</vt:lpstr>
      <vt:lpstr>Demo: Monkey and Zoo Keeper</vt:lpstr>
      <vt:lpstr>Answer to Clicker Question</vt:lpstr>
      <vt:lpstr>Answer to Clicker Question</vt:lpstr>
      <vt:lpstr>Time for Maximum Height</vt:lpstr>
      <vt:lpstr>Time to Hit the Ground</vt:lpstr>
      <vt:lpstr>Range of Projectile</vt:lpstr>
      <vt:lpstr>Drag Force </vt:lpstr>
      <vt:lpstr>Terminal Speed</vt:lpstr>
      <vt:lpstr>Time to Reach Terminal Speed</vt:lpstr>
      <vt:lpstr>Practice Problem</vt:lpstr>
    </vt:vector>
  </TitlesOfParts>
  <Company>The 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197 Section 1  Chapter N9 Projectile Motion</dc:title>
  <dc:creator>Bhupal Dev</dc:creator>
  <cp:lastModifiedBy>Bhupal Dev</cp:lastModifiedBy>
  <cp:revision>66</cp:revision>
  <dcterms:created xsi:type="dcterms:W3CDTF">2017-10-30T02:29:21Z</dcterms:created>
  <dcterms:modified xsi:type="dcterms:W3CDTF">2017-11-14T15:23:59Z</dcterms:modified>
</cp:coreProperties>
</file>