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9" r:id="rId7"/>
    <p:sldId id="270" r:id="rId8"/>
    <p:sldId id="271" r:id="rId9"/>
    <p:sldId id="263" r:id="rId10"/>
    <p:sldId id="264" r:id="rId11"/>
    <p:sldId id="265" r:id="rId12"/>
    <p:sldId id="266" r:id="rId13"/>
    <p:sldId id="268" r:id="rId14"/>
    <p:sldId id="272" r:id="rId15"/>
    <p:sldId id="277" r:id="rId16"/>
    <p:sldId id="278" r:id="rId17"/>
    <p:sldId id="279" r:id="rId18"/>
    <p:sldId id="273" r:id="rId19"/>
    <p:sldId id="274" r:id="rId20"/>
    <p:sldId id="275" r:id="rId21"/>
    <p:sldId id="276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13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EF35-EA96-DE48-8E83-3159D454A076}" type="datetimeFigureOut">
              <a:rPr lang="en-US" smtClean="0"/>
              <a:t>22/10/2017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4D04-13F2-9B4F-8BBF-7353B3B25C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EF35-EA96-DE48-8E83-3159D454A076}" type="datetimeFigureOut">
              <a:rPr lang="en-US" smtClean="0"/>
              <a:t>22/10/2017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4D04-13F2-9B4F-8BBF-7353B3B25CF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EF35-EA96-DE48-8E83-3159D454A076}" type="datetimeFigureOut">
              <a:rPr lang="en-US" smtClean="0"/>
              <a:t>22/10/2017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4D04-13F2-9B4F-8BBF-7353B3B25C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EF35-EA96-DE48-8E83-3159D454A076}" type="datetimeFigureOut">
              <a:rPr lang="en-US" smtClean="0"/>
              <a:t>22/10/2017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4D04-13F2-9B4F-8BBF-7353B3B25C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EF35-EA96-DE48-8E83-3159D454A076}" type="datetimeFigureOut">
              <a:rPr lang="en-US" smtClean="0"/>
              <a:t>22/10/2017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4D04-13F2-9B4F-8BBF-7353B3B25C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EF35-EA96-DE48-8E83-3159D454A076}" type="datetimeFigureOut">
              <a:rPr lang="en-US" smtClean="0"/>
              <a:t>22/10/2017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4D04-13F2-9B4F-8BBF-7353B3B25CF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EF35-EA96-DE48-8E83-3159D454A076}" type="datetimeFigureOut">
              <a:rPr lang="en-US" smtClean="0"/>
              <a:t>22/10/2017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4D04-13F2-9B4F-8BBF-7353B3B25C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EF35-EA96-DE48-8E83-3159D454A076}" type="datetimeFigureOut">
              <a:rPr lang="en-US" smtClean="0"/>
              <a:t>22/10/2017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4D04-13F2-9B4F-8BBF-7353B3B25C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EF35-EA96-DE48-8E83-3159D454A076}" type="datetimeFigureOut">
              <a:rPr lang="en-US" smtClean="0"/>
              <a:t>22/10/2017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4D04-13F2-9B4F-8BBF-7353B3B25C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EF35-EA96-DE48-8E83-3159D454A076}" type="datetimeFigureOut">
              <a:rPr lang="en-US" smtClean="0"/>
              <a:t>22/10/2017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4D04-13F2-9B4F-8BBF-7353B3B25C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EF35-EA96-DE48-8E83-3159D454A076}" type="datetimeFigureOut">
              <a:rPr lang="en-US" smtClean="0"/>
              <a:t>22/10/2017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4D04-13F2-9B4F-8BBF-7353B3B25C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EF35-EA96-DE48-8E83-3159D454A076}" type="datetimeFigureOut">
              <a:rPr lang="en-US" smtClean="0"/>
              <a:t>22/10/2017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4D04-13F2-9B4F-8BBF-7353B3B25C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924EF35-EA96-DE48-8E83-3159D454A076}" type="datetimeFigureOut">
              <a:rPr lang="en-US" smtClean="0"/>
              <a:t>22/10/2017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A2B04D04-13F2-9B4F-8BBF-7353B3B25C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haxhia@physics.wustl.edu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hyperlink" Target="http://i.imgur.com/3eizJGT.gifv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3" y="3142742"/>
            <a:ext cx="6045200" cy="355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734" y="177623"/>
            <a:ext cx="8949266" cy="2836673"/>
          </a:xfrm>
        </p:spPr>
        <p:txBody>
          <a:bodyPr>
            <a:normAutofit/>
          </a:bodyPr>
          <a:lstStyle/>
          <a:p>
            <a:r>
              <a:rPr lang="en-US" sz="2800" dirty="0" smtClean="0">
                <a:cs typeface="Arial"/>
              </a:rPr>
              <a:t>PHYSICS 197 Section 1</a:t>
            </a:r>
            <a:r>
              <a:rPr lang="en-US" dirty="0" smtClean="0">
                <a:cs typeface="Arial"/>
              </a:rPr>
              <a:t/>
            </a:r>
            <a:br>
              <a:rPr lang="en-US" dirty="0" smtClean="0">
                <a:cs typeface="Arial"/>
              </a:rPr>
            </a:br>
            <a:r>
              <a:rPr lang="en-US" dirty="0" smtClean="0">
                <a:cs typeface="Arial"/>
              </a:rPr>
              <a:t/>
            </a:r>
            <a:br>
              <a:rPr lang="en-US" dirty="0" smtClean="0">
                <a:cs typeface="Arial"/>
              </a:rPr>
            </a:br>
            <a:r>
              <a:rPr lang="en-US" sz="3600" dirty="0" smtClean="0">
                <a:cs typeface="Arial"/>
              </a:rPr>
              <a:t>Chapter 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/>
              </a:rPr>
              <a:t>N6</a:t>
            </a:r>
            <a:b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/>
              </a:rPr>
            </a:b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/>
              </a:rPr>
              <a:t>Coupled Objects</a:t>
            </a:r>
            <a:endParaRPr lang="en-US" dirty="0">
              <a:cs typeface="Arial"/>
            </a:endParaRPr>
          </a:p>
        </p:txBody>
      </p:sp>
      <p:pic>
        <p:nvPicPr>
          <p:cNvPr id="4" name="Picture 3" descr="wash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118534"/>
            <a:ext cx="1176866" cy="1176866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607255" y="6205432"/>
            <a:ext cx="2333209" cy="5295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008000"/>
                </a:solidFill>
                <a:latin typeface="+mj-lt"/>
                <a:cs typeface="Arial"/>
              </a:rPr>
              <a:t>October 23, 2017</a:t>
            </a:r>
            <a:endParaRPr lang="en-US" sz="2000" b="1" dirty="0">
              <a:solidFill>
                <a:srgbClr val="008000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46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8475"/>
            <a:ext cx="9144000" cy="2174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4670600"/>
            <a:ext cx="90932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8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Hyatt Regency Walkway Collapse</a:t>
            </a:r>
            <a:br>
              <a:rPr lang="en-US" sz="4000" dirty="0" smtClean="0"/>
            </a:br>
            <a:r>
              <a:rPr lang="en-US" sz="2000" dirty="0" smtClean="0"/>
              <a:t>Kansas City, MO (07/17/1981)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59" y="1444532"/>
            <a:ext cx="6925324" cy="4997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053" y="5521880"/>
            <a:ext cx="6602474" cy="8875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3037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34" y="216020"/>
            <a:ext cx="8134161" cy="64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55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223" y="160749"/>
            <a:ext cx="8042276" cy="753307"/>
          </a:xfrm>
        </p:spPr>
        <p:txBody>
          <a:bodyPr/>
          <a:lstStyle/>
          <a:p>
            <a:r>
              <a:rPr lang="en-US" dirty="0" smtClean="0"/>
              <a:t>Reason of Collapse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3" y="974303"/>
            <a:ext cx="5173362" cy="4619800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296829" y="4075076"/>
            <a:ext cx="16421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from weight of </a:t>
            </a:r>
            <a:endParaRPr lang="en-US" sz="1800" dirty="0" smtClean="0"/>
          </a:p>
          <a:p>
            <a:r>
              <a:rPr lang="en-US" sz="1800" i="1" dirty="0" smtClean="0"/>
              <a:t>lower </a:t>
            </a:r>
            <a:r>
              <a:rPr lang="en-US" sz="1800" dirty="0"/>
              <a:t>ramp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567" y="733178"/>
            <a:ext cx="3041145" cy="489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75" y="5567753"/>
            <a:ext cx="3708400" cy="596900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170499" y="4235826"/>
            <a:ext cx="17308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from weight of </a:t>
            </a:r>
            <a:endParaRPr lang="en-US" sz="1800" dirty="0" smtClean="0"/>
          </a:p>
          <a:p>
            <a:r>
              <a:rPr lang="en-US" sz="1800" i="1" dirty="0" smtClean="0"/>
              <a:t>both</a:t>
            </a:r>
            <a:r>
              <a:rPr lang="en-US" sz="1800" dirty="0" smtClean="0"/>
              <a:t> </a:t>
            </a:r>
            <a:r>
              <a:rPr lang="en-US" sz="1800" dirty="0" smtClean="0"/>
              <a:t>ramps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727" y="914056"/>
            <a:ext cx="4209925" cy="944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3010" y="5490601"/>
            <a:ext cx="3987800" cy="622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596" y="6164653"/>
            <a:ext cx="3733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7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Pulleys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5527968" cy="494232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An ideal pulley simply redirects the string without creating any tension difference between the two sides of the string. </a:t>
            </a:r>
          </a:p>
          <a:p>
            <a:r>
              <a:rPr lang="en-US" dirty="0" smtClean="0"/>
              <a:t>An ideal pulley is almost massless and has nearly frictionless bearings.</a:t>
            </a:r>
          </a:p>
          <a:p>
            <a:r>
              <a:rPr lang="en-US" dirty="0" smtClean="0"/>
              <a:t>Often convenient to use separate reference frame for each object. </a:t>
            </a:r>
          </a:p>
          <a:p>
            <a:r>
              <a:rPr lang="en-US" dirty="0" smtClean="0"/>
              <a:t>E.g., tension force exerted by string on object A is in +</a:t>
            </a:r>
            <a:r>
              <a:rPr lang="en-US" i="1" dirty="0" smtClean="0"/>
              <a:t>x</a:t>
            </a:r>
            <a:r>
              <a:rPr lang="en-US" dirty="0" smtClean="0"/>
              <a:t> direction, whereas that exerted by string on object B is in –</a:t>
            </a:r>
            <a:r>
              <a:rPr lang="en-US" i="1" dirty="0" smtClean="0"/>
              <a:t>x</a:t>
            </a:r>
            <a:r>
              <a:rPr lang="en-US" dirty="0" smtClean="0"/>
              <a:t> direction.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561" y="1888225"/>
            <a:ext cx="32131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70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Demo: Cart</a:t>
            </a:r>
            <a:r>
              <a:rPr lang="en-US" dirty="0"/>
              <a:t> </a:t>
            </a:r>
            <a:r>
              <a:rPr lang="en-US" dirty="0" smtClean="0"/>
              <a:t>and Pulley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9397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Cart on incline with pulley and hanging mass. Under what conditions does the cart remain at rest?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966" y="2755900"/>
            <a:ext cx="485092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859" y="5384799"/>
            <a:ext cx="7050754" cy="94403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8315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Demo: Atwood Machine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736599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What is the acceleration of the falling mass?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134" y="2760134"/>
            <a:ext cx="2768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03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Demo: Atwood Machine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34" y="1646768"/>
            <a:ext cx="7518400" cy="359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834" y="5499100"/>
            <a:ext cx="6477000" cy="8001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86104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12572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N6T.9 </a:t>
            </a:r>
            <a:r>
              <a:rPr lang="en-US" i="1" dirty="0" smtClean="0"/>
              <a:t>A spring scale indicates the magnitude of the tension force exerted on its bottom hook. What will the scale read? 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0" y="2857500"/>
            <a:ext cx="1384300" cy="294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3333" y="6065334"/>
            <a:ext cx="102446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98 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32708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12572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N6T.9 </a:t>
            </a:r>
            <a:r>
              <a:rPr lang="en-US" i="1" dirty="0" smtClean="0"/>
              <a:t>A spring scale indicates the magnitude of the tension force exerted on its bottom hook. What will the scale read? 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233333" y="6065334"/>
            <a:ext cx="102446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98 N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170" y="2961120"/>
            <a:ext cx="4127500" cy="245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04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5087002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Midterm grades: </a:t>
            </a:r>
            <a:r>
              <a:rPr lang="en-US" dirty="0" smtClean="0"/>
              <a:t>Available on </a:t>
            </a:r>
            <a:r>
              <a:rPr lang="en-US" dirty="0" err="1" smtClean="0"/>
              <a:t>EGrades</a:t>
            </a:r>
            <a:r>
              <a:rPr lang="en-US" dirty="0" smtClean="0"/>
              <a:t>. Threshold </a:t>
            </a:r>
            <a:r>
              <a:rPr lang="en-US" dirty="0" smtClean="0"/>
              <a:t>for </a:t>
            </a:r>
            <a:r>
              <a:rPr lang="en-US" dirty="0" smtClean="0"/>
              <a:t>each letter grade  </a:t>
            </a:r>
            <a:r>
              <a:rPr lang="en-US" dirty="0" smtClean="0"/>
              <a:t>lowered by a few points </a:t>
            </a:r>
            <a:r>
              <a:rPr lang="en-US" dirty="0" smtClean="0">
                <a:latin typeface="Times New Roman" charset="0"/>
                <a:cs typeface="Times New Roman" charset="0"/>
              </a:rPr>
              <a:t>(</a:t>
            </a:r>
            <a:r>
              <a:rPr lang="en-US" dirty="0">
                <a:latin typeface="Times New Roman" charset="0"/>
                <a:cs typeface="Times New Roman" charset="0"/>
              </a:rPr>
              <a:t>for midterm advisory ONLY</a:t>
            </a:r>
            <a:r>
              <a:rPr lang="en-US" dirty="0" smtClean="0">
                <a:latin typeface="Times New Roman" charset="0"/>
                <a:cs typeface="Times New Roman" charset="0"/>
              </a:rPr>
              <a:t>). </a:t>
            </a:r>
          </a:p>
          <a:p>
            <a:r>
              <a:rPr lang="en-US" b="1" dirty="0" smtClean="0"/>
              <a:t>Daily </a:t>
            </a:r>
            <a:r>
              <a:rPr lang="en-US" b="1" dirty="0" smtClean="0"/>
              <a:t>HW Scores: </a:t>
            </a:r>
            <a:r>
              <a:rPr lang="en-US" dirty="0"/>
              <a:t>S</a:t>
            </a:r>
            <a:r>
              <a:rPr lang="en-US" dirty="0" smtClean="0"/>
              <a:t>everal low daily HW scores on Blackboard. If your Connect scores didn’t get transferred properly, </a:t>
            </a:r>
            <a:r>
              <a:rPr lang="en-US" i="1" dirty="0" smtClean="0"/>
              <a:t>please </a:t>
            </a:r>
            <a:r>
              <a:rPr lang="en-US" i="1" dirty="0" smtClean="0"/>
              <a:t>email me so I can fix it</a:t>
            </a:r>
            <a:r>
              <a:rPr lang="en-US" dirty="0" smtClean="0"/>
              <a:t>. </a:t>
            </a:r>
            <a:endParaRPr lang="en-US" dirty="0" smtClean="0"/>
          </a:p>
          <a:p>
            <a:r>
              <a:rPr lang="en-US" b="1" dirty="0" smtClean="0"/>
              <a:t>Lab Grades: </a:t>
            </a:r>
            <a:r>
              <a:rPr lang="en-US" dirty="0" smtClean="0"/>
              <a:t>Those of you not happy with your lab grades can talk </a:t>
            </a:r>
            <a:r>
              <a:rPr lang="en-US" dirty="0"/>
              <a:t>to </a:t>
            </a:r>
            <a:r>
              <a:rPr lang="en-US" dirty="0" smtClean="0"/>
              <a:t>our Lab Manager, Ms. </a:t>
            </a:r>
            <a:r>
              <a:rPr lang="en-US" dirty="0" err="1" smtClean="0"/>
              <a:t>Merita</a:t>
            </a:r>
            <a:r>
              <a:rPr lang="en-US" dirty="0" smtClean="0"/>
              <a:t> </a:t>
            </a:r>
            <a:r>
              <a:rPr lang="en-US" dirty="0" err="1" smtClean="0"/>
              <a:t>Haxhia</a:t>
            </a:r>
            <a:r>
              <a:rPr lang="en-US" dirty="0" smtClean="0"/>
              <a:t> (</a:t>
            </a:r>
            <a:r>
              <a:rPr lang="en-US" dirty="0" smtClean="0">
                <a:latin typeface="American Typewriter Light"/>
                <a:cs typeface="American Typewriter Light"/>
                <a:hlinkClick r:id="rId2"/>
              </a:rPr>
              <a:t>mhaxhia</a:t>
            </a:r>
            <a:r>
              <a:rPr lang="en-US" dirty="0">
                <a:latin typeface="American Typewriter Light"/>
                <a:cs typeface="American Typewriter Light"/>
                <a:hlinkClick r:id="rId2"/>
              </a:rPr>
              <a:t>@</a:t>
            </a:r>
            <a:r>
              <a:rPr lang="en-US" dirty="0" smtClean="0">
                <a:latin typeface="American Typewriter Light"/>
                <a:cs typeface="American Typewriter Light"/>
                <a:hlinkClick r:id="rId2"/>
              </a:rPr>
              <a:t>physics.wustl.edu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Higher Final Grades: </a:t>
            </a:r>
            <a:r>
              <a:rPr lang="en-US" dirty="0" smtClean="0"/>
              <a:t>Those having low midterm grades </a:t>
            </a:r>
            <a:r>
              <a:rPr lang="en-US" dirty="0" smtClean="0"/>
              <a:t>still have a chance to get an A, if they do well in Exams 2 and 3.  </a:t>
            </a:r>
          </a:p>
          <a:p>
            <a:r>
              <a:rPr lang="en-US" b="1" dirty="0" err="1"/>
              <a:t>Regrade</a:t>
            </a:r>
            <a:r>
              <a:rPr lang="en-US" b="1" dirty="0"/>
              <a:t> Requests: </a:t>
            </a:r>
            <a:r>
              <a:rPr lang="en-US" dirty="0"/>
              <a:t>Please submit by Friday, 10/27 end of class. </a:t>
            </a:r>
            <a:endParaRPr lang="en-US" b="1" dirty="0" smtClean="0"/>
          </a:p>
          <a:p>
            <a:r>
              <a:rPr lang="en-US" dirty="0" smtClean="0"/>
              <a:t>Next </a:t>
            </a:r>
            <a:r>
              <a:rPr lang="en-US" dirty="0"/>
              <a:t>t</a:t>
            </a:r>
            <a:r>
              <a:rPr lang="en-US" dirty="0" smtClean="0"/>
              <a:t>wo </a:t>
            </a:r>
            <a:r>
              <a:rPr lang="en-US" dirty="0"/>
              <a:t>c</a:t>
            </a:r>
            <a:r>
              <a:rPr lang="en-US" dirty="0" smtClean="0"/>
              <a:t>lasses (N7,N8) will be taught by Prof. </a:t>
            </a:r>
            <a:r>
              <a:rPr lang="en-US" dirty="0" err="1" smtClean="0"/>
              <a:t>Ogliore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00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12572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N6T.9 </a:t>
            </a:r>
            <a:r>
              <a:rPr lang="en-US" i="1" dirty="0" smtClean="0"/>
              <a:t>A spring scale indicates the magnitude of the tension force exerted on its bottom hook. What will the scale read? 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445000" y="6065334"/>
            <a:ext cx="102446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98 N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964" y="3035298"/>
            <a:ext cx="5071534" cy="27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6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17499"/>
            <a:ext cx="8042276" cy="851865"/>
          </a:xfrm>
        </p:spPr>
        <p:txBody>
          <a:bodyPr/>
          <a:lstStyle/>
          <a:p>
            <a:r>
              <a:rPr lang="en-US" dirty="0" smtClean="0"/>
              <a:t>Answer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5116315"/>
            <a:ext cx="8340725" cy="1563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847" y="1571537"/>
            <a:ext cx="4813685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Problem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9144000" cy="3841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76414"/>
            <a:ext cx="9144000" cy="13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5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87910"/>
            <a:ext cx="8042276" cy="383600"/>
          </a:xfrm>
        </p:spPr>
        <p:txBody>
          <a:bodyPr/>
          <a:lstStyle/>
          <a:p>
            <a:r>
              <a:rPr lang="en-US" sz="2000" dirty="0" smtClean="0"/>
              <a:t>Solution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9"/>
            <a:ext cx="9144000" cy="4182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4" y="4628650"/>
            <a:ext cx="9144000" cy="22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74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13814"/>
            <a:ext cx="8042276" cy="746032"/>
          </a:xfrm>
        </p:spPr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" y="1592128"/>
            <a:ext cx="9144000" cy="408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2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N5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Linearly Constrained Motion. </a:t>
            </a:r>
          </a:p>
          <a:p>
            <a:r>
              <a:rPr lang="en-US" dirty="0" smtClean="0"/>
              <a:t>Constant Velocity implies Zero Net Force. </a:t>
            </a:r>
          </a:p>
          <a:p>
            <a:r>
              <a:rPr lang="en-US" dirty="0" smtClean="0"/>
              <a:t>Friction Force: </a:t>
            </a:r>
            <a:r>
              <a:rPr lang="en-US" b="1" dirty="0" smtClean="0"/>
              <a:t>Static</a:t>
            </a:r>
            <a:r>
              <a:rPr lang="en-US" dirty="0" smtClean="0"/>
              <a:t> and </a:t>
            </a:r>
            <a:r>
              <a:rPr lang="en-US" b="1" dirty="0" smtClean="0"/>
              <a:t>Kinetic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sliding down an incline,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967" y="3555142"/>
            <a:ext cx="2743200" cy="3429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471" y="3555142"/>
            <a:ext cx="1587500" cy="3429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962" y="4180323"/>
            <a:ext cx="2254658" cy="5804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829" y="5322070"/>
            <a:ext cx="3115097" cy="5240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7520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95716"/>
            <a:ext cx="8042276" cy="887890"/>
          </a:xfrm>
        </p:spPr>
        <p:txBody>
          <a:bodyPr/>
          <a:lstStyle/>
          <a:p>
            <a:r>
              <a:rPr lang="en-US" dirty="0" smtClean="0"/>
              <a:t>Drag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742" y="4570383"/>
            <a:ext cx="2296080" cy="7064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634" y="4570383"/>
            <a:ext cx="2924020" cy="18156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79" y="4634683"/>
            <a:ext cx="2237616" cy="16782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63680"/>
            <a:ext cx="8042276" cy="2944423"/>
          </a:xfrm>
        </p:spPr>
        <p:txBody>
          <a:bodyPr>
            <a:normAutofit/>
          </a:bodyPr>
          <a:lstStyle/>
          <a:p>
            <a:r>
              <a:rPr lang="en-US" dirty="0"/>
              <a:t>F</a:t>
            </a:r>
            <a:r>
              <a:rPr lang="en-US" dirty="0" smtClean="0"/>
              <a:t>riction force between an object and a fluid, when the object moves through the fluid (e.g. air, water).</a:t>
            </a:r>
          </a:p>
          <a:p>
            <a:r>
              <a:rPr lang="en-US" dirty="0" smtClean="0"/>
              <a:t>Depends strongly on the object’s speed (unlike kinetic friction). </a:t>
            </a:r>
          </a:p>
          <a:p>
            <a:r>
              <a:rPr lang="en-US" dirty="0" smtClean="0"/>
              <a:t>Also depends on the object’s surface area and the fluid’s density.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5535" y="6345045"/>
            <a:ext cx="4481327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  <a:hlinkClick r:id="rId5"/>
              </a:rPr>
              <a:t>Video: </a:t>
            </a:r>
            <a:r>
              <a:rPr lang="en-US" dirty="0" smtClean="0">
                <a:solidFill>
                  <a:schemeClr val="accent6"/>
                </a:solidFill>
                <a:hlinkClick r:id="rId5"/>
              </a:rPr>
              <a:t>Skillful cyclist (knows physics!)</a:t>
            </a:r>
            <a:endParaRPr lang="en-US" dirty="0" smtClean="0">
              <a:solidFill>
                <a:schemeClr val="accent6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031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N6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4958402"/>
          </a:xfrm>
        </p:spPr>
        <p:txBody>
          <a:bodyPr>
            <a:normAutofit/>
          </a:bodyPr>
          <a:lstStyle/>
          <a:p>
            <a:r>
              <a:rPr lang="en-US" dirty="0" smtClean="0"/>
              <a:t>Continues the theme of “forces from motion.”</a:t>
            </a:r>
          </a:p>
          <a:p>
            <a:r>
              <a:rPr lang="en-US" dirty="0" smtClean="0"/>
              <a:t>Motion of Coupled Objects </a:t>
            </a:r>
          </a:p>
          <a:p>
            <a:pPr marL="336550" lvl="1" indent="0">
              <a:buNone/>
            </a:pPr>
            <a:r>
              <a:rPr lang="en-US" dirty="0" smtClean="0"/>
              <a:t>(Use both Newton’s 2</a:t>
            </a:r>
            <a:r>
              <a:rPr lang="en-US" baseline="30000" dirty="0" smtClean="0"/>
              <a:t>nd</a:t>
            </a:r>
            <a:r>
              <a:rPr lang="en-US" dirty="0" smtClean="0"/>
              <a:t> and 3</a:t>
            </a:r>
            <a:r>
              <a:rPr lang="en-US" baseline="30000" dirty="0" smtClean="0"/>
              <a:t>rd</a:t>
            </a:r>
            <a:r>
              <a:rPr lang="en-US" dirty="0" smtClean="0"/>
              <a:t> laws)</a:t>
            </a:r>
          </a:p>
          <a:p>
            <a:r>
              <a:rPr lang="en-US" dirty="0" smtClean="0"/>
              <a:t>Pushing Blocks</a:t>
            </a:r>
          </a:p>
          <a:p>
            <a:r>
              <a:rPr lang="en-US" dirty="0" smtClean="0"/>
              <a:t>Strings</a:t>
            </a:r>
          </a:p>
          <a:p>
            <a:r>
              <a:rPr lang="en-US" dirty="0" smtClean="0"/>
              <a:t>Pulleys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18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90459"/>
            <a:ext cx="8042276" cy="769382"/>
          </a:xfrm>
        </p:spPr>
        <p:txBody>
          <a:bodyPr/>
          <a:lstStyle/>
          <a:p>
            <a:r>
              <a:rPr lang="en-US" dirty="0" smtClean="0"/>
              <a:t>Coupled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84691"/>
            <a:ext cx="8042276" cy="4343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Two objects that are </a:t>
            </a:r>
            <a:r>
              <a:rPr lang="en-US" i="1" dirty="0" smtClean="0"/>
              <a:t>constrained</a:t>
            </a:r>
            <a:r>
              <a:rPr lang="en-US" dirty="0" smtClean="0"/>
              <a:t> by some kind of connection so that their motions are linked in some well-defined manner. </a:t>
            </a:r>
          </a:p>
          <a:p>
            <a:r>
              <a:rPr lang="en-US" dirty="0" smtClean="0"/>
              <a:t>Use this constraint to analyze the forces acting on the individual objects in the pair. </a:t>
            </a:r>
          </a:p>
          <a:p>
            <a:r>
              <a:rPr lang="en-US" i="1" dirty="0" smtClean="0"/>
              <a:t>Coupled objects are constrained to have the same acceleration. </a:t>
            </a:r>
          </a:p>
          <a:p>
            <a:r>
              <a:rPr lang="en-US" dirty="0" smtClean="0"/>
              <a:t>Keeping track of all the contact forces would be a notational problem.  </a:t>
            </a:r>
          </a:p>
          <a:p>
            <a:r>
              <a:rPr lang="en-US" dirty="0" smtClean="0"/>
              <a:t>Convention: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589" y="4492002"/>
            <a:ext cx="3000605" cy="226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1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Pushing Blocks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310425"/>
            <a:ext cx="8775700" cy="257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651" y="1756786"/>
            <a:ext cx="5536160" cy="52857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189" y="5415196"/>
            <a:ext cx="7057961" cy="106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3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5410422" cy="4343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Objects do not have to be in direct contact to exert forces on each other. </a:t>
            </a:r>
          </a:p>
          <a:p>
            <a:r>
              <a:rPr lang="en-US" dirty="0" smtClean="0"/>
              <a:t>Example: Two objects connected by a string.</a:t>
            </a:r>
          </a:p>
          <a:p>
            <a:r>
              <a:rPr lang="en-US" dirty="0" smtClean="0"/>
              <a:t>Each end of the string exerts a </a:t>
            </a:r>
            <a:r>
              <a:rPr lang="en-US" b="1" dirty="0" smtClean="0"/>
              <a:t>tension force </a:t>
            </a:r>
            <a:r>
              <a:rPr lang="en-US" dirty="0" smtClean="0"/>
              <a:t>on the object to which it is connected. </a:t>
            </a:r>
          </a:p>
          <a:p>
            <a:r>
              <a:rPr lang="en-US" b="1" dirty="0" smtClean="0"/>
              <a:t>Ideal string: </a:t>
            </a:r>
            <a:r>
              <a:rPr lang="en-US" dirty="0" smtClean="0"/>
              <a:t>Massless, inextensible, and flexible cord binding two objects together. </a:t>
            </a:r>
          </a:p>
          <a:p>
            <a:r>
              <a:rPr lang="en-US" dirty="0" smtClean="0"/>
              <a:t>Same magnitude of tension force at either end of the string. 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237" y="139726"/>
            <a:ext cx="2691246" cy="662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8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Clicker Question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2400"/>
            <a:ext cx="9144000" cy="21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1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329</TotalTime>
  <Words>632</Words>
  <Application>Microsoft Macintosh PowerPoint</Application>
  <PresentationFormat>On-screen Show (4:3)</PresentationFormat>
  <Paragraphs>73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Breeze</vt:lpstr>
      <vt:lpstr>PHYSICS 197 Section 1  Chapter N6 Coupled Objects</vt:lpstr>
      <vt:lpstr>Announcements</vt:lpstr>
      <vt:lpstr>Review of N5</vt:lpstr>
      <vt:lpstr>Drag Force</vt:lpstr>
      <vt:lpstr>Overview of N6</vt:lpstr>
      <vt:lpstr>Coupled Objects</vt:lpstr>
      <vt:lpstr>Example: Pushing Blocks</vt:lpstr>
      <vt:lpstr>Strings</vt:lpstr>
      <vt:lpstr>Clicker Question</vt:lpstr>
      <vt:lpstr>Answer</vt:lpstr>
      <vt:lpstr>Hyatt Regency Walkway Collapse Kansas City, MO (07/17/1981)</vt:lpstr>
      <vt:lpstr>PowerPoint Presentation</vt:lpstr>
      <vt:lpstr>Reason of Collapse</vt:lpstr>
      <vt:lpstr>Pulleys</vt:lpstr>
      <vt:lpstr>Demo: Cart and Pulley</vt:lpstr>
      <vt:lpstr>Demo: Atwood Machine</vt:lpstr>
      <vt:lpstr>Demo: Atwood Machine</vt:lpstr>
      <vt:lpstr>Question</vt:lpstr>
      <vt:lpstr>Question</vt:lpstr>
      <vt:lpstr>Question</vt:lpstr>
      <vt:lpstr>Answer</vt:lpstr>
      <vt:lpstr>Practice Problem</vt:lpstr>
      <vt:lpstr>Solution</vt:lpstr>
      <vt:lpstr>Solution</vt:lpstr>
    </vt:vector>
  </TitlesOfParts>
  <Company>The University of Manchester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197 Section 1  Chapter N6 Coupled Objects</dc:title>
  <dc:creator>Bhupal Dev</dc:creator>
  <cp:lastModifiedBy>Bhupal Dev</cp:lastModifiedBy>
  <cp:revision>92</cp:revision>
  <dcterms:created xsi:type="dcterms:W3CDTF">2017-10-22T19:29:48Z</dcterms:created>
  <dcterms:modified xsi:type="dcterms:W3CDTF">2017-10-23T05:35:50Z</dcterms:modified>
</cp:coreProperties>
</file>