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870825-1740-DF4D-970B-04730FE7AD34}" type="datetimeFigureOut">
              <a:rPr lang="en-US" smtClean="0"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820C097-AED5-C54F-AF01-A4382A7CBA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.png"/><Relationship Id="rId5" Type="http://schemas.openxmlformats.org/officeDocument/2006/relationships/image" Target="../media/image38.png"/><Relationship Id="rId6" Type="http://schemas.openxmlformats.org/officeDocument/2006/relationships/hyperlink" Target="http://i.imgur.com/3eizJGT.gif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N5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Linearly Constrained Motion</a:t>
            </a:r>
            <a:endParaRPr lang="en-US" dirty="0"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14" y="3067361"/>
            <a:ext cx="7748965" cy="376569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607255" y="6205432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8000"/>
                </a:solidFill>
                <a:latin typeface="+mj-lt"/>
                <a:cs typeface="Arial"/>
              </a:rPr>
              <a:t>October 20, 2017</a:t>
            </a:r>
            <a:endParaRPr lang="en-US" sz="2000" b="1" dirty="0">
              <a:solidFill>
                <a:srgbClr val="008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73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sz="4000" dirty="0" smtClean="0"/>
              <a:t>Anti-lock Braking System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067" y="4933798"/>
            <a:ext cx="8042276" cy="176764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Tires stay locked to the road instead of skidding.</a:t>
            </a:r>
          </a:p>
          <a:p>
            <a:r>
              <a:rPr lang="en-US" dirty="0"/>
              <a:t>T</a:t>
            </a:r>
            <a:r>
              <a:rPr lang="en-US" dirty="0" smtClean="0"/>
              <a:t>he maximum static friction the road can exert on the tires is greater than the kinetic friction.</a:t>
            </a:r>
          </a:p>
          <a:p>
            <a:r>
              <a:rPr lang="en-US" dirty="0" smtClean="0"/>
              <a:t>Helps the driver to brake the car more rapidly (and keep under better control).</a:t>
            </a:r>
          </a:p>
          <a:p>
            <a:r>
              <a:rPr lang="en-US" dirty="0" smtClean="0"/>
              <a:t>If you don’t have ABS, pumping the brakes (instead of jamming on them) is more effective.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745" y="1527542"/>
            <a:ext cx="5129799" cy="33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br>
              <a:rPr lang="en-US" dirty="0" smtClean="0"/>
            </a:br>
            <a:r>
              <a:rPr lang="en-US" sz="4000" dirty="0" smtClean="0"/>
              <a:t>Find the Critical Angle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39505"/>
            <a:ext cx="8152484" cy="1689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3950690"/>
            <a:ext cx="3771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br>
              <a:rPr lang="en-US" dirty="0" smtClean="0"/>
            </a:br>
            <a:r>
              <a:rPr lang="en-US" sz="4000" dirty="0" smtClean="0"/>
              <a:t>Find the Critical Angle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2" y="1706889"/>
            <a:ext cx="5270500" cy="105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96" y="3825236"/>
            <a:ext cx="15621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32" y="3129435"/>
            <a:ext cx="53975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5" y="4325231"/>
            <a:ext cx="6819900" cy="78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204" y="1676400"/>
            <a:ext cx="2540000" cy="314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2107" y="5418521"/>
            <a:ext cx="3115097" cy="5240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727726" y="6275246"/>
            <a:ext cx="377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of the block’s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1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918"/>
            <a:ext cx="9144000" cy="2051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39" y="4051477"/>
            <a:ext cx="3799671" cy="25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0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895"/>
            <a:ext cx="9144000" cy="2051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96" y="4391807"/>
            <a:ext cx="3683043" cy="4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7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5716"/>
            <a:ext cx="8042276" cy="887890"/>
          </a:xfrm>
        </p:spPr>
        <p:txBody>
          <a:bodyPr/>
          <a:lstStyle/>
          <a:p>
            <a:r>
              <a:rPr lang="en-US" dirty="0" smtClean="0"/>
              <a:t>Drag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742" y="3924265"/>
            <a:ext cx="2296080" cy="7064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634" y="4497218"/>
            <a:ext cx="2924020" cy="1815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1" y="4630751"/>
            <a:ext cx="2928619" cy="1423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4" y="4824031"/>
            <a:ext cx="2237616" cy="1678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68096"/>
            <a:ext cx="8042276" cy="5636889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riction force between an object and a fluid, when the object moves through the fluid (e.g. air, water).</a:t>
            </a:r>
          </a:p>
          <a:p>
            <a:r>
              <a:rPr lang="en-US" dirty="0" smtClean="0"/>
              <a:t>Depends strongly on the object’s speed (unlike kinetic friction). </a:t>
            </a:r>
          </a:p>
          <a:p>
            <a:r>
              <a:rPr lang="en-US" dirty="0" smtClean="0"/>
              <a:t>Also depends on the object’s surface area and the fluid’s density.  </a:t>
            </a:r>
          </a:p>
          <a:p>
            <a:endParaRPr lang="en-US" dirty="0">
              <a:hlinkClick r:id="rId6"/>
            </a:endParaRPr>
          </a:p>
          <a:p>
            <a:endParaRPr lang="en-US" dirty="0" smtClean="0">
              <a:hlinkClick r:id="rId6"/>
            </a:endParaRPr>
          </a:p>
          <a:p>
            <a:endParaRPr lang="en-US" dirty="0">
              <a:hlinkClick r:id="rId6"/>
            </a:endParaRPr>
          </a:p>
          <a:p>
            <a:r>
              <a:rPr lang="en-US" dirty="0" smtClean="0">
                <a:hlinkClick r:id="rId6"/>
              </a:rPr>
              <a:t>Skillful cyclist (knows physics!)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301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503"/>
            <a:ext cx="9144000" cy="2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292"/>
            <a:ext cx="9144000" cy="223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8" y="4146658"/>
            <a:ext cx="8674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Linearly Accelerated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16" y="1773372"/>
            <a:ext cx="8679560" cy="37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871"/>
            <a:ext cx="9144000" cy="12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57"/>
            <a:ext cx="8229600" cy="863095"/>
          </a:xfrm>
        </p:spPr>
        <p:txBody>
          <a:bodyPr/>
          <a:lstStyle/>
          <a:p>
            <a:r>
              <a:rPr lang="en-US" dirty="0" smtClean="0"/>
              <a:t>Midterm Grade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3157" y="4776227"/>
            <a:ext cx="8229600" cy="19708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Grades will be assigned according to the grading rubric on Blackboard.</a:t>
            </a:r>
          </a:p>
          <a:p>
            <a:r>
              <a:rPr lang="en-US" dirty="0" smtClean="0"/>
              <a:t>Midterm grades will be posted on Blackboard by Monday, 10/23. </a:t>
            </a:r>
          </a:p>
          <a:p>
            <a:r>
              <a:rPr lang="en-US" dirty="0" err="1" smtClean="0"/>
              <a:t>Regrade</a:t>
            </a:r>
            <a:r>
              <a:rPr lang="en-US" dirty="0" smtClean="0"/>
              <a:t> requests due Friday, 10/27. </a:t>
            </a:r>
          </a:p>
          <a:p>
            <a:r>
              <a:rPr lang="en-US" b="1" dirty="0" smtClean="0"/>
              <a:t>Please note that the midterm grades are just to track your progress, and will NOT appear in any official documents.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7" y="1089433"/>
            <a:ext cx="7719626" cy="1420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7" y="2555153"/>
            <a:ext cx="7719626" cy="18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844"/>
            <a:ext cx="9144000" cy="3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47" y="76017"/>
            <a:ext cx="8042276" cy="791389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385"/>
            <a:ext cx="9144000" cy="87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469"/>
            <a:ext cx="9144000" cy="984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6" y="2866567"/>
            <a:ext cx="90043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9658"/>
            <a:ext cx="9144000" cy="1477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19646"/>
            <a:ext cx="9144000" cy="103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48" y="5697937"/>
            <a:ext cx="7157881" cy="11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28" y="229788"/>
            <a:ext cx="8229600" cy="741153"/>
          </a:xfrm>
        </p:spPr>
        <p:txBody>
          <a:bodyPr/>
          <a:lstStyle/>
          <a:p>
            <a:r>
              <a:rPr lang="en-US" dirty="0" smtClean="0"/>
              <a:t>Exam 1 Results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6" y="970941"/>
            <a:ext cx="7792014" cy="584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419" y="1035860"/>
            <a:ext cx="30595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Mean: 75.1</a:t>
            </a:r>
          </a:p>
          <a:p>
            <a:r>
              <a:rPr lang="en-US" dirty="0" smtClean="0"/>
              <a:t>Median: 75.5</a:t>
            </a:r>
          </a:p>
          <a:p>
            <a:r>
              <a:rPr lang="en-US" dirty="0" smtClean="0"/>
              <a:t>Standard Deviation: 13.5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0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Chapter N5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Continues the </a:t>
            </a:r>
            <a:r>
              <a:rPr lang="en-US" i="1" dirty="0" smtClean="0"/>
              <a:t>Forces from Motion </a:t>
            </a:r>
            <a:r>
              <a:rPr lang="en-US" dirty="0" smtClean="0"/>
              <a:t>theme.</a:t>
            </a:r>
          </a:p>
          <a:p>
            <a:r>
              <a:rPr lang="en-US" dirty="0" smtClean="0"/>
              <a:t>In last chapter (N4), we studied the simplest case: No motion (</a:t>
            </a:r>
            <a:r>
              <a:rPr lang="en-US" b="1" dirty="0" smtClean="0"/>
              <a:t>Statics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In this chapter, we will consider slightly more complicated cases: objects that move in straight lines (</a:t>
            </a:r>
            <a:r>
              <a:rPr lang="en-US" b="1" dirty="0" smtClean="0"/>
              <a:t>linearly constrained motion</a:t>
            </a:r>
            <a:r>
              <a:rPr lang="en-US" dirty="0" smtClean="0"/>
              <a:t>). </a:t>
            </a:r>
          </a:p>
          <a:p>
            <a:r>
              <a:rPr lang="en-US" dirty="0"/>
              <a:t>W</a:t>
            </a:r>
            <a:r>
              <a:rPr lang="en-US" dirty="0" smtClean="0"/>
              <a:t>ith either constant or </a:t>
            </a:r>
            <a:r>
              <a:rPr lang="en-US" dirty="0" err="1" smtClean="0"/>
              <a:t>nonconstant</a:t>
            </a:r>
            <a:r>
              <a:rPr lang="en-US" dirty="0" smtClean="0"/>
              <a:t> velocity.</a:t>
            </a:r>
          </a:p>
        </p:txBody>
      </p:sp>
    </p:spTree>
    <p:extLst>
      <p:ext uri="{BB962C8B-B14F-4D97-AF65-F5344CB8AC3E}">
        <p14:creationId xmlns:p14="http://schemas.microsoft.com/office/powerpoint/2010/main" val="6934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3110"/>
            <a:ext cx="8042276" cy="870495"/>
          </a:xfrm>
        </p:spPr>
        <p:txBody>
          <a:bodyPr/>
          <a:lstStyle/>
          <a:p>
            <a:r>
              <a:rPr lang="en-US" dirty="0" smtClean="0"/>
              <a:t>Motion at Constant Velocity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31" y="3819432"/>
            <a:ext cx="3612954" cy="2616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56670"/>
            <a:ext cx="5139359" cy="53578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Zero acceleration. </a:t>
            </a:r>
          </a:p>
          <a:p>
            <a:r>
              <a:rPr lang="en-US" dirty="0"/>
              <a:t>N</a:t>
            </a:r>
            <a:r>
              <a:rPr lang="en-US" dirty="0" smtClean="0"/>
              <a:t>et force acting on the object must be zero (</a:t>
            </a:r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law).</a:t>
            </a:r>
          </a:p>
          <a:p>
            <a:r>
              <a:rPr lang="en-US" dirty="0" smtClean="0"/>
              <a:t>Similar to an object at rest. </a:t>
            </a:r>
          </a:p>
          <a:p>
            <a:r>
              <a:rPr lang="en-US" dirty="0" smtClean="0"/>
              <a:t>In fact, </a:t>
            </a:r>
            <a:r>
              <a:rPr lang="en-US" i="1" dirty="0" smtClean="0"/>
              <a:t>at rest </a:t>
            </a:r>
            <a:r>
              <a:rPr lang="en-US" dirty="0" smtClean="0"/>
              <a:t>is a special case of constant-velocity motion (with velocity=0). </a:t>
            </a:r>
          </a:p>
          <a:p>
            <a:r>
              <a:rPr lang="en-US" dirty="0" smtClean="0"/>
              <a:t>Convenient to choose a reference frame so that one axis is parallel to the direction of motion. </a:t>
            </a:r>
          </a:p>
          <a:p>
            <a:r>
              <a:rPr lang="en-US" dirty="0" smtClean="0"/>
              <a:t>Makes as many force components as possible equal to zero.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12" y="1356813"/>
            <a:ext cx="3315628" cy="21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0973"/>
            <a:ext cx="8042276" cy="835705"/>
          </a:xfrm>
        </p:spPr>
        <p:txBody>
          <a:bodyPr/>
          <a:lstStyle/>
          <a:p>
            <a:r>
              <a:rPr lang="en-US" dirty="0" smtClean="0"/>
              <a:t>Friction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65325"/>
            <a:ext cx="4721844" cy="5288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Occurs whenever two surfaces rub against each other. </a:t>
            </a:r>
          </a:p>
          <a:p>
            <a:r>
              <a:rPr lang="en-US" dirty="0" smtClean="0"/>
              <a:t>Due to microscopic interactions between the atoms on both surfaces.</a:t>
            </a:r>
          </a:p>
          <a:p>
            <a:r>
              <a:rPr lang="en-US" dirty="0" smtClean="0"/>
              <a:t>Smoother the surface, lesser the friction.</a:t>
            </a:r>
          </a:p>
          <a:p>
            <a:r>
              <a:rPr lang="en-US" dirty="0" smtClean="0"/>
              <a:t>Always</a:t>
            </a:r>
            <a:r>
              <a:rPr lang="en-US" b="1" i="1" dirty="0" smtClean="0"/>
              <a:t> opposes</a:t>
            </a:r>
            <a:r>
              <a:rPr lang="en-US" i="1" dirty="0" smtClean="0"/>
              <a:t> </a:t>
            </a:r>
            <a:r>
              <a:rPr lang="en-US" dirty="0" smtClean="0"/>
              <a:t>motion</a:t>
            </a:r>
            <a:r>
              <a:rPr lang="en-US" i="1" dirty="0" smtClean="0"/>
              <a:t> </a:t>
            </a:r>
            <a:r>
              <a:rPr lang="en-US" dirty="0" smtClean="0"/>
              <a:t>and is </a:t>
            </a:r>
            <a:r>
              <a:rPr lang="en-US" i="1" dirty="0" smtClean="0"/>
              <a:t>parallel</a:t>
            </a:r>
            <a:r>
              <a:rPr lang="en-US" dirty="0" smtClean="0"/>
              <a:t> to the surfaces in contact. </a:t>
            </a:r>
          </a:p>
          <a:p>
            <a:r>
              <a:rPr lang="en-US" dirty="0" smtClean="0"/>
              <a:t>Different types of friction.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119" y="1430272"/>
            <a:ext cx="3546600" cy="141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264" y="3099776"/>
            <a:ext cx="2872287" cy="148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119" y="4781348"/>
            <a:ext cx="3803297" cy="19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7" y="708077"/>
            <a:ext cx="5253723" cy="748730"/>
          </a:xfrm>
        </p:spPr>
        <p:txBody>
          <a:bodyPr/>
          <a:lstStyle/>
          <a:p>
            <a:r>
              <a:rPr lang="en-US" dirty="0" smtClean="0"/>
              <a:t>Static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9882"/>
            <a:ext cx="8042276" cy="2466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the force prevents the surfaces from sliding relative to each other. </a:t>
            </a:r>
          </a:p>
          <a:p>
            <a:r>
              <a:rPr lang="en-US" dirty="0" smtClean="0"/>
              <a:t>Adjusts its magnitude to </a:t>
            </a:r>
            <a:r>
              <a:rPr lang="en-US" i="1" dirty="0" smtClean="0"/>
              <a:t>exactly</a:t>
            </a:r>
            <a:r>
              <a:rPr lang="en-US" dirty="0" smtClean="0"/>
              <a:t> cancel the applied force and keeps the object at rest.</a:t>
            </a:r>
          </a:p>
          <a:p>
            <a:r>
              <a:rPr lang="en-US" dirty="0" smtClean="0"/>
              <a:t>Up to a certain limit that depends on the characteristics of the surfaces and the normal force.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05" y="92816"/>
            <a:ext cx="2672524" cy="17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39" y="5021412"/>
            <a:ext cx="34544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09" y="4819597"/>
            <a:ext cx="34544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407117"/>
            <a:ext cx="2743200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710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2363"/>
            <a:ext cx="5740823" cy="818310"/>
          </a:xfrm>
        </p:spPr>
        <p:txBody>
          <a:bodyPr/>
          <a:lstStyle/>
          <a:p>
            <a:r>
              <a:rPr lang="en-US" dirty="0" smtClean="0"/>
              <a:t>Kinetic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surfaces are sliding relative to each other.</a:t>
            </a:r>
          </a:p>
          <a:p>
            <a:endParaRPr lang="en-US" dirty="0" smtClean="0"/>
          </a:p>
          <a:p>
            <a:r>
              <a:rPr lang="en-US" dirty="0" smtClean="0"/>
              <a:t>Fairly independent of relative speed.</a:t>
            </a:r>
            <a:endParaRPr lang="en-US" dirty="0"/>
          </a:p>
          <a:p>
            <a:r>
              <a:rPr lang="en-US" dirty="0" smtClean="0"/>
              <a:t>Keeping the object moving requires less force than that required to start it moving: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86" y="107576"/>
            <a:ext cx="2440613" cy="1531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29" y="2364052"/>
            <a:ext cx="15875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15" y="4470527"/>
            <a:ext cx="2254658" cy="5804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614" y="1364462"/>
            <a:ext cx="2959100" cy="544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33" y="4406527"/>
            <a:ext cx="2406235" cy="2406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5818" y="5343436"/>
            <a:ext cx="336819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Coefficient of static friction</a:t>
            </a:r>
          </a:p>
          <a:p>
            <a:r>
              <a:rPr lang="en-US" dirty="0"/>
              <a:t>i</a:t>
            </a:r>
            <a:r>
              <a:rPr lang="en-US" dirty="0" smtClean="0"/>
              <a:t>s always </a:t>
            </a:r>
            <a:r>
              <a:rPr lang="en-US" i="1" dirty="0" smtClean="0"/>
              <a:t>larger</a:t>
            </a:r>
            <a:r>
              <a:rPr lang="en-US" dirty="0" smtClean="0"/>
              <a:t> than the </a:t>
            </a:r>
          </a:p>
          <a:p>
            <a:r>
              <a:rPr lang="en-US" b="1" dirty="0" smtClean="0"/>
              <a:t>coefficient of kinetic friction</a:t>
            </a:r>
          </a:p>
          <a:p>
            <a:r>
              <a:rPr lang="en-US" dirty="0"/>
              <a:t>f</a:t>
            </a:r>
            <a:r>
              <a:rPr lang="en-US" dirty="0" smtClean="0"/>
              <a:t>or two given surfaces.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br>
              <a:rPr lang="en-US" dirty="0" smtClean="0"/>
            </a:br>
            <a:r>
              <a:rPr lang="en-US" sz="4000" dirty="0" smtClean="0"/>
              <a:t>Static and Kinetic Friction Graph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5" y="1714351"/>
            <a:ext cx="8224779" cy="48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255</TotalTime>
  <Words>515</Words>
  <Application>Microsoft Macintosh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PHYSICS 197 Section 1  Chapter N5 Linearly Constrained Motion</vt:lpstr>
      <vt:lpstr>Midterm Grade</vt:lpstr>
      <vt:lpstr>Exam 1 Results </vt:lpstr>
      <vt:lpstr>Overview of Chapter N5</vt:lpstr>
      <vt:lpstr>Motion at Constant Velocity</vt:lpstr>
      <vt:lpstr>Friction Force</vt:lpstr>
      <vt:lpstr>Static Friction</vt:lpstr>
      <vt:lpstr>Kinetic Friction</vt:lpstr>
      <vt:lpstr>Demo:  Static and Kinetic Friction Graph</vt:lpstr>
      <vt:lpstr>Example:  Anti-lock Braking System</vt:lpstr>
      <vt:lpstr>Demo:  Find the Critical Angle</vt:lpstr>
      <vt:lpstr>Demo:  Find the Critical Angle</vt:lpstr>
      <vt:lpstr>Clicker Question</vt:lpstr>
      <vt:lpstr>Answer</vt:lpstr>
      <vt:lpstr>Drag Force</vt:lpstr>
      <vt:lpstr>Clicker Question</vt:lpstr>
      <vt:lpstr>Answer</vt:lpstr>
      <vt:lpstr>Linearly Accelerated Motion</vt:lpstr>
      <vt:lpstr>Practice Problem</vt:lpstr>
      <vt:lpstr>Solution</vt:lpstr>
      <vt:lpstr>Solution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N5 Linearly Constrained Motion</dc:title>
  <dc:creator>Bhupal Dev</dc:creator>
  <cp:lastModifiedBy>Bhupal Dev</cp:lastModifiedBy>
  <cp:revision>67</cp:revision>
  <dcterms:created xsi:type="dcterms:W3CDTF">2017-10-20T03:53:11Z</dcterms:created>
  <dcterms:modified xsi:type="dcterms:W3CDTF">2017-10-20T08:09:22Z</dcterms:modified>
</cp:coreProperties>
</file>