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3" r:id="rId12"/>
    <p:sldId id="264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3A37-1827-5845-A7F7-93C4CF54D35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541B-B53D-1643-8C69-A744AE6C8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3A37-1827-5845-A7F7-93C4CF54D35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541B-B53D-1643-8C69-A744AE6C81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3A37-1827-5845-A7F7-93C4CF54D35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541B-B53D-1643-8C69-A744AE6C8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3A37-1827-5845-A7F7-93C4CF54D35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541B-B53D-1643-8C69-A744AE6C8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3A37-1827-5845-A7F7-93C4CF54D35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541B-B53D-1643-8C69-A744AE6C8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3A37-1827-5845-A7F7-93C4CF54D35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541B-B53D-1643-8C69-A744AE6C81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3A37-1827-5845-A7F7-93C4CF54D35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541B-B53D-1643-8C69-A744AE6C8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3A37-1827-5845-A7F7-93C4CF54D35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541B-B53D-1643-8C69-A744AE6C8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3A37-1827-5845-A7F7-93C4CF54D35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541B-B53D-1643-8C69-A744AE6C8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3A37-1827-5845-A7F7-93C4CF54D35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541B-B53D-1643-8C69-A744AE6C8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3A37-1827-5845-A7F7-93C4CF54D35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541B-B53D-1643-8C69-A744AE6C8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3A37-1827-5845-A7F7-93C4CF54D35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541B-B53D-1643-8C69-A744AE6C8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6233A37-1827-5845-A7F7-93C4CF54D35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7C5541B-B53D-1643-8C69-A744AE6C81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4" y="177623"/>
            <a:ext cx="8949266" cy="28366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/>
              </a:rPr>
              <a:t>PHYSICS 197 Section 1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sz="3600" dirty="0" smtClean="0">
                <a:cs typeface="Arial"/>
              </a:rPr>
              <a:t>Chapter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N3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/>
            </a:r>
            <a:b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</a:b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Motion from Forces</a:t>
            </a:r>
            <a:endParaRPr lang="en-US" dirty="0">
              <a:cs typeface="Arial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047267" y="3299012"/>
            <a:ext cx="3336293" cy="52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8000"/>
                </a:solidFill>
                <a:latin typeface="+mj-lt"/>
                <a:cs typeface="Arial"/>
              </a:rPr>
              <a:t>October 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  <a:cs typeface="Arial"/>
              </a:rPr>
              <a:t>13, 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  <a:cs typeface="Arial"/>
              </a:rPr>
              <a:t>2017</a:t>
            </a:r>
            <a:endParaRPr lang="en-US" sz="2000" b="1" dirty="0">
              <a:solidFill>
                <a:srgbClr val="008000"/>
              </a:solidFill>
              <a:latin typeface="+mj-lt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0" y="3892781"/>
            <a:ext cx="9144000" cy="29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1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4817"/>
            <a:ext cx="8042276" cy="644857"/>
          </a:xfrm>
        </p:spPr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73430"/>
            <a:ext cx="8042276" cy="12535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N3T.2 </a:t>
            </a:r>
            <a:r>
              <a:rPr lang="en-US" i="1" dirty="0" smtClean="0"/>
              <a:t>An object’s x-acceleration a</a:t>
            </a:r>
            <a:r>
              <a:rPr lang="en-US" i="1" baseline="-25000" dirty="0" smtClean="0"/>
              <a:t>x</a:t>
            </a:r>
            <a:r>
              <a:rPr lang="en-US" i="1" dirty="0" smtClean="0"/>
              <a:t>(t) is shown in the boxed graph at the top left. Which of the other graphs in the set most correctly describes its x-velocity?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04" y="2289692"/>
            <a:ext cx="6902093" cy="3257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89" y="5737564"/>
            <a:ext cx="7970066" cy="83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N3M.2 </a:t>
            </a:r>
            <a:r>
              <a:rPr lang="en-US" i="1" dirty="0" smtClean="0"/>
              <a:t>A car starts at t=0 from rest at x=0 and accelerates at a constant rate until it reaches a cruising speed of 15 m/s. After maintaining that speed for a while, the driver, seeing that a bridge ahead is out, brakes suddenly, and the car comes to rest in a relatively short time. After remaining at rest for a few seconds, the driver then backs up at about 3 m/s. Draw qualitatively accurate graphs of the car’s x-position, velocity and acceleration as functions of time. Assume that the road is straight and the car initially travels in the positive x direction.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1562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489" y="173117"/>
            <a:ext cx="4037119" cy="703739"/>
          </a:xfrm>
        </p:spPr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2" y="876856"/>
            <a:ext cx="4192900" cy="5482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582" y="4735572"/>
            <a:ext cx="5077181" cy="907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582" y="3114356"/>
            <a:ext cx="5090417" cy="549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582" y="1212778"/>
            <a:ext cx="5069630" cy="934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722" y="3834985"/>
            <a:ext cx="570872" cy="730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5572" y="2147511"/>
            <a:ext cx="570872" cy="73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9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35198"/>
            <a:ext cx="8042276" cy="660537"/>
          </a:xfrm>
        </p:spPr>
        <p:txBody>
          <a:bodyPr/>
          <a:lstStyle/>
          <a:p>
            <a:r>
              <a:rPr lang="en-US" sz="3200" dirty="0" smtClean="0"/>
              <a:t>Integrals for One-Dimensional Motion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275" y="2827438"/>
            <a:ext cx="8042276" cy="27295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can only determine a function’s </a:t>
            </a:r>
            <a:r>
              <a:rPr lang="en-US" dirty="0" err="1" smtClean="0"/>
              <a:t>antiderivative</a:t>
            </a:r>
            <a:r>
              <a:rPr lang="en-US" dirty="0" smtClean="0"/>
              <a:t> up to an overall constant. </a:t>
            </a:r>
          </a:p>
          <a:p>
            <a:r>
              <a:rPr lang="en-US" b="1" dirty="0" smtClean="0"/>
              <a:t>Initial Conditions: </a:t>
            </a:r>
            <a:r>
              <a:rPr lang="en-US" dirty="0" smtClean="0"/>
              <a:t>Can determine 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 only if we know the object’s initial velocity </a:t>
            </a:r>
            <a:r>
              <a:rPr lang="en-US" i="1" dirty="0" smtClean="0"/>
              <a:t>v</a:t>
            </a:r>
            <a:r>
              <a:rPr lang="en-US" i="1" baseline="-25000" dirty="0" smtClean="0"/>
              <a:t>0x</a:t>
            </a:r>
            <a:r>
              <a:rPr lang="en-US" dirty="0" smtClean="0"/>
              <a:t> and initial position </a:t>
            </a:r>
            <a:r>
              <a:rPr lang="en-US" i="1" dirty="0" smtClean="0"/>
              <a:t>x</a:t>
            </a:r>
            <a:r>
              <a:rPr lang="en-US" baseline="-25000" dirty="0"/>
              <a:t>0</a:t>
            </a:r>
            <a:r>
              <a:rPr lang="en-US" dirty="0" smtClean="0"/>
              <a:t>, respectively. </a:t>
            </a:r>
          </a:p>
          <a:p>
            <a:r>
              <a:rPr lang="en-US" dirty="0" smtClean="0"/>
              <a:t>For constant acceleration: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022" y="1160313"/>
            <a:ext cx="5582301" cy="15364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610" y="5447191"/>
            <a:ext cx="3585232" cy="132377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7364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5165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PASCO track on incline with plot of kinematics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683" y="2384478"/>
            <a:ext cx="38100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100" y="5413061"/>
            <a:ext cx="85585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Magnitude of acceleration while going downward is less than that while going upward. </a:t>
            </a:r>
          </a:p>
          <a:p>
            <a:pPr algn="ctr"/>
            <a:r>
              <a:rPr lang="en-US" sz="1600" dirty="0" smtClean="0"/>
              <a:t>Why?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144470" y="6134337"/>
            <a:ext cx="6396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Because friction is acting against gravity while going downward, </a:t>
            </a:r>
          </a:p>
          <a:p>
            <a:pPr algn="ctr"/>
            <a:r>
              <a:rPr lang="en-US" sz="1600" dirty="0" smtClean="0"/>
              <a:t>but with it while going upward.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421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Free-fall in One Dimension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994" b="1994"/>
          <a:stretch>
            <a:fillRect/>
          </a:stretch>
        </p:blipFill>
        <p:spPr>
          <a:xfrm>
            <a:off x="6131912" y="1615029"/>
            <a:ext cx="2788869" cy="15061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66" y="2326087"/>
            <a:ext cx="4229100" cy="355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6400"/>
            <a:ext cx="9144000" cy="943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700" y="3984450"/>
            <a:ext cx="6578600" cy="43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8195" y="6224924"/>
            <a:ext cx="494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the typo in book’s Equation (N.3.13b)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4830330"/>
            <a:ext cx="3464912" cy="10394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5760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Expression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328" y="2383345"/>
            <a:ext cx="3065758" cy="16058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940659" y="4735332"/>
            <a:ext cx="7444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Valid in any dimension. </a:t>
            </a:r>
          </a:p>
          <a:p>
            <a:pPr algn="ctr"/>
            <a:r>
              <a:rPr lang="en-US" dirty="0" smtClean="0"/>
              <a:t>But could be very difficult to evaluate in many practical situations.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2048"/>
            <a:ext cx="8042276" cy="801656"/>
          </a:xfrm>
        </p:spPr>
        <p:txBody>
          <a:bodyPr/>
          <a:lstStyle/>
          <a:p>
            <a:r>
              <a:rPr lang="en-US" dirty="0" smtClean="0"/>
              <a:t>Trajectory Diagram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9275" y="5106679"/>
            <a:ext cx="8042276" cy="1651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Follow reverse procedure of drawing a </a:t>
            </a:r>
            <a:r>
              <a:rPr lang="en-US" b="1" dirty="0" smtClean="0"/>
              <a:t>motion diagram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Constructing by hand is often tedious.</a:t>
            </a:r>
          </a:p>
          <a:p>
            <a:r>
              <a:rPr lang="en-US" dirty="0"/>
              <a:t>W</a:t>
            </a:r>
            <a:r>
              <a:rPr lang="en-US" dirty="0" smtClean="0"/>
              <a:t>eb app </a:t>
            </a:r>
            <a:r>
              <a:rPr lang="en-US" b="1" dirty="0" smtClean="0"/>
              <a:t>Newton</a:t>
            </a:r>
            <a:r>
              <a:rPr lang="en-US" dirty="0" smtClean="0"/>
              <a:t> (</a:t>
            </a:r>
            <a:r>
              <a:rPr lang="en-US" dirty="0" smtClean="0">
                <a:latin typeface="American Typewriter"/>
                <a:cs typeface="American Typewriter"/>
              </a:rPr>
              <a:t>http</a:t>
            </a:r>
            <a:r>
              <a:rPr lang="en-US" dirty="0">
                <a:latin typeface="American Typewriter"/>
                <a:cs typeface="American Typewriter"/>
              </a:rPr>
              <a:t>://</a:t>
            </a:r>
            <a:r>
              <a:rPr lang="en-US" dirty="0" err="1">
                <a:latin typeface="American Typewriter"/>
                <a:cs typeface="American Typewriter"/>
              </a:rPr>
              <a:t>sixideasapps.pomona.edu</a:t>
            </a:r>
            <a:r>
              <a:rPr lang="en-US" dirty="0">
                <a:latin typeface="American Typewriter"/>
                <a:cs typeface="American Typewriter"/>
              </a:rPr>
              <a:t>/Newton</a:t>
            </a:r>
            <a:r>
              <a:rPr lang="en-US" dirty="0" smtClean="0">
                <a:latin typeface="American Typewriter"/>
                <a:cs typeface="American Typewriter"/>
              </a:rPr>
              <a:t>/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89" y="1130932"/>
            <a:ext cx="7121641" cy="37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96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920"/>
            <a:ext cx="9144000" cy="3181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4767"/>
            <a:ext cx="9144000" cy="5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8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2479"/>
            <a:ext cx="8042276" cy="770296"/>
          </a:xfrm>
        </p:spPr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775"/>
            <a:ext cx="9144000" cy="2581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3449"/>
            <a:ext cx="5247543" cy="2603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832" y="3328639"/>
            <a:ext cx="5522460" cy="303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4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Kinematic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Forces from motion </a:t>
            </a:r>
            <a:r>
              <a:rPr lang="en-US" dirty="0" smtClean="0"/>
              <a:t>(</a:t>
            </a:r>
            <a:r>
              <a:rPr lang="en-US" dirty="0" smtClean="0"/>
              <a:t>last</a:t>
            </a:r>
            <a:r>
              <a:rPr lang="en-US" dirty="0" smtClean="0"/>
              <a:t> </a:t>
            </a:r>
            <a:r>
              <a:rPr lang="en-US" dirty="0" smtClean="0"/>
              <a:t>chapter):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Motion from forces </a:t>
            </a:r>
            <a:r>
              <a:rPr lang="en-US" dirty="0" smtClean="0"/>
              <a:t>(</a:t>
            </a:r>
            <a:r>
              <a:rPr lang="en-US" dirty="0" smtClean="0"/>
              <a:t>this</a:t>
            </a:r>
            <a:r>
              <a:rPr lang="en-US" dirty="0" smtClean="0"/>
              <a:t> </a:t>
            </a:r>
            <a:r>
              <a:rPr lang="en-US" dirty="0" smtClean="0"/>
              <a:t>chapter)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We will learn four different ways to calculate </a:t>
            </a:r>
            <a:r>
              <a:rPr lang="en-US" sz="2000" dirty="0" err="1" smtClean="0"/>
              <a:t>antiderivatives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57" y="2325305"/>
            <a:ext cx="50800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57" y="4081455"/>
            <a:ext cx="5041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1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2479"/>
            <a:ext cx="8042276" cy="770296"/>
          </a:xfrm>
        </p:spPr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36" y="1469012"/>
            <a:ext cx="4826000" cy="5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1274"/>
            <a:ext cx="9144000" cy="349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4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One-Dimensional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3222510"/>
          </a:xfrm>
        </p:spPr>
        <p:txBody>
          <a:bodyPr>
            <a:normAutofit/>
          </a:bodyPr>
          <a:lstStyle/>
          <a:p>
            <a:r>
              <a:rPr lang="en-US" dirty="0" smtClean="0"/>
              <a:t>Only the </a:t>
            </a:r>
            <a:r>
              <a:rPr lang="en-US" i="1" dirty="0" smtClean="0"/>
              <a:t>x</a:t>
            </a:r>
            <a:r>
              <a:rPr lang="en-US" dirty="0" smtClean="0"/>
              <a:t>-component of the position, velocity and acceleration vector relevant, which are simple signed numbers.  </a:t>
            </a:r>
          </a:p>
          <a:p>
            <a:r>
              <a:rPr lang="en-US" dirty="0" smtClean="0"/>
              <a:t>Sign of the number gives the direction and the absolute value gives the magnitude. </a:t>
            </a:r>
          </a:p>
          <a:p>
            <a:r>
              <a:rPr lang="en-US" dirty="0" smtClean="0"/>
              <a:t>Given a graph of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), we can derive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[by taking slope of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)] and 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[by taking the slope of 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768" y="5125074"/>
            <a:ext cx="3404847" cy="6190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2736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2364"/>
            <a:ext cx="8042276" cy="854922"/>
          </a:xfrm>
        </p:spPr>
        <p:txBody>
          <a:bodyPr/>
          <a:lstStyle/>
          <a:p>
            <a:r>
              <a:rPr lang="en-US" dirty="0" smtClean="0"/>
              <a:t>Graphical Derivative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737" y="1339077"/>
            <a:ext cx="3621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Slope above equals value below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1839300"/>
            <a:ext cx="35179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8" y="205233"/>
            <a:ext cx="8042276" cy="686742"/>
          </a:xfrm>
        </p:spPr>
        <p:txBody>
          <a:bodyPr/>
          <a:lstStyle/>
          <a:p>
            <a:r>
              <a:rPr lang="en-US" dirty="0" smtClean="0"/>
              <a:t>Graphical </a:t>
            </a:r>
            <a:r>
              <a:rPr lang="en-US" dirty="0" err="1" smtClean="0"/>
              <a:t>Antiderivative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9515" y="4844252"/>
            <a:ext cx="8042276" cy="1853118"/>
          </a:xfrm>
        </p:spPr>
        <p:txBody>
          <a:bodyPr/>
          <a:lstStyle/>
          <a:p>
            <a:r>
              <a:rPr lang="en-US" dirty="0" smtClean="0"/>
              <a:t>Ambiguous process, because several solutions with same shape but offset vertically by a constant. </a:t>
            </a:r>
          </a:p>
          <a:p>
            <a:r>
              <a:rPr lang="en-US" dirty="0" smtClean="0"/>
              <a:t>Need to choose an initial condition (generally at </a:t>
            </a:r>
            <a:r>
              <a:rPr lang="en-US" i="1" dirty="0" smtClean="0"/>
              <a:t>t=</a:t>
            </a:r>
            <a:r>
              <a:rPr lang="en-US" dirty="0" smtClean="0"/>
              <a:t>0) to resolve the ambiguity.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121863"/>
            <a:ext cx="2819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4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30180"/>
            <a:ext cx="8042276" cy="809567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82772"/>
            <a:ext cx="8042276" cy="12420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N3B.1 </a:t>
            </a:r>
            <a:r>
              <a:rPr lang="en-US" i="1" dirty="0" smtClean="0"/>
              <a:t>Construct a graph of the object’s x-velocity as a function of time for an object whose x-acceleration is as given below. Assume that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(0)=0.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02" y="2385460"/>
            <a:ext cx="4506006" cy="1236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75" y="3622192"/>
            <a:ext cx="5089659" cy="1930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67336"/>
            <a:ext cx="9144000" cy="151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5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98214"/>
            <a:ext cx="8042276" cy="764212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82719"/>
            <a:ext cx="8042276" cy="12269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N3T.1 </a:t>
            </a:r>
            <a:r>
              <a:rPr lang="en-US" i="1" dirty="0" smtClean="0"/>
              <a:t>An object’s x-velocity is shown in the boxed graph at the top left. Which of the other graphs in the set most correctly describes its x-position?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040" y="2704456"/>
            <a:ext cx="57404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0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98214"/>
            <a:ext cx="8042276" cy="764212"/>
          </a:xfrm>
        </p:spPr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82719"/>
            <a:ext cx="8042276" cy="12269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N3T.1 </a:t>
            </a:r>
            <a:r>
              <a:rPr lang="en-US" i="1" dirty="0" smtClean="0"/>
              <a:t>An object’s x-velocity is shown in the boxed graph at the top left. Which of the other graphs in the set most correctly describes its x-position? 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717" y="2570096"/>
            <a:ext cx="5740400" cy="287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45" y="5654387"/>
            <a:ext cx="8136752" cy="10370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9834" y="3670479"/>
            <a:ext cx="1454921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Constant slope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876114" y="5346610"/>
            <a:ext cx="1454921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Constant slope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749834" y="5286407"/>
            <a:ext cx="1636035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Decreasing slope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639872" y="5346610"/>
            <a:ext cx="1572566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Increasing slope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0216" y="2957489"/>
            <a:ext cx="192873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  <a:r>
              <a:rPr lang="en-US" sz="1400" dirty="0" smtClean="0"/>
              <a:t>(t) cannot suddenly </a:t>
            </a:r>
          </a:p>
          <a:p>
            <a:r>
              <a:rPr lang="en-US" sz="1400" dirty="0" smtClean="0"/>
              <a:t>go to zero.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628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2535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N3T.2 </a:t>
            </a:r>
            <a:r>
              <a:rPr lang="en-US" i="1" dirty="0" smtClean="0"/>
              <a:t>An object’s x-acceleration a</a:t>
            </a:r>
            <a:r>
              <a:rPr lang="en-US" i="1" baseline="-25000" dirty="0" smtClean="0"/>
              <a:t>x</a:t>
            </a:r>
            <a:r>
              <a:rPr lang="en-US" i="1" dirty="0" smtClean="0"/>
              <a:t>(t) is shown in the boxed graph at the top left. Which of the other graphs in the set most correctly describes its x-velocity?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94" y="2859773"/>
            <a:ext cx="7968175" cy="37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5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165</TotalTime>
  <Words>663</Words>
  <Application>Microsoft Macintosh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Breeze</vt:lpstr>
      <vt:lpstr>PHYSICS 197 Section 1  Chapter N3 Motion from Forces</vt:lpstr>
      <vt:lpstr>The Kinematic Chain</vt:lpstr>
      <vt:lpstr>One-Dimensional Motion</vt:lpstr>
      <vt:lpstr>Graphical Derivative</vt:lpstr>
      <vt:lpstr>Graphical Antiderivative</vt:lpstr>
      <vt:lpstr>Example</vt:lpstr>
      <vt:lpstr>Clicker Question</vt:lpstr>
      <vt:lpstr>Answer</vt:lpstr>
      <vt:lpstr>Clicker Question</vt:lpstr>
      <vt:lpstr>Answer</vt:lpstr>
      <vt:lpstr>Another Example</vt:lpstr>
      <vt:lpstr>Answer</vt:lpstr>
      <vt:lpstr>Integrals for One-Dimensional Motion</vt:lpstr>
      <vt:lpstr>Demo</vt:lpstr>
      <vt:lpstr>Free-fall in One Dimension</vt:lpstr>
      <vt:lpstr>General Expression</vt:lpstr>
      <vt:lpstr>Trajectory Diagram</vt:lpstr>
      <vt:lpstr>Practice Problem</vt:lpstr>
      <vt:lpstr>Practice Problem</vt:lpstr>
      <vt:lpstr>Practice Problem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197 Section 1  Chapter N3 Motion from Forces</dc:title>
  <dc:creator>Bhupal Dev</dc:creator>
  <cp:lastModifiedBy>Bhupal Dev</cp:lastModifiedBy>
  <cp:revision>62</cp:revision>
  <dcterms:created xsi:type="dcterms:W3CDTF">2017-10-13T02:59:37Z</dcterms:created>
  <dcterms:modified xsi:type="dcterms:W3CDTF">2017-10-13T05:45:12Z</dcterms:modified>
</cp:coreProperties>
</file>