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4" r:id="rId3"/>
    <p:sldId id="258" r:id="rId4"/>
    <p:sldId id="259" r:id="rId5"/>
    <p:sldId id="260" r:id="rId6"/>
    <p:sldId id="261" r:id="rId7"/>
    <p:sldId id="27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5BF233-0BE8-254E-9C4A-EAB76C567997}" type="datetimeFigureOut">
              <a:rPr lang="en-US" smtClean="0"/>
              <a:t>05/11/2017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119830E-76FD-A444-8878-52381C04B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177623"/>
            <a:ext cx="8949266" cy="28366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600" dirty="0" smtClean="0">
                <a:cs typeface="Arial"/>
              </a:rPr>
              <a:t>Chapter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N11</a:t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</a:b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Kepler’s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/>
              </a:rPr>
              <a:t> Laws</a:t>
            </a:r>
            <a:endParaRPr lang="en-US" dirty="0"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072" y="3620800"/>
            <a:ext cx="4519445" cy="3190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9" y="3691691"/>
            <a:ext cx="4495094" cy="313532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219944" y="6250953"/>
            <a:ext cx="2333209" cy="529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CCFFCC"/>
                </a:solidFill>
                <a:latin typeface="+mj-lt"/>
                <a:cs typeface="Arial"/>
              </a:rPr>
              <a:t>November 3, 2017</a:t>
            </a:r>
            <a:endParaRPr lang="en-US" sz="2000" b="1" dirty="0">
              <a:solidFill>
                <a:srgbClr val="CCFFCC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76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2968"/>
            <a:ext cx="8042276" cy="640782"/>
          </a:xfrm>
        </p:spPr>
        <p:txBody>
          <a:bodyPr/>
          <a:lstStyle/>
          <a:p>
            <a:r>
              <a:rPr lang="en-US" sz="3600" dirty="0" smtClean="0"/>
              <a:t>Orbits Around a Massive Primary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94" y="1124850"/>
            <a:ext cx="5994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3136900"/>
            <a:ext cx="62103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4132750"/>
            <a:ext cx="33147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547" y="4882325"/>
            <a:ext cx="6515100" cy="52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547" y="5907751"/>
            <a:ext cx="6972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3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2968"/>
            <a:ext cx="8042276" cy="640782"/>
          </a:xfrm>
        </p:spPr>
        <p:txBody>
          <a:bodyPr/>
          <a:lstStyle/>
          <a:p>
            <a:r>
              <a:rPr lang="en-US" sz="3600" dirty="0" smtClean="0"/>
              <a:t>Orbits Around a Massive Primary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94" y="1124850"/>
            <a:ext cx="59944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5638" y="3142861"/>
            <a:ext cx="19401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i="1" dirty="0" smtClean="0"/>
              <a:t>M </a:t>
            </a:r>
            <a:r>
              <a:rPr lang="en-US" sz="2400" dirty="0" smtClean="0"/>
              <a:t>&gt;&gt; </a:t>
            </a:r>
            <a:r>
              <a:rPr lang="en-US" sz="2400" i="1" dirty="0" smtClean="0"/>
              <a:t>m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48" y="3652751"/>
            <a:ext cx="7957530" cy="29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3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2899"/>
            <a:ext cx="8042276" cy="753307"/>
          </a:xfrm>
        </p:spPr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angular momentum of the system: </a:t>
            </a:r>
          </a:p>
          <a:p>
            <a:endParaRPr lang="en-US" dirty="0"/>
          </a:p>
          <a:p>
            <a:r>
              <a:rPr lang="en-US" dirty="0" smtClean="0"/>
              <a:t>Conservation of angular momentum implies that the angular momentum of </a:t>
            </a:r>
            <a:r>
              <a:rPr lang="en-US" i="1" dirty="0" smtClean="0"/>
              <a:t>either</a:t>
            </a:r>
            <a:r>
              <a:rPr lang="en-US" dirty="0" smtClean="0"/>
              <a:t> object is conserved, along with that of the whole system. </a:t>
            </a:r>
          </a:p>
          <a:p>
            <a:r>
              <a:rPr lang="en-US" dirty="0" smtClean="0"/>
              <a:t>From the definition,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38474"/>
            <a:ext cx="334010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43" y="4150600"/>
            <a:ext cx="1629002" cy="496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89" y="4796000"/>
            <a:ext cx="8385407" cy="12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2899"/>
            <a:ext cx="8042276" cy="721157"/>
          </a:xfrm>
        </p:spPr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083399"/>
            <a:ext cx="6883400" cy="326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24" y="4642975"/>
            <a:ext cx="25019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777" y="4546525"/>
            <a:ext cx="455930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577" y="5171151"/>
            <a:ext cx="3962400" cy="66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31" y="5910325"/>
            <a:ext cx="8029027" cy="8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2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law of universal gravitation:</a:t>
            </a:r>
          </a:p>
          <a:p>
            <a:r>
              <a:rPr lang="en-US" dirty="0" smtClean="0"/>
              <a:t>If this is the only force acting on the satellite (separated by distance </a:t>
            </a:r>
            <a:r>
              <a:rPr lang="en-US" i="1" dirty="0" smtClean="0"/>
              <a:t>R</a:t>
            </a:r>
            <a:r>
              <a:rPr lang="en-US" dirty="0" smtClean="0"/>
              <a:t> from the primary),</a:t>
            </a:r>
          </a:p>
          <a:p>
            <a:endParaRPr lang="en-US" dirty="0"/>
          </a:p>
          <a:p>
            <a:r>
              <a:rPr lang="en-US" dirty="0" smtClean="0"/>
              <a:t>For a </a:t>
            </a:r>
            <a:r>
              <a:rPr lang="en-US" dirty="0" smtClean="0">
                <a:solidFill>
                  <a:srgbClr val="0000FF"/>
                </a:solidFill>
              </a:rPr>
              <a:t>uniform circular motion</a:t>
            </a:r>
            <a:r>
              <a:rPr lang="en-US" dirty="0" smtClean="0"/>
              <a:t>, the centripetal acceleration is  </a:t>
            </a:r>
          </a:p>
          <a:p>
            <a:r>
              <a:rPr lang="en-US" dirty="0" smtClean="0"/>
              <a:t>So we get </a:t>
            </a:r>
          </a:p>
          <a:p>
            <a:r>
              <a:rPr lang="en-US" dirty="0" smtClean="0"/>
              <a:t>Time period                which gives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1600201"/>
            <a:ext cx="13970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179012"/>
            <a:ext cx="24257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296004"/>
            <a:ext cx="2971800" cy="29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00" y="4749229"/>
            <a:ext cx="3860800" cy="62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164" y="5463816"/>
            <a:ext cx="1016000" cy="59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733" y="5514616"/>
            <a:ext cx="1308100" cy="5461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7539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Velocity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503" y="1784952"/>
            <a:ext cx="4460711" cy="427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77" y="1784952"/>
            <a:ext cx="26416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677" y="4466672"/>
            <a:ext cx="41562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For earth,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= 11.2 km/s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moon,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= 2.4 km/s</a:t>
            </a:r>
          </a:p>
          <a:p>
            <a:endParaRPr lang="en-US" dirty="0" smtClean="0"/>
          </a:p>
          <a:p>
            <a:r>
              <a:rPr lang="en-US" dirty="0" smtClean="0"/>
              <a:t>(Smaller than the average molecular </a:t>
            </a:r>
          </a:p>
          <a:p>
            <a:r>
              <a:rPr lang="en-US" dirty="0" smtClean="0"/>
              <a:t>speed at room temperature. That’s </a:t>
            </a:r>
          </a:p>
          <a:p>
            <a:r>
              <a:rPr lang="en-US" dirty="0"/>
              <a:t>w</a:t>
            </a:r>
            <a:r>
              <a:rPr lang="en-US" dirty="0" smtClean="0"/>
              <a:t>hy no atmosphere on moon!)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7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7250"/>
            <a:ext cx="8042276" cy="725936"/>
          </a:xfrm>
        </p:spPr>
        <p:txBody>
          <a:bodyPr/>
          <a:lstStyle/>
          <a:p>
            <a:r>
              <a:rPr lang="en-US" dirty="0" smtClean="0"/>
              <a:t>Black Hole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119673"/>
            <a:ext cx="8042276" cy="53811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object for which the escape velocity is greater than the speed of light. </a:t>
            </a:r>
          </a:p>
          <a:p>
            <a:r>
              <a:rPr lang="en-US" dirty="0" smtClean="0"/>
              <a:t>So </a:t>
            </a:r>
            <a:r>
              <a:rPr lang="en-US" dirty="0" smtClean="0">
                <a:solidFill>
                  <a:srgbClr val="0000FF"/>
                </a:solidFill>
              </a:rPr>
              <a:t>not even light can escape</a:t>
            </a:r>
            <a:r>
              <a:rPr lang="en-US" dirty="0" smtClean="0"/>
              <a:t>! </a:t>
            </a:r>
          </a:p>
          <a:p>
            <a:r>
              <a:rPr lang="en-US" dirty="0" smtClean="0"/>
              <a:t>Then how do we know they exist? 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Kepler’s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law: </a:t>
            </a:r>
          </a:p>
          <a:p>
            <a:pPr marL="0" indent="0">
              <a:buNone/>
            </a:pPr>
            <a:r>
              <a:rPr lang="en-US" dirty="0" smtClean="0"/>
              <a:t>(if we can measure the orbit of a </a:t>
            </a:r>
            <a:r>
              <a:rPr lang="en-US" i="1" dirty="0" smtClean="0"/>
              <a:t>visible</a:t>
            </a:r>
            <a:r>
              <a:rPr lang="en-US" dirty="0" smtClean="0"/>
              <a:t> companion)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Supermassive</a:t>
            </a:r>
            <a:r>
              <a:rPr lang="en-US" dirty="0" smtClean="0"/>
              <a:t> black holes (up to a billion solar masses) found in the center of almost all known galaxies (including Milky Way).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092" y="1676353"/>
            <a:ext cx="2226184" cy="1780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001" y="4311052"/>
            <a:ext cx="1452662" cy="804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6399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9275" y="1600201"/>
            <a:ext cx="5800725" cy="50342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Large </a:t>
            </a:r>
            <a:r>
              <a:rPr lang="en-US" dirty="0" err="1" smtClean="0"/>
              <a:t>Magellanic</a:t>
            </a:r>
            <a:r>
              <a:rPr lang="en-US" dirty="0" smtClean="0"/>
              <a:t> Cloud is a satellite galaxy of our Milky Way, orbiting with a radius of about 170,000 light years (1.6x10</a:t>
            </a:r>
            <a:r>
              <a:rPr lang="en-US" baseline="30000" dirty="0" smtClean="0"/>
              <a:t>21</a:t>
            </a:r>
            <a:r>
              <a:rPr lang="en-US" dirty="0" smtClean="0"/>
              <a:t>m) and orbital velocity of about 200 km/s. </a:t>
            </a:r>
          </a:p>
          <a:p>
            <a:r>
              <a:rPr lang="en-US" dirty="0" smtClean="0"/>
              <a:t>This implies the total mass of our galaxy</a:t>
            </a:r>
          </a:p>
          <a:p>
            <a:endParaRPr lang="en-US" dirty="0"/>
          </a:p>
          <a:p>
            <a:r>
              <a:rPr lang="en-US" dirty="0" smtClean="0"/>
              <a:t>Visible matter is only about 20%. </a:t>
            </a:r>
          </a:p>
          <a:p>
            <a:r>
              <a:rPr lang="en-US" dirty="0" smtClean="0"/>
              <a:t>The rest is </a:t>
            </a:r>
            <a:r>
              <a:rPr lang="en-US" dirty="0" smtClean="0">
                <a:solidFill>
                  <a:srgbClr val="0000FF"/>
                </a:solidFill>
              </a:rPr>
              <a:t>dark matter.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238" y="1511380"/>
            <a:ext cx="2794000" cy="279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254" y="4390189"/>
            <a:ext cx="2818118" cy="7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7199"/>
            <a:ext cx="8042276" cy="699465"/>
          </a:xfrm>
        </p:spPr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597"/>
            <a:ext cx="9144000" cy="758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8624"/>
            <a:ext cx="9144000" cy="3202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0227"/>
            <a:ext cx="9144000" cy="17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Wednesday, November 8: </a:t>
            </a:r>
            <a:r>
              <a:rPr lang="en-US" dirty="0" smtClean="0"/>
              <a:t>Newton’s Law Problem Solving </a:t>
            </a:r>
            <a:r>
              <a:rPr lang="en-US" i="1" dirty="0" smtClean="0"/>
              <a:t>(please email me the problems you want to be discussed in class by 9pm Tuesday, November 7)</a:t>
            </a:r>
            <a:r>
              <a:rPr lang="en-US" dirty="0" smtClean="0"/>
              <a:t>.   </a:t>
            </a:r>
          </a:p>
          <a:p>
            <a:r>
              <a:rPr lang="en-US" b="1" dirty="0" smtClean="0"/>
              <a:t>Wednesday, November 15: </a:t>
            </a:r>
            <a:r>
              <a:rPr lang="en-US" dirty="0" smtClean="0"/>
              <a:t>Review of Unit N (more problem solving). </a:t>
            </a:r>
          </a:p>
          <a:p>
            <a:r>
              <a:rPr lang="en-US" b="1" dirty="0" smtClean="0"/>
              <a:t>Thursday, November 16: </a:t>
            </a:r>
            <a:r>
              <a:rPr lang="en-US" dirty="0" smtClean="0">
                <a:solidFill>
                  <a:srgbClr val="0000FF"/>
                </a:solidFill>
              </a:rPr>
              <a:t>Exam #2</a:t>
            </a:r>
            <a:r>
              <a:rPr lang="en-US" dirty="0" smtClean="0"/>
              <a:t> (6.30-11pm). </a:t>
            </a:r>
          </a:p>
          <a:p>
            <a:r>
              <a:rPr lang="en-US" dirty="0" smtClean="0"/>
              <a:t>Please (RE)DO the book examples, weekly HWs and practice problems </a:t>
            </a:r>
            <a:r>
              <a:rPr lang="en-US" dirty="0" smtClean="0">
                <a:solidFill>
                  <a:srgbClr val="FF0000"/>
                </a:solidFill>
              </a:rPr>
              <a:t>by yourself </a:t>
            </a:r>
            <a:r>
              <a:rPr lang="en-US" dirty="0" smtClean="0"/>
              <a:t>(without looking at the solution or any other help) before exam. </a:t>
            </a:r>
          </a:p>
        </p:txBody>
      </p:sp>
    </p:spTree>
    <p:extLst>
      <p:ext uri="{BB962C8B-B14F-4D97-AF65-F5344CB8AC3E}">
        <p14:creationId xmlns:p14="http://schemas.microsoft.com/office/powerpoint/2010/main" val="320550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3279"/>
            <a:ext cx="8042276" cy="747502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91046"/>
            <a:ext cx="8042276" cy="5492014"/>
          </a:xfrm>
        </p:spPr>
        <p:txBody>
          <a:bodyPr>
            <a:normAutofit/>
          </a:bodyPr>
          <a:lstStyle/>
          <a:p>
            <a:r>
              <a:rPr lang="en-US" b="1" dirty="0" smtClean="0"/>
              <a:t>Orbital Motion: </a:t>
            </a:r>
            <a:r>
              <a:rPr lang="en-US" dirty="0" smtClean="0"/>
              <a:t>Use Newton’s gravitational force law to predict planetary orbits. </a:t>
            </a:r>
          </a:p>
          <a:p>
            <a:r>
              <a:rPr lang="en-US" dirty="0" smtClean="0"/>
              <a:t>Derive</a:t>
            </a:r>
            <a:r>
              <a:rPr lang="en-US" b="1" dirty="0" smtClean="0"/>
              <a:t> </a:t>
            </a:r>
            <a:r>
              <a:rPr lang="en-US" b="1" dirty="0" err="1" smtClean="0"/>
              <a:t>Kepler’s</a:t>
            </a:r>
            <a:r>
              <a:rPr lang="en-US" b="1" dirty="0" smtClean="0"/>
              <a:t> laws </a:t>
            </a:r>
            <a:r>
              <a:rPr lang="en-US" dirty="0" smtClean="0"/>
              <a:t>as a consequence of Newtonian laws of mechanics </a:t>
            </a:r>
          </a:p>
          <a:p>
            <a:pPr marL="0" indent="0">
              <a:buNone/>
            </a:pPr>
            <a:r>
              <a:rPr lang="en-US" dirty="0" smtClean="0"/>
              <a:t>(planets are </a:t>
            </a:r>
            <a:r>
              <a:rPr lang="en-US" dirty="0" smtClean="0">
                <a:solidFill>
                  <a:srgbClr val="0000FF"/>
                </a:solidFill>
              </a:rPr>
              <a:t>freely falling</a:t>
            </a:r>
            <a:r>
              <a:rPr lang="en-US" dirty="0" smtClean="0"/>
              <a:t> around the sun). </a:t>
            </a:r>
          </a:p>
          <a:p>
            <a:r>
              <a:rPr lang="en-US" i="1" dirty="0" smtClean="0"/>
              <a:t>Universal </a:t>
            </a:r>
            <a:r>
              <a:rPr lang="en-US" dirty="0" smtClean="0"/>
              <a:t>model</a:t>
            </a:r>
            <a:r>
              <a:rPr lang="en-US" i="1" dirty="0" smtClean="0"/>
              <a:t> </a:t>
            </a:r>
            <a:r>
              <a:rPr lang="en-US" dirty="0" smtClean="0"/>
              <a:t>(for terrestrial and celestial mechanics).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456" y="4122184"/>
            <a:ext cx="2524619" cy="25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Laws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(derived using Brahe’s data)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4387" y="1863522"/>
            <a:ext cx="8418545" cy="90910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law</a:t>
            </a:r>
            <a:r>
              <a:rPr lang="en-US" i="1" dirty="0" smtClean="0"/>
              <a:t>: The orbits of planets are </a:t>
            </a:r>
            <a:r>
              <a:rPr lang="en-US" b="1" i="1" dirty="0" smtClean="0">
                <a:solidFill>
                  <a:srgbClr val="0000FF"/>
                </a:solidFill>
              </a:rPr>
              <a:t>ellipses</a:t>
            </a:r>
            <a:r>
              <a:rPr lang="en-US" i="1" dirty="0" smtClean="0"/>
              <a:t>, with the sun at one focus. 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48" y="107575"/>
            <a:ext cx="1107429" cy="1644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218" y="107576"/>
            <a:ext cx="1198124" cy="1644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311" y="2850079"/>
            <a:ext cx="5781003" cy="3071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41" y="4573703"/>
            <a:ext cx="2395616" cy="1347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3" y="2930237"/>
            <a:ext cx="1749764" cy="1677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865" y="5219988"/>
            <a:ext cx="3054644" cy="666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549275" y="6165721"/>
            <a:ext cx="809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distances to the two </a:t>
            </a:r>
            <a:r>
              <a:rPr lang="en-US" dirty="0" err="1" smtClean="0"/>
              <a:t>focii</a:t>
            </a:r>
            <a:r>
              <a:rPr lang="en-US" dirty="0" smtClean="0"/>
              <a:t> is constant for each point on the curve.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4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77" y="2671549"/>
            <a:ext cx="6322008" cy="4064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Laws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3"/>
                </a:solidFill>
              </a:rPr>
              <a:t>(derived using Brahe’s data)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6948" y="1879012"/>
            <a:ext cx="8548393" cy="90910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law</a:t>
            </a:r>
            <a:r>
              <a:rPr lang="en-US" i="1" dirty="0" smtClean="0"/>
              <a:t>: A line from the sun to the planet sweeps out </a:t>
            </a:r>
            <a:r>
              <a:rPr lang="en-US" i="1" dirty="0" smtClean="0">
                <a:solidFill>
                  <a:srgbClr val="0000FF"/>
                </a:solidFill>
              </a:rPr>
              <a:t>equal areas in equal time</a:t>
            </a:r>
            <a:r>
              <a:rPr lang="en-US" i="1" dirty="0" smtClean="0"/>
              <a:t>.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48" y="107575"/>
            <a:ext cx="1107429" cy="1644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218" y="107576"/>
            <a:ext cx="1198124" cy="16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9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Kepler’s</a:t>
            </a:r>
            <a:r>
              <a:rPr lang="en-US" dirty="0" smtClean="0"/>
              <a:t> Laws</a:t>
            </a:r>
            <a:br>
              <a:rPr lang="en-US" dirty="0" smtClean="0"/>
            </a:b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6948" y="1879012"/>
            <a:ext cx="8548393" cy="90910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law</a:t>
            </a:r>
            <a:r>
              <a:rPr lang="en-US" i="1" dirty="0" smtClean="0"/>
              <a:t>: The </a:t>
            </a:r>
            <a:r>
              <a:rPr lang="en-US" i="1" dirty="0" smtClean="0">
                <a:solidFill>
                  <a:srgbClr val="0000FF"/>
                </a:solidFill>
              </a:rPr>
              <a:t>square</a:t>
            </a:r>
            <a:r>
              <a:rPr lang="en-US" i="1" dirty="0" smtClean="0"/>
              <a:t> of a planet’s period T is proportional to the </a:t>
            </a:r>
            <a:r>
              <a:rPr lang="en-US" i="1" dirty="0" smtClean="0">
                <a:solidFill>
                  <a:srgbClr val="0000FF"/>
                </a:solidFill>
              </a:rPr>
              <a:t>cube</a:t>
            </a:r>
            <a:r>
              <a:rPr lang="en-US" i="1" dirty="0" smtClean="0"/>
              <a:t> of its orbit’s </a:t>
            </a:r>
            <a:r>
              <a:rPr lang="en-US" i="1" dirty="0" err="1" smtClean="0"/>
              <a:t>semimajor</a:t>
            </a:r>
            <a:r>
              <a:rPr lang="en-US" i="1" dirty="0" smtClean="0"/>
              <a:t> axis a.  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218" y="107576"/>
            <a:ext cx="1198124" cy="1644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12" y="2891560"/>
            <a:ext cx="56896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495"/>
            <a:ext cx="9144000" cy="134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8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354"/>
            <a:ext cx="9144000" cy="1353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13" y="3657600"/>
            <a:ext cx="8671999" cy="11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7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35900"/>
            <a:ext cx="8042276" cy="608632"/>
          </a:xfrm>
        </p:spPr>
        <p:txBody>
          <a:bodyPr/>
          <a:lstStyle/>
          <a:p>
            <a:r>
              <a:rPr lang="en-US" sz="3600" dirty="0" smtClean="0"/>
              <a:t>Orbits Around a Massive Primary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very massive object interacting with a much lighter object. </a:t>
            </a:r>
          </a:p>
          <a:p>
            <a:r>
              <a:rPr lang="en-US" dirty="0" smtClean="0"/>
              <a:t>Choose the origin of our reference frame to be the system’s center of mass.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08" y="4114801"/>
            <a:ext cx="5994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242</TotalTime>
  <Words>535</Words>
  <Application>Microsoft Macintosh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Breeze</vt:lpstr>
      <vt:lpstr>PHYSICS 197 Section 1  Chapter N11 Kepler’s Laws</vt:lpstr>
      <vt:lpstr>Announcements</vt:lpstr>
      <vt:lpstr>Overview</vt:lpstr>
      <vt:lpstr>Kepler’s Laws (derived using Brahe’s data)</vt:lpstr>
      <vt:lpstr>Kepler’s Laws (derived using Brahe’s data)</vt:lpstr>
      <vt:lpstr>Kepler’s Laws </vt:lpstr>
      <vt:lpstr>Clicker Question</vt:lpstr>
      <vt:lpstr>Answer</vt:lpstr>
      <vt:lpstr>Orbits Around a Massive Primary</vt:lpstr>
      <vt:lpstr>Orbits Around a Massive Primary</vt:lpstr>
      <vt:lpstr>Orbits Around a Massive Primary</vt:lpstr>
      <vt:lpstr>Kepler’s 2nd Law</vt:lpstr>
      <vt:lpstr>Kepler’s 2nd Law</vt:lpstr>
      <vt:lpstr>Kepler’s 3rd Law</vt:lpstr>
      <vt:lpstr>Escape Velocity</vt:lpstr>
      <vt:lpstr>Black Hole</vt:lpstr>
      <vt:lpstr>Dark Matter</vt:lpstr>
      <vt:lpstr>Practice Problem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Chapter N11 Kepler’s Laws</dc:title>
  <dc:creator>Bhupal Dev</dc:creator>
  <cp:lastModifiedBy>Bhupal Dev</cp:lastModifiedBy>
  <cp:revision>101</cp:revision>
  <dcterms:created xsi:type="dcterms:W3CDTF">2017-11-03T02:19:00Z</dcterms:created>
  <dcterms:modified xsi:type="dcterms:W3CDTF">2017-11-06T01:42:29Z</dcterms:modified>
</cp:coreProperties>
</file>