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2" r:id="rId6"/>
    <p:sldId id="263" r:id="rId7"/>
    <p:sldId id="264" r:id="rId8"/>
    <p:sldId id="265" r:id="rId9"/>
    <p:sldId id="266" r:id="rId10"/>
    <p:sldId id="267" r:id="rId11"/>
    <p:sldId id="269"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E57A0F-5849-454F-8EE1-9D81CFDACF6E}">
          <p14:sldIdLst>
            <p14:sldId id="257"/>
            <p14:sldId id="258"/>
            <p14:sldId id="259"/>
            <p14:sldId id="260"/>
            <p14:sldId id="262"/>
            <p14:sldId id="263"/>
            <p14:sldId id="264"/>
            <p14:sldId id="265"/>
            <p14:sldId id="266"/>
            <p14:sldId id="267"/>
            <p14:sldId id="269"/>
            <p14:sldId id="268"/>
            <p14:sldId id="270"/>
            <p14:sldId id="271"/>
            <p14:sldId id="272"/>
            <p14:sldId id="273"/>
            <p14:sldId id="274"/>
            <p14:sldId id="275"/>
            <p14:sldId id="276"/>
            <p14:sldId id="277"/>
            <p14:sldId id="278"/>
            <p14:sldId id="279"/>
            <p14:sldId id="280"/>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5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5AC8DAD3-3BD2-D045-944B-218EA543E5BB}" type="datetimeFigureOut">
              <a:rPr lang="en-US" smtClean="0"/>
              <a:t>31/10/2017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5BBDA-3F43-CE48-98B5-DA97400BDC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AC8DAD3-3BD2-D045-944B-218EA543E5BB}" type="datetimeFigureOut">
              <a:rPr lang="en-US" smtClean="0"/>
              <a:t>31/10/2017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5BBDA-3F43-CE48-98B5-DA97400BDC43}"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AC8DAD3-3BD2-D045-944B-218EA543E5BB}" type="datetimeFigureOut">
              <a:rPr lang="en-US" smtClean="0"/>
              <a:t>31/10/2017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5BBDA-3F43-CE48-98B5-DA97400BDC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AC8DAD3-3BD2-D045-944B-218EA543E5BB}" type="datetimeFigureOut">
              <a:rPr lang="en-US" smtClean="0"/>
              <a:t>31/10/2017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5BBDA-3F43-CE48-98B5-DA97400BDC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AC8DAD3-3BD2-D045-944B-218EA543E5BB}" type="datetimeFigureOut">
              <a:rPr lang="en-US" smtClean="0"/>
              <a:t>31/10/2017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5BBDA-3F43-CE48-98B5-DA97400BDC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5AC8DAD3-3BD2-D045-944B-218EA543E5BB}" type="datetimeFigureOut">
              <a:rPr lang="en-US" smtClean="0"/>
              <a:t>31/10/2017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5BBDA-3F43-CE48-98B5-DA97400BDC43}"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AC8DAD3-3BD2-D045-944B-218EA543E5BB}" type="datetimeFigureOut">
              <a:rPr lang="en-US" smtClean="0"/>
              <a:t>31/10/2017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5BBDA-3F43-CE48-98B5-DA97400BDC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AC8DAD3-3BD2-D045-944B-218EA543E5BB}" type="datetimeFigureOut">
              <a:rPr lang="en-US" smtClean="0"/>
              <a:t>31/10/2017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5BBDA-3F43-CE48-98B5-DA97400BDC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5AC8DAD3-3BD2-D045-944B-218EA543E5BB}" type="datetimeFigureOut">
              <a:rPr lang="en-US" smtClean="0"/>
              <a:t>31/10/2017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95BBDA-3F43-CE48-98B5-DA97400BDC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5AC8DAD3-3BD2-D045-944B-218EA543E5BB}" type="datetimeFigureOut">
              <a:rPr lang="en-US" smtClean="0"/>
              <a:t>31/10/2017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95BBDA-3F43-CE48-98B5-DA97400BDC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DAD3-3BD2-D045-944B-218EA543E5BB}" type="datetimeFigureOut">
              <a:rPr lang="en-US" smtClean="0"/>
              <a:t>31/10/2017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95BBDA-3F43-CE48-98B5-DA97400BDC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AC8DAD3-3BD2-D045-944B-218EA543E5BB}" type="datetimeFigureOut">
              <a:rPr lang="en-US" smtClean="0"/>
              <a:t>31/10/2017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5BBDA-3F43-CE48-98B5-DA97400BDC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AC8DAD3-3BD2-D045-944B-218EA543E5BB}" type="datetimeFigureOut">
              <a:rPr lang="en-US" smtClean="0"/>
              <a:t>31/10/2017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595BBDA-3F43-CE48-98B5-DA97400BDC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1" Type="http://schemas.openxmlformats.org/officeDocument/2006/relationships/slideLayout" Target="../slideLayouts/slideLayout7.xml"/><Relationship Id="rId2" Type="http://schemas.openxmlformats.org/officeDocument/2006/relationships/image" Target="../media/image39.emf"/></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emf"/><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 Id="rId3"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0331" y="3108154"/>
            <a:ext cx="5566833" cy="3707511"/>
          </a:xfrm>
          <a:prstGeom prst="rect">
            <a:avLst/>
          </a:prstGeom>
        </p:spPr>
      </p:pic>
      <p:sp>
        <p:nvSpPr>
          <p:cNvPr id="2" name="Title 1"/>
          <p:cNvSpPr>
            <a:spLocks noGrp="1"/>
          </p:cNvSpPr>
          <p:nvPr>
            <p:ph type="ctrTitle"/>
          </p:nvPr>
        </p:nvSpPr>
        <p:spPr>
          <a:xfrm>
            <a:off x="194734" y="177623"/>
            <a:ext cx="8949266" cy="2836673"/>
          </a:xfrm>
        </p:spPr>
        <p:txBody>
          <a:bodyPr>
            <a:normAutofit/>
          </a:bodyPr>
          <a:lstStyle/>
          <a:p>
            <a:r>
              <a:rPr lang="en-US" sz="2800" dirty="0" smtClean="0">
                <a:cs typeface="Arial"/>
              </a:rPr>
              <a:t>PHYSICS 197 Section 1</a:t>
            </a:r>
            <a:r>
              <a:rPr lang="en-US" dirty="0" smtClean="0">
                <a:cs typeface="Arial"/>
              </a:rPr>
              <a:t/>
            </a:r>
            <a:br>
              <a:rPr lang="en-US" dirty="0" smtClean="0">
                <a:cs typeface="Arial"/>
              </a:rPr>
            </a:br>
            <a:r>
              <a:rPr lang="en-US" dirty="0" smtClean="0">
                <a:cs typeface="Arial"/>
              </a:rPr>
              <a:t/>
            </a:r>
            <a:br>
              <a:rPr lang="en-US" dirty="0" smtClean="0">
                <a:cs typeface="Arial"/>
              </a:rPr>
            </a:br>
            <a:r>
              <a:rPr lang="en-US" sz="3600" dirty="0" smtClean="0">
                <a:cs typeface="Arial"/>
              </a:rPr>
              <a:t>Chapter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N10</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Oscillatory</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Motion</a:t>
            </a:r>
            <a:endParaRPr lang="en-US" dirty="0">
              <a:cs typeface="Arial"/>
            </a:endParaRPr>
          </a:p>
        </p:txBody>
      </p:sp>
      <p:pic>
        <p:nvPicPr>
          <p:cNvPr id="4" name="Picture 3" descr="wash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1219200" cy="1219200"/>
          </a:xfrm>
          <a:prstGeom prst="rect">
            <a:avLst/>
          </a:prstGeom>
        </p:spPr>
      </p:pic>
      <p:pic>
        <p:nvPicPr>
          <p:cNvPr id="5" name="Picture 4"/>
          <p:cNvPicPr>
            <a:picLocks noChangeAspect="1"/>
          </p:cNvPicPr>
          <p:nvPr/>
        </p:nvPicPr>
        <p:blipFill>
          <a:blip r:embed="rId4"/>
          <a:stretch>
            <a:fillRect/>
          </a:stretch>
        </p:blipFill>
        <p:spPr>
          <a:xfrm>
            <a:off x="7924800" y="118534"/>
            <a:ext cx="1176866" cy="1176866"/>
          </a:xfrm>
          <a:prstGeom prst="rect">
            <a:avLst/>
          </a:prstGeom>
        </p:spPr>
      </p:pic>
      <p:sp>
        <p:nvSpPr>
          <p:cNvPr id="9" name="Subtitle 2"/>
          <p:cNvSpPr txBox="1">
            <a:spLocks/>
          </p:cNvSpPr>
          <p:nvPr/>
        </p:nvSpPr>
        <p:spPr>
          <a:xfrm>
            <a:off x="3416755" y="3722671"/>
            <a:ext cx="2333209" cy="529596"/>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2000" b="1" dirty="0" smtClean="0">
                <a:solidFill>
                  <a:srgbClr val="FFFF00"/>
                </a:solidFill>
                <a:latin typeface="+mj-lt"/>
                <a:cs typeface="Arial"/>
              </a:rPr>
              <a:t>November 1</a:t>
            </a:r>
            <a:r>
              <a:rPr lang="en-US" sz="2000" b="1" dirty="0" smtClean="0">
                <a:solidFill>
                  <a:srgbClr val="FFFF00"/>
                </a:solidFill>
                <a:latin typeface="+mj-lt"/>
                <a:cs typeface="Arial"/>
              </a:rPr>
              <a:t>, </a:t>
            </a:r>
            <a:r>
              <a:rPr lang="en-US" sz="2000" b="1" dirty="0" smtClean="0">
                <a:solidFill>
                  <a:srgbClr val="FFFF00"/>
                </a:solidFill>
                <a:latin typeface="+mj-lt"/>
                <a:cs typeface="Arial"/>
              </a:rPr>
              <a:t>2017</a:t>
            </a:r>
            <a:endParaRPr lang="en-US" sz="2000" b="1" dirty="0">
              <a:solidFill>
                <a:srgbClr val="FFFF00"/>
              </a:solidFill>
              <a:latin typeface="+mj-lt"/>
              <a:cs typeface="Arial"/>
            </a:endParaRPr>
          </a:p>
        </p:txBody>
      </p:sp>
    </p:spTree>
    <p:extLst>
      <p:ext uri="{BB962C8B-B14F-4D97-AF65-F5344CB8AC3E}">
        <p14:creationId xmlns:p14="http://schemas.microsoft.com/office/powerpoint/2010/main" val="1831606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2" presetClass="emph" presetSubtype="0" fill="hold" nodeType="clickEffect">
                                  <p:stCondLst>
                                    <p:cond delay="0"/>
                                  </p:stCondLst>
                                  <p:childTnLst>
                                    <p:animClr clrSpc="hsl" dir="cw">
                                      <p:cBhvr override="childStyle">
                                        <p:cTn id="10" dur="500" fill="hold"/>
                                        <p:tgtEl>
                                          <p:spTgt spid="9">
                                            <p:txEl>
                                              <p:pRg st="0" end="0"/>
                                            </p:txEl>
                                          </p:spTgt>
                                        </p:tgtEl>
                                        <p:attrNameLst>
                                          <p:attrName>style.color</p:attrName>
                                        </p:attrNameLst>
                                      </p:cBhvr>
                                      <p:by>
                                        <p:hsl h="-7200000" s="0" l="0"/>
                                      </p:by>
                                    </p:animClr>
                                    <p:animClr clrSpc="hsl" dir="cw">
                                      <p:cBhvr>
                                        <p:cTn id="11" dur="500" fill="hold"/>
                                        <p:tgtEl>
                                          <p:spTgt spid="9">
                                            <p:txEl>
                                              <p:pRg st="0" end="0"/>
                                            </p:txEl>
                                          </p:spTgt>
                                        </p:tgtEl>
                                        <p:attrNameLst>
                                          <p:attrName>fillcolor</p:attrName>
                                        </p:attrNameLst>
                                      </p:cBhvr>
                                      <p:by>
                                        <p:hsl h="-7200000" s="0" l="0"/>
                                      </p:by>
                                    </p:animClr>
                                    <p:animClr clrSpc="hsl" dir="cw">
                                      <p:cBhvr>
                                        <p:cTn id="12" dur="500" fill="hold"/>
                                        <p:tgtEl>
                                          <p:spTgt spid="9">
                                            <p:txEl>
                                              <p:pRg st="0" end="0"/>
                                            </p:txEl>
                                          </p:spTgt>
                                        </p:tgtEl>
                                        <p:attrNameLst>
                                          <p:attrName>stroke.color</p:attrName>
                                        </p:attrNameLst>
                                      </p:cBhvr>
                                      <p:by>
                                        <p:hsl h="-7200000" s="0" l="0"/>
                                      </p:by>
                                    </p:animClr>
                                    <p:set>
                                      <p:cBhvr>
                                        <p:cTn id="13"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549275" y="1600200"/>
            <a:ext cx="8042276" cy="5051813"/>
          </a:xfrm>
        </p:spPr>
        <p:txBody>
          <a:bodyPr>
            <a:normAutofit fontScale="70000" lnSpcReduction="20000"/>
          </a:bodyPr>
          <a:lstStyle/>
          <a:p>
            <a:pPr marL="0" indent="0">
              <a:buNone/>
            </a:pPr>
            <a:r>
              <a:rPr lang="en-US" dirty="0" smtClean="0"/>
              <a:t>N10T.4 and N10T.5 (modified) </a:t>
            </a:r>
          </a:p>
          <a:p>
            <a:pPr marL="0" indent="0">
              <a:buNone/>
            </a:pPr>
            <a:r>
              <a:rPr lang="en-US" i="1" dirty="0" smtClean="0"/>
              <a:t>A glider on an air track is connected by a spring to one end of the track. If it takes 0.30 sec for the glider to travel the distance of 12 cm from one turning point to the other, what are its amplitude and time period, respectively? </a:t>
            </a:r>
          </a:p>
          <a:p>
            <a:pPr marL="457200" indent="-457200">
              <a:buFont typeface="+mj-lt"/>
              <a:buAutoNum type="alphaUcPeriod"/>
            </a:pPr>
            <a:r>
              <a:rPr lang="en-US" dirty="0" smtClean="0"/>
              <a:t>12 cm and 0.30 sec</a:t>
            </a:r>
          </a:p>
          <a:p>
            <a:pPr marL="457200" indent="-457200">
              <a:buFont typeface="+mj-lt"/>
              <a:buAutoNum type="alphaUcPeriod"/>
            </a:pPr>
            <a:r>
              <a:rPr lang="en-US" dirty="0" smtClean="0"/>
              <a:t>6 cm and 0.15 sec</a:t>
            </a:r>
          </a:p>
          <a:p>
            <a:pPr marL="457200" indent="-457200">
              <a:buFont typeface="+mj-lt"/>
              <a:buAutoNum type="alphaUcPeriod"/>
            </a:pPr>
            <a:r>
              <a:rPr lang="en-US" b="1" dirty="0" smtClean="0"/>
              <a:t>6 cm and 0.60 sec</a:t>
            </a:r>
          </a:p>
          <a:p>
            <a:pPr marL="457200" indent="-457200">
              <a:buFont typeface="+mj-lt"/>
              <a:buAutoNum type="alphaUcPeriod"/>
            </a:pPr>
            <a:r>
              <a:rPr lang="en-US" dirty="0" smtClean="0"/>
              <a:t>24 cm and 0.60 sec</a:t>
            </a:r>
          </a:p>
          <a:p>
            <a:pPr marL="457200" indent="-457200">
              <a:buFont typeface="+mj-lt"/>
              <a:buAutoNum type="alphaUcPeriod"/>
            </a:pPr>
            <a:r>
              <a:rPr lang="en-US" dirty="0" smtClean="0"/>
              <a:t>24 cm and 0.15 sec</a:t>
            </a:r>
          </a:p>
          <a:p>
            <a:pPr marL="0" indent="0">
              <a:buNone/>
            </a:pPr>
            <a:r>
              <a:rPr lang="en-US" u="sng" dirty="0" smtClean="0"/>
              <a:t>Feedback: </a:t>
            </a:r>
          </a:p>
          <a:p>
            <a:pPr marL="457200" indent="-457200">
              <a:buAutoNum type="arabicPeriod"/>
            </a:pPr>
            <a:r>
              <a:rPr lang="en-US" dirty="0" smtClean="0"/>
              <a:t>Amplitude is </a:t>
            </a:r>
            <a:r>
              <a:rPr lang="en-US" i="1" dirty="0" smtClean="0"/>
              <a:t>half</a:t>
            </a:r>
            <a:r>
              <a:rPr lang="en-US" dirty="0" smtClean="0"/>
              <a:t> the distance between the oscillator’s turning points. </a:t>
            </a:r>
          </a:p>
          <a:p>
            <a:pPr marL="457200" indent="-457200">
              <a:buAutoNum type="arabicPeriod"/>
            </a:pPr>
            <a:r>
              <a:rPr lang="en-US" dirty="0" smtClean="0"/>
              <a:t>Period is </a:t>
            </a:r>
            <a:r>
              <a:rPr lang="en-US" i="1" dirty="0" smtClean="0"/>
              <a:t>twice</a:t>
            </a:r>
            <a:r>
              <a:rPr lang="en-US" dirty="0" smtClean="0"/>
              <a:t> the time it takes to go from one turning point to another. </a:t>
            </a:r>
            <a:endParaRPr lang="en-US" dirty="0"/>
          </a:p>
        </p:txBody>
      </p:sp>
      <p:pic>
        <p:nvPicPr>
          <p:cNvPr id="4" name="Picture 3"/>
          <p:cNvPicPr>
            <a:picLocks noChangeAspect="1"/>
          </p:cNvPicPr>
          <p:nvPr/>
        </p:nvPicPr>
        <p:blipFill>
          <a:blip r:embed="rId2"/>
          <a:stretch>
            <a:fillRect/>
          </a:stretch>
        </p:blipFill>
        <p:spPr>
          <a:xfrm>
            <a:off x="5002577" y="3610384"/>
            <a:ext cx="3975100" cy="1270000"/>
          </a:xfrm>
          <a:prstGeom prst="rect">
            <a:avLst/>
          </a:prstGeom>
        </p:spPr>
      </p:pic>
    </p:spTree>
    <p:extLst>
      <p:ext uri="{BB962C8B-B14F-4D97-AF65-F5344CB8AC3E}">
        <p14:creationId xmlns:p14="http://schemas.microsoft.com/office/powerpoint/2010/main" val="8133889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br>
              <a:rPr lang="en-US" dirty="0" smtClean="0"/>
            </a:br>
            <a:r>
              <a:rPr lang="en-US" sz="4000" dirty="0" smtClean="0"/>
              <a:t>Mass Hanging from a String</a:t>
            </a:r>
            <a:endParaRPr lang="en-US" sz="4000" dirty="0"/>
          </a:p>
        </p:txBody>
      </p:sp>
      <p:pic>
        <p:nvPicPr>
          <p:cNvPr id="3" name="Picture 2"/>
          <p:cNvPicPr>
            <a:picLocks noChangeAspect="1"/>
          </p:cNvPicPr>
          <p:nvPr/>
        </p:nvPicPr>
        <p:blipFill>
          <a:blip r:embed="rId2"/>
          <a:stretch>
            <a:fillRect/>
          </a:stretch>
        </p:blipFill>
        <p:spPr>
          <a:xfrm>
            <a:off x="3454400" y="1810655"/>
            <a:ext cx="2222500" cy="3327400"/>
          </a:xfrm>
          <a:prstGeom prst="rect">
            <a:avLst/>
          </a:prstGeom>
        </p:spPr>
      </p:pic>
      <p:sp>
        <p:nvSpPr>
          <p:cNvPr id="5" name="TextBox 4"/>
          <p:cNvSpPr txBox="1"/>
          <p:nvPr/>
        </p:nvSpPr>
        <p:spPr>
          <a:xfrm>
            <a:off x="940661" y="5522785"/>
            <a:ext cx="7485343" cy="830997"/>
          </a:xfrm>
          <a:prstGeom prst="rect">
            <a:avLst/>
          </a:prstGeom>
          <a:noFill/>
        </p:spPr>
        <p:txBody>
          <a:bodyPr wrap="none" rtlCol="0">
            <a:spAutoFit/>
          </a:bodyPr>
          <a:lstStyle/>
          <a:p>
            <a:r>
              <a:rPr lang="en-US" sz="2400" dirty="0" smtClean="0"/>
              <a:t>How does its oscillatory motion compare with </a:t>
            </a:r>
          </a:p>
          <a:p>
            <a:r>
              <a:rPr lang="en-US" sz="2400" dirty="0" smtClean="0"/>
              <a:t>the horizontal arrangement we considered before? </a:t>
            </a:r>
            <a:endParaRPr lang="en-US" sz="2400" dirty="0"/>
          </a:p>
        </p:txBody>
      </p:sp>
      <p:pic>
        <p:nvPicPr>
          <p:cNvPr id="6" name="Picture 5"/>
          <p:cNvPicPr>
            <a:picLocks noChangeAspect="1"/>
          </p:cNvPicPr>
          <p:nvPr/>
        </p:nvPicPr>
        <p:blipFill>
          <a:blip r:embed="rId3"/>
          <a:stretch>
            <a:fillRect/>
          </a:stretch>
        </p:blipFill>
        <p:spPr>
          <a:xfrm>
            <a:off x="5300621" y="2919904"/>
            <a:ext cx="895268" cy="1574033"/>
          </a:xfrm>
          <a:prstGeom prst="rect">
            <a:avLst/>
          </a:prstGeom>
        </p:spPr>
      </p:pic>
    </p:spTree>
    <p:extLst>
      <p:ext uri="{BB962C8B-B14F-4D97-AF65-F5344CB8AC3E}">
        <p14:creationId xmlns:p14="http://schemas.microsoft.com/office/powerpoint/2010/main" val="2330922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55" y="250879"/>
            <a:ext cx="8042276" cy="691896"/>
          </a:xfrm>
        </p:spPr>
        <p:txBody>
          <a:bodyPr/>
          <a:lstStyle/>
          <a:p>
            <a:r>
              <a:rPr lang="en-US" sz="4400" dirty="0" smtClean="0"/>
              <a:t>Mass Hanging from a Spring</a:t>
            </a:r>
            <a:endParaRPr lang="en-US" sz="4400" dirty="0"/>
          </a:p>
        </p:txBody>
      </p:sp>
      <p:pic>
        <p:nvPicPr>
          <p:cNvPr id="4" name="Picture 3"/>
          <p:cNvPicPr>
            <a:picLocks noChangeAspect="1"/>
          </p:cNvPicPr>
          <p:nvPr/>
        </p:nvPicPr>
        <p:blipFill>
          <a:blip r:embed="rId2"/>
          <a:stretch>
            <a:fillRect/>
          </a:stretch>
        </p:blipFill>
        <p:spPr>
          <a:xfrm>
            <a:off x="927100" y="1104762"/>
            <a:ext cx="7289800" cy="3035300"/>
          </a:xfrm>
          <a:prstGeom prst="rect">
            <a:avLst/>
          </a:prstGeom>
        </p:spPr>
      </p:pic>
      <p:pic>
        <p:nvPicPr>
          <p:cNvPr id="6" name="Picture 5"/>
          <p:cNvPicPr>
            <a:picLocks noChangeAspect="1"/>
          </p:cNvPicPr>
          <p:nvPr/>
        </p:nvPicPr>
        <p:blipFill>
          <a:blip r:embed="rId3"/>
          <a:stretch>
            <a:fillRect/>
          </a:stretch>
        </p:blipFill>
        <p:spPr>
          <a:xfrm>
            <a:off x="5394847" y="4289892"/>
            <a:ext cx="3276684" cy="418300"/>
          </a:xfrm>
          <a:prstGeom prst="rect">
            <a:avLst/>
          </a:prstGeom>
        </p:spPr>
      </p:pic>
      <p:pic>
        <p:nvPicPr>
          <p:cNvPr id="10" name="Picture 9"/>
          <p:cNvPicPr>
            <a:picLocks noChangeAspect="1"/>
          </p:cNvPicPr>
          <p:nvPr/>
        </p:nvPicPr>
        <p:blipFill>
          <a:blip r:embed="rId4"/>
          <a:stretch>
            <a:fillRect/>
          </a:stretch>
        </p:blipFill>
        <p:spPr>
          <a:xfrm>
            <a:off x="1911674" y="4833632"/>
            <a:ext cx="5611008" cy="701376"/>
          </a:xfrm>
          <a:prstGeom prst="rect">
            <a:avLst/>
          </a:prstGeom>
        </p:spPr>
      </p:pic>
      <p:pic>
        <p:nvPicPr>
          <p:cNvPr id="11" name="Picture 10"/>
          <p:cNvPicPr>
            <a:picLocks noChangeAspect="1"/>
          </p:cNvPicPr>
          <p:nvPr/>
        </p:nvPicPr>
        <p:blipFill>
          <a:blip r:embed="rId5"/>
          <a:stretch>
            <a:fillRect/>
          </a:stretch>
        </p:blipFill>
        <p:spPr>
          <a:xfrm>
            <a:off x="3810791" y="5659652"/>
            <a:ext cx="1662446" cy="302263"/>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12" name="TextBox 11"/>
          <p:cNvSpPr txBox="1"/>
          <p:nvPr/>
        </p:nvSpPr>
        <p:spPr>
          <a:xfrm>
            <a:off x="8278" y="6099483"/>
            <a:ext cx="9208095" cy="646331"/>
          </a:xfrm>
          <a:prstGeom prst="rect">
            <a:avLst/>
          </a:prstGeom>
          <a:noFill/>
        </p:spPr>
        <p:txBody>
          <a:bodyPr wrap="none" rtlCol="0">
            <a:spAutoFit/>
          </a:bodyPr>
          <a:lstStyle/>
          <a:p>
            <a:r>
              <a:rPr lang="en-US" b="1" dirty="0" smtClean="0"/>
              <a:t>Hanging oscillator oscillates at the same frequency it would if it were horizontal.</a:t>
            </a:r>
          </a:p>
          <a:p>
            <a:r>
              <a:rPr lang="en-US" dirty="0" smtClean="0"/>
              <a:t>The gravitational force simply displaces the equilibrium point downward.  </a:t>
            </a:r>
            <a:endParaRPr lang="en-US" dirty="0"/>
          </a:p>
        </p:txBody>
      </p:sp>
    </p:spTree>
    <p:extLst>
      <p:ext uri="{BB962C8B-B14F-4D97-AF65-F5344CB8AC3E}">
        <p14:creationId xmlns:p14="http://schemas.microsoft.com/office/powerpoint/2010/main" val="3061821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pic>
        <p:nvPicPr>
          <p:cNvPr id="4" name="Picture 3"/>
          <p:cNvPicPr>
            <a:picLocks noChangeAspect="1"/>
          </p:cNvPicPr>
          <p:nvPr/>
        </p:nvPicPr>
        <p:blipFill>
          <a:blip r:embed="rId2"/>
          <a:stretch>
            <a:fillRect/>
          </a:stretch>
        </p:blipFill>
        <p:spPr>
          <a:xfrm>
            <a:off x="0" y="1644684"/>
            <a:ext cx="9144000" cy="2022636"/>
          </a:xfrm>
          <a:prstGeom prst="rect">
            <a:avLst/>
          </a:prstGeom>
        </p:spPr>
      </p:pic>
    </p:spTree>
    <p:extLst>
      <p:ext uri="{BB962C8B-B14F-4D97-AF65-F5344CB8AC3E}">
        <p14:creationId xmlns:p14="http://schemas.microsoft.com/office/powerpoint/2010/main" val="22706644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pic>
        <p:nvPicPr>
          <p:cNvPr id="3" name="Picture 2"/>
          <p:cNvPicPr>
            <a:picLocks noChangeAspect="1"/>
          </p:cNvPicPr>
          <p:nvPr/>
        </p:nvPicPr>
        <p:blipFill>
          <a:blip r:embed="rId2"/>
          <a:stretch>
            <a:fillRect/>
          </a:stretch>
        </p:blipFill>
        <p:spPr>
          <a:xfrm>
            <a:off x="0" y="1848520"/>
            <a:ext cx="9144000" cy="2022636"/>
          </a:xfrm>
          <a:prstGeom prst="rect">
            <a:avLst/>
          </a:prstGeom>
        </p:spPr>
      </p:pic>
      <p:pic>
        <p:nvPicPr>
          <p:cNvPr id="5" name="Picture 4"/>
          <p:cNvPicPr>
            <a:picLocks noChangeAspect="1"/>
          </p:cNvPicPr>
          <p:nvPr/>
        </p:nvPicPr>
        <p:blipFill>
          <a:blip r:embed="rId3"/>
          <a:stretch>
            <a:fillRect/>
          </a:stretch>
        </p:blipFill>
        <p:spPr>
          <a:xfrm>
            <a:off x="228600" y="4519570"/>
            <a:ext cx="8686800" cy="1130300"/>
          </a:xfrm>
          <a:prstGeom prst="rect">
            <a:avLst/>
          </a:prstGeom>
        </p:spPr>
      </p:pic>
    </p:spTree>
    <p:extLst>
      <p:ext uri="{BB962C8B-B14F-4D97-AF65-F5344CB8AC3E}">
        <p14:creationId xmlns:p14="http://schemas.microsoft.com/office/powerpoint/2010/main" val="25865407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br>
              <a:rPr lang="en-US" dirty="0" smtClean="0"/>
            </a:br>
            <a:r>
              <a:rPr lang="en-US" dirty="0" smtClean="0"/>
              <a:t>Analogy to Circular Motion</a:t>
            </a:r>
            <a:endParaRPr lang="en-US" dirty="0"/>
          </a:p>
        </p:txBody>
      </p:sp>
      <p:pic>
        <p:nvPicPr>
          <p:cNvPr id="4" name="Content Placeholder 3"/>
          <p:cNvPicPr>
            <a:picLocks noGrp="1" noChangeAspect="1"/>
          </p:cNvPicPr>
          <p:nvPr>
            <p:ph idx="4294967295"/>
          </p:nvPr>
        </p:nvPicPr>
        <p:blipFill>
          <a:blip r:embed="rId2"/>
          <a:srcRect t="59" b="59"/>
          <a:stretch>
            <a:fillRect/>
          </a:stretch>
        </p:blipFill>
        <p:spPr>
          <a:xfrm>
            <a:off x="1552084" y="1741320"/>
            <a:ext cx="6051581" cy="3268284"/>
          </a:xfrm>
        </p:spPr>
      </p:pic>
      <p:sp>
        <p:nvSpPr>
          <p:cNvPr id="5" name="TextBox 4"/>
          <p:cNvSpPr txBox="1"/>
          <p:nvPr/>
        </p:nvSpPr>
        <p:spPr>
          <a:xfrm>
            <a:off x="251400" y="5237089"/>
            <a:ext cx="8701458" cy="1477328"/>
          </a:xfrm>
          <a:prstGeom prst="rect">
            <a:avLst/>
          </a:prstGeom>
          <a:noFill/>
        </p:spPr>
        <p:txBody>
          <a:bodyPr wrap="none" rtlCol="0">
            <a:spAutoFit/>
          </a:bodyPr>
          <a:lstStyle/>
          <a:p>
            <a:r>
              <a:rPr lang="en-US" dirty="0" smtClean="0"/>
              <a:t>Vertical motion of a hanging oscillator is </a:t>
            </a:r>
            <a:r>
              <a:rPr lang="en-US" i="1" dirty="0" smtClean="0"/>
              <a:t>mathematically identical</a:t>
            </a:r>
            <a:r>
              <a:rPr lang="en-US" dirty="0" smtClean="0"/>
              <a:t> to </a:t>
            </a:r>
          </a:p>
          <a:p>
            <a:r>
              <a:rPr lang="en-US" dirty="0"/>
              <a:t>t</a:t>
            </a:r>
            <a:r>
              <a:rPr lang="en-US" dirty="0" smtClean="0"/>
              <a:t>he uniform circular motion of an object. </a:t>
            </a:r>
          </a:p>
          <a:p>
            <a:endParaRPr lang="en-US" dirty="0"/>
          </a:p>
          <a:p>
            <a:r>
              <a:rPr lang="en-US" dirty="0" smtClean="0"/>
              <a:t>The rotating disk analogy provides a general way to compute the phase angle.</a:t>
            </a:r>
          </a:p>
          <a:p>
            <a:r>
              <a:rPr lang="en-US" dirty="0" smtClean="0"/>
              <a:t>(clockwise vs. counterclockwise rotation determines the sign of phase)</a:t>
            </a:r>
            <a:endParaRPr lang="en-US" dirty="0"/>
          </a:p>
        </p:txBody>
      </p:sp>
    </p:spTree>
    <p:extLst>
      <p:ext uri="{BB962C8B-B14F-4D97-AF65-F5344CB8AC3E}">
        <p14:creationId xmlns:p14="http://schemas.microsoft.com/office/powerpoint/2010/main" val="1843470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pic>
        <p:nvPicPr>
          <p:cNvPr id="4" name="Picture 3"/>
          <p:cNvPicPr>
            <a:picLocks noChangeAspect="1"/>
          </p:cNvPicPr>
          <p:nvPr/>
        </p:nvPicPr>
        <p:blipFill>
          <a:blip r:embed="rId2"/>
          <a:stretch>
            <a:fillRect/>
          </a:stretch>
        </p:blipFill>
        <p:spPr>
          <a:xfrm>
            <a:off x="0" y="1860440"/>
            <a:ext cx="9144000" cy="2119256"/>
          </a:xfrm>
          <a:prstGeom prst="rect">
            <a:avLst/>
          </a:prstGeom>
        </p:spPr>
      </p:pic>
    </p:spTree>
    <p:extLst>
      <p:ext uri="{BB962C8B-B14F-4D97-AF65-F5344CB8AC3E}">
        <p14:creationId xmlns:p14="http://schemas.microsoft.com/office/powerpoint/2010/main" val="22381736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pic>
        <p:nvPicPr>
          <p:cNvPr id="3" name="Picture 2"/>
          <p:cNvPicPr>
            <a:picLocks noChangeAspect="1"/>
          </p:cNvPicPr>
          <p:nvPr/>
        </p:nvPicPr>
        <p:blipFill>
          <a:blip r:embed="rId2"/>
          <a:stretch>
            <a:fillRect/>
          </a:stretch>
        </p:blipFill>
        <p:spPr>
          <a:xfrm>
            <a:off x="0" y="1625245"/>
            <a:ext cx="9144000" cy="2119256"/>
          </a:xfrm>
          <a:prstGeom prst="rect">
            <a:avLst/>
          </a:prstGeom>
        </p:spPr>
      </p:pic>
      <p:pic>
        <p:nvPicPr>
          <p:cNvPr id="5" name="Picture 4"/>
          <p:cNvPicPr>
            <a:picLocks noChangeAspect="1"/>
          </p:cNvPicPr>
          <p:nvPr/>
        </p:nvPicPr>
        <p:blipFill>
          <a:blip r:embed="rId3"/>
          <a:stretch>
            <a:fillRect/>
          </a:stretch>
        </p:blipFill>
        <p:spPr>
          <a:xfrm>
            <a:off x="266700" y="4339571"/>
            <a:ext cx="8610600" cy="1346200"/>
          </a:xfrm>
          <a:prstGeom prst="rect">
            <a:avLst/>
          </a:prstGeom>
        </p:spPr>
      </p:pic>
    </p:spTree>
    <p:extLst>
      <p:ext uri="{BB962C8B-B14F-4D97-AF65-F5344CB8AC3E}">
        <p14:creationId xmlns:p14="http://schemas.microsoft.com/office/powerpoint/2010/main" val="25103929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pic>
        <p:nvPicPr>
          <p:cNvPr id="3" name="Picture 2"/>
          <p:cNvPicPr>
            <a:picLocks noChangeAspect="1"/>
          </p:cNvPicPr>
          <p:nvPr/>
        </p:nvPicPr>
        <p:blipFill>
          <a:blip r:embed="rId2"/>
          <a:stretch>
            <a:fillRect/>
          </a:stretch>
        </p:blipFill>
        <p:spPr>
          <a:xfrm>
            <a:off x="0" y="1707404"/>
            <a:ext cx="9144000" cy="2006690"/>
          </a:xfrm>
          <a:prstGeom prst="rect">
            <a:avLst/>
          </a:prstGeom>
        </p:spPr>
      </p:pic>
    </p:spTree>
    <p:extLst>
      <p:ext uri="{BB962C8B-B14F-4D97-AF65-F5344CB8AC3E}">
        <p14:creationId xmlns:p14="http://schemas.microsoft.com/office/powerpoint/2010/main" val="25103929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pic>
        <p:nvPicPr>
          <p:cNvPr id="4" name="Picture 3"/>
          <p:cNvPicPr>
            <a:picLocks noChangeAspect="1"/>
          </p:cNvPicPr>
          <p:nvPr/>
        </p:nvPicPr>
        <p:blipFill>
          <a:blip r:embed="rId2"/>
          <a:stretch>
            <a:fillRect/>
          </a:stretch>
        </p:blipFill>
        <p:spPr>
          <a:xfrm>
            <a:off x="0" y="1691725"/>
            <a:ext cx="9144000" cy="2006690"/>
          </a:xfrm>
          <a:prstGeom prst="rect">
            <a:avLst/>
          </a:prstGeom>
        </p:spPr>
      </p:pic>
      <p:pic>
        <p:nvPicPr>
          <p:cNvPr id="5" name="Picture 4"/>
          <p:cNvPicPr>
            <a:picLocks noChangeAspect="1"/>
          </p:cNvPicPr>
          <p:nvPr/>
        </p:nvPicPr>
        <p:blipFill>
          <a:blip r:embed="rId3"/>
          <a:stretch>
            <a:fillRect/>
          </a:stretch>
        </p:blipFill>
        <p:spPr>
          <a:xfrm>
            <a:off x="279400" y="4238751"/>
            <a:ext cx="8585200" cy="1409700"/>
          </a:xfrm>
          <a:prstGeom prst="rect">
            <a:avLst/>
          </a:prstGeom>
        </p:spPr>
      </p:pic>
    </p:spTree>
    <p:extLst>
      <p:ext uri="{BB962C8B-B14F-4D97-AF65-F5344CB8AC3E}">
        <p14:creationId xmlns:p14="http://schemas.microsoft.com/office/powerpoint/2010/main" val="19439841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b="1" dirty="0" smtClean="0"/>
              <a:t>Oscillatory Motion: </a:t>
            </a:r>
            <a:r>
              <a:rPr lang="en-US" dirty="0" smtClean="0"/>
              <a:t>An object moves in one dimension in response to a </a:t>
            </a:r>
            <a:r>
              <a:rPr lang="en-US" i="1" dirty="0" smtClean="0">
                <a:solidFill>
                  <a:srgbClr val="0000FF"/>
                </a:solidFill>
              </a:rPr>
              <a:t>restoring force</a:t>
            </a:r>
            <a:r>
              <a:rPr lang="en-US" dirty="0" smtClean="0">
                <a:solidFill>
                  <a:srgbClr val="0000FF"/>
                </a:solidFill>
              </a:rPr>
              <a:t> </a:t>
            </a:r>
            <a:r>
              <a:rPr lang="en-US" dirty="0" smtClean="0"/>
              <a:t>that seeks to push it back toward an </a:t>
            </a:r>
            <a:r>
              <a:rPr lang="en-US" i="1" dirty="0" smtClean="0">
                <a:solidFill>
                  <a:srgbClr val="FF0000"/>
                </a:solidFill>
              </a:rPr>
              <a:t>equilibrium point</a:t>
            </a:r>
            <a:r>
              <a:rPr lang="en-US" dirty="0" smtClean="0"/>
              <a:t>. </a:t>
            </a:r>
          </a:p>
          <a:p>
            <a:r>
              <a:rPr lang="en-US" b="1" dirty="0" smtClean="0"/>
              <a:t>Simple Harmonic Oscillator</a:t>
            </a:r>
            <a:endParaRPr lang="en-US" dirty="0" smtClean="0"/>
          </a:p>
          <a:p>
            <a:r>
              <a:rPr lang="en-US" dirty="0" smtClean="0"/>
              <a:t>Analogy to Circular Motion</a:t>
            </a:r>
          </a:p>
          <a:p>
            <a:r>
              <a:rPr lang="en-US" dirty="0" smtClean="0"/>
              <a:t>Simple Pendulum</a:t>
            </a:r>
          </a:p>
          <a:p>
            <a:r>
              <a:rPr lang="en-US" dirty="0" smtClean="0"/>
              <a:t>Other Oscillations: Damped, Forced and Chaotic</a:t>
            </a:r>
            <a:endParaRPr lang="en-US" dirty="0"/>
          </a:p>
        </p:txBody>
      </p:sp>
    </p:spTree>
    <p:extLst>
      <p:ext uri="{BB962C8B-B14F-4D97-AF65-F5344CB8AC3E}">
        <p14:creationId xmlns:p14="http://schemas.microsoft.com/office/powerpoint/2010/main" val="36451061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Demo:</a:t>
            </a:r>
            <a:br>
              <a:rPr lang="en-US" dirty="0" smtClean="0"/>
            </a:br>
            <a:r>
              <a:rPr lang="en-US" dirty="0" smtClean="0"/>
              <a:t>Simple Pendulum</a:t>
            </a:r>
            <a:endParaRPr lang="en-US" dirty="0"/>
          </a:p>
        </p:txBody>
      </p:sp>
      <p:pic>
        <p:nvPicPr>
          <p:cNvPr id="3" name="Picture 2"/>
          <p:cNvPicPr>
            <a:picLocks noChangeAspect="1"/>
          </p:cNvPicPr>
          <p:nvPr/>
        </p:nvPicPr>
        <p:blipFill>
          <a:blip r:embed="rId2"/>
          <a:stretch>
            <a:fillRect/>
          </a:stretch>
        </p:blipFill>
        <p:spPr>
          <a:xfrm>
            <a:off x="1991066" y="1768818"/>
            <a:ext cx="5159238" cy="4853983"/>
          </a:xfrm>
          <a:prstGeom prst="rect">
            <a:avLst/>
          </a:prstGeom>
        </p:spPr>
      </p:pic>
    </p:spTree>
    <p:extLst>
      <p:ext uri="{BB962C8B-B14F-4D97-AF65-F5344CB8AC3E}">
        <p14:creationId xmlns:p14="http://schemas.microsoft.com/office/powerpoint/2010/main" val="26261222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Pendulum Equation</a:t>
            </a:r>
            <a:endParaRPr lang="en-US" dirty="0"/>
          </a:p>
        </p:txBody>
      </p:sp>
      <p:pic>
        <p:nvPicPr>
          <p:cNvPr id="4" name="Picture 3"/>
          <p:cNvPicPr>
            <a:picLocks noChangeAspect="1"/>
          </p:cNvPicPr>
          <p:nvPr/>
        </p:nvPicPr>
        <p:blipFill>
          <a:blip r:embed="rId2"/>
          <a:stretch>
            <a:fillRect/>
          </a:stretch>
        </p:blipFill>
        <p:spPr>
          <a:xfrm>
            <a:off x="5189706" y="1677677"/>
            <a:ext cx="3517900" cy="4318000"/>
          </a:xfrm>
          <a:prstGeom prst="rect">
            <a:avLst/>
          </a:prstGeom>
        </p:spPr>
      </p:pic>
      <p:pic>
        <p:nvPicPr>
          <p:cNvPr id="5" name="Picture 4"/>
          <p:cNvPicPr>
            <a:picLocks noChangeAspect="1"/>
          </p:cNvPicPr>
          <p:nvPr/>
        </p:nvPicPr>
        <p:blipFill>
          <a:blip r:embed="rId3"/>
          <a:stretch>
            <a:fillRect/>
          </a:stretch>
        </p:blipFill>
        <p:spPr>
          <a:xfrm>
            <a:off x="984000" y="3543587"/>
            <a:ext cx="4000500" cy="673100"/>
          </a:xfrm>
          <a:prstGeom prst="rect">
            <a:avLst/>
          </a:prstGeom>
        </p:spPr>
      </p:pic>
      <p:pic>
        <p:nvPicPr>
          <p:cNvPr id="6" name="Picture 5"/>
          <p:cNvPicPr>
            <a:picLocks noChangeAspect="1"/>
          </p:cNvPicPr>
          <p:nvPr/>
        </p:nvPicPr>
        <p:blipFill>
          <a:blip r:embed="rId4"/>
          <a:stretch>
            <a:fillRect/>
          </a:stretch>
        </p:blipFill>
        <p:spPr>
          <a:xfrm>
            <a:off x="1629084" y="4731710"/>
            <a:ext cx="2235200" cy="812800"/>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7" name="TextBox 6"/>
          <p:cNvSpPr txBox="1"/>
          <p:nvPr/>
        </p:nvSpPr>
        <p:spPr>
          <a:xfrm>
            <a:off x="392498" y="5832927"/>
            <a:ext cx="4750018" cy="646331"/>
          </a:xfrm>
          <a:prstGeom prst="rect">
            <a:avLst/>
          </a:prstGeom>
          <a:noFill/>
        </p:spPr>
        <p:txBody>
          <a:bodyPr wrap="none" rtlCol="0">
            <a:spAutoFit/>
          </a:bodyPr>
          <a:lstStyle/>
          <a:p>
            <a:pPr marL="285750" indent="-285750">
              <a:buFont typeface="Arial"/>
              <a:buChar char="•"/>
            </a:pPr>
            <a:r>
              <a:rPr lang="en-US" dirty="0" smtClean="0"/>
              <a:t>Independent of the (small) swing angle </a:t>
            </a:r>
          </a:p>
          <a:p>
            <a:r>
              <a:rPr lang="en-US" dirty="0" smtClean="0"/>
              <a:t>and bob’s mass.  </a:t>
            </a:r>
            <a:endParaRPr lang="en-US" dirty="0"/>
          </a:p>
        </p:txBody>
      </p:sp>
      <p:sp>
        <p:nvSpPr>
          <p:cNvPr id="8" name="TextBox 7"/>
          <p:cNvSpPr txBox="1"/>
          <p:nvPr/>
        </p:nvSpPr>
        <p:spPr>
          <a:xfrm>
            <a:off x="549275" y="1574905"/>
            <a:ext cx="4326826" cy="369332"/>
          </a:xfrm>
          <a:prstGeom prst="rect">
            <a:avLst/>
          </a:prstGeom>
          <a:noFill/>
        </p:spPr>
        <p:txBody>
          <a:bodyPr wrap="none" rtlCol="0">
            <a:spAutoFit/>
          </a:bodyPr>
          <a:lstStyle/>
          <a:p>
            <a:pPr marL="285750" indent="-285750">
              <a:buFont typeface="Arial"/>
              <a:buChar char="•"/>
            </a:pPr>
            <a:r>
              <a:rPr lang="en-US" b="1" dirty="0" err="1" smtClean="0"/>
              <a:t>Nonuniform</a:t>
            </a:r>
            <a:r>
              <a:rPr lang="en-US" b="1" dirty="0" smtClean="0"/>
              <a:t> circular motion </a:t>
            </a:r>
            <a:r>
              <a:rPr lang="en-US" dirty="0" smtClean="0"/>
              <a:t>(N7.3)</a:t>
            </a:r>
            <a:endParaRPr lang="en-US" dirty="0"/>
          </a:p>
        </p:txBody>
      </p:sp>
      <p:pic>
        <p:nvPicPr>
          <p:cNvPr id="9" name="Picture 8"/>
          <p:cNvPicPr>
            <a:picLocks noChangeAspect="1"/>
          </p:cNvPicPr>
          <p:nvPr/>
        </p:nvPicPr>
        <p:blipFill>
          <a:blip r:embed="rId5"/>
          <a:stretch>
            <a:fillRect/>
          </a:stretch>
        </p:blipFill>
        <p:spPr>
          <a:xfrm>
            <a:off x="1005556" y="2089326"/>
            <a:ext cx="2451100" cy="609600"/>
          </a:xfrm>
          <a:prstGeom prst="rect">
            <a:avLst/>
          </a:prstGeom>
        </p:spPr>
      </p:pic>
      <p:sp>
        <p:nvSpPr>
          <p:cNvPr id="10" name="TextBox 9"/>
          <p:cNvSpPr txBox="1"/>
          <p:nvPr/>
        </p:nvSpPr>
        <p:spPr>
          <a:xfrm>
            <a:off x="486002" y="3045395"/>
            <a:ext cx="3647152" cy="369332"/>
          </a:xfrm>
          <a:prstGeom prst="rect">
            <a:avLst/>
          </a:prstGeom>
          <a:noFill/>
        </p:spPr>
        <p:txBody>
          <a:bodyPr wrap="none" rtlCol="0">
            <a:spAutoFit/>
          </a:bodyPr>
          <a:lstStyle/>
          <a:p>
            <a:pPr marL="285750" indent="-285750">
              <a:buFont typeface="Arial"/>
              <a:buChar char="•"/>
            </a:pPr>
            <a:r>
              <a:rPr lang="en-US" dirty="0" smtClean="0"/>
              <a:t>Gives the pendulum equation</a:t>
            </a:r>
            <a:endParaRPr lang="en-US" dirty="0"/>
          </a:p>
        </p:txBody>
      </p:sp>
    </p:spTree>
    <p:extLst>
      <p:ext uri="{BB962C8B-B14F-4D97-AF65-F5344CB8AC3E}">
        <p14:creationId xmlns:p14="http://schemas.microsoft.com/office/powerpoint/2010/main" val="12122456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559779" y="3267657"/>
            <a:ext cx="3380411" cy="2834231"/>
          </a:xfrm>
          <a:prstGeom prst="rect">
            <a:avLst/>
          </a:prstGeom>
        </p:spPr>
      </p:pic>
      <p:sp>
        <p:nvSpPr>
          <p:cNvPr id="2" name="Title 1"/>
          <p:cNvSpPr>
            <a:spLocks noGrp="1"/>
          </p:cNvSpPr>
          <p:nvPr>
            <p:ph type="title"/>
          </p:nvPr>
        </p:nvSpPr>
        <p:spPr/>
        <p:txBody>
          <a:bodyPr/>
          <a:lstStyle/>
          <a:p>
            <a:r>
              <a:rPr lang="en-US" dirty="0" smtClean="0"/>
              <a:t>Demo: </a:t>
            </a:r>
            <a:br>
              <a:rPr lang="en-US" dirty="0" smtClean="0"/>
            </a:br>
            <a:r>
              <a:rPr lang="en-US" dirty="0" smtClean="0"/>
              <a:t>Damped Oscillation</a:t>
            </a:r>
            <a:endParaRPr lang="en-US" dirty="0"/>
          </a:p>
        </p:txBody>
      </p:sp>
      <p:pic>
        <p:nvPicPr>
          <p:cNvPr id="4" name="Picture 3"/>
          <p:cNvPicPr>
            <a:picLocks noChangeAspect="1"/>
          </p:cNvPicPr>
          <p:nvPr/>
        </p:nvPicPr>
        <p:blipFill>
          <a:blip r:embed="rId3"/>
          <a:stretch>
            <a:fillRect/>
          </a:stretch>
        </p:blipFill>
        <p:spPr>
          <a:xfrm>
            <a:off x="3076917" y="1605777"/>
            <a:ext cx="2864920" cy="1458040"/>
          </a:xfrm>
          <a:prstGeom prst="rect">
            <a:avLst/>
          </a:prstGeom>
        </p:spPr>
      </p:pic>
      <p:pic>
        <p:nvPicPr>
          <p:cNvPr id="5" name="Picture 4"/>
          <p:cNvPicPr>
            <a:picLocks noChangeAspect="1"/>
          </p:cNvPicPr>
          <p:nvPr/>
        </p:nvPicPr>
        <p:blipFill>
          <a:blip r:embed="rId4"/>
          <a:stretch>
            <a:fillRect/>
          </a:stretch>
        </p:blipFill>
        <p:spPr>
          <a:xfrm>
            <a:off x="48036" y="3032457"/>
            <a:ext cx="6700724" cy="2096678"/>
          </a:xfrm>
          <a:prstGeom prst="rect">
            <a:avLst/>
          </a:prstGeom>
        </p:spPr>
      </p:pic>
      <p:pic>
        <p:nvPicPr>
          <p:cNvPr id="6" name="Picture 5"/>
          <p:cNvPicPr>
            <a:picLocks noChangeAspect="1"/>
          </p:cNvPicPr>
          <p:nvPr/>
        </p:nvPicPr>
        <p:blipFill>
          <a:blip r:embed="rId5"/>
          <a:stretch>
            <a:fillRect/>
          </a:stretch>
        </p:blipFill>
        <p:spPr>
          <a:xfrm>
            <a:off x="108022" y="5898048"/>
            <a:ext cx="6236343" cy="719578"/>
          </a:xfrm>
          <a:prstGeom prst="rect">
            <a:avLst/>
          </a:prstGeom>
        </p:spPr>
      </p:pic>
    </p:spTree>
    <p:extLst>
      <p:ext uri="{BB962C8B-B14F-4D97-AF65-F5344CB8AC3E}">
        <p14:creationId xmlns:p14="http://schemas.microsoft.com/office/powerpoint/2010/main" val="3475546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Driven Oscillation</a:t>
            </a:r>
            <a:endParaRPr lang="en-US" dirty="0"/>
          </a:p>
        </p:txBody>
      </p:sp>
      <p:pic>
        <p:nvPicPr>
          <p:cNvPr id="4" name="Picture 3"/>
          <p:cNvPicPr>
            <a:picLocks noChangeAspect="1"/>
          </p:cNvPicPr>
          <p:nvPr/>
        </p:nvPicPr>
        <p:blipFill>
          <a:blip r:embed="rId2"/>
          <a:stretch>
            <a:fillRect/>
          </a:stretch>
        </p:blipFill>
        <p:spPr>
          <a:xfrm>
            <a:off x="396715" y="1599205"/>
            <a:ext cx="5717575" cy="2650531"/>
          </a:xfrm>
          <a:prstGeom prst="rect">
            <a:avLst/>
          </a:prstGeom>
        </p:spPr>
      </p:pic>
      <p:pic>
        <p:nvPicPr>
          <p:cNvPr id="5" name="Picture 4"/>
          <p:cNvPicPr>
            <a:picLocks noChangeAspect="1"/>
          </p:cNvPicPr>
          <p:nvPr/>
        </p:nvPicPr>
        <p:blipFill>
          <a:blip r:embed="rId3"/>
          <a:stretch>
            <a:fillRect/>
          </a:stretch>
        </p:blipFill>
        <p:spPr>
          <a:xfrm>
            <a:off x="266519" y="4390374"/>
            <a:ext cx="5419659" cy="2060509"/>
          </a:xfrm>
          <a:prstGeom prst="rect">
            <a:avLst/>
          </a:prstGeom>
        </p:spPr>
      </p:pic>
      <p:pic>
        <p:nvPicPr>
          <p:cNvPr id="6" name="Picture 5"/>
          <p:cNvPicPr>
            <a:picLocks noChangeAspect="1"/>
          </p:cNvPicPr>
          <p:nvPr/>
        </p:nvPicPr>
        <p:blipFill>
          <a:blip r:embed="rId4"/>
          <a:stretch>
            <a:fillRect/>
          </a:stretch>
        </p:blipFill>
        <p:spPr>
          <a:xfrm>
            <a:off x="5008442" y="2273587"/>
            <a:ext cx="3975100" cy="1143000"/>
          </a:xfrm>
          <a:prstGeom prst="rect">
            <a:avLst/>
          </a:prstGeom>
        </p:spPr>
      </p:pic>
      <p:pic>
        <p:nvPicPr>
          <p:cNvPr id="7" name="Picture 6"/>
          <p:cNvPicPr>
            <a:picLocks noChangeAspect="1"/>
          </p:cNvPicPr>
          <p:nvPr/>
        </p:nvPicPr>
        <p:blipFill>
          <a:blip r:embed="rId5"/>
          <a:stretch>
            <a:fillRect/>
          </a:stretch>
        </p:blipFill>
        <p:spPr>
          <a:xfrm>
            <a:off x="5565460" y="3635560"/>
            <a:ext cx="3026091" cy="2148293"/>
          </a:xfrm>
          <a:prstGeom prst="rect">
            <a:avLst/>
          </a:prstGeom>
        </p:spPr>
      </p:pic>
    </p:spTree>
    <p:extLst>
      <p:ext uri="{BB962C8B-B14F-4D97-AF65-F5344CB8AC3E}">
        <p14:creationId xmlns:p14="http://schemas.microsoft.com/office/powerpoint/2010/main" val="1074452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Chaotic Oscillation</a:t>
            </a:r>
            <a:endParaRPr lang="en-US" dirty="0"/>
          </a:p>
        </p:txBody>
      </p:sp>
      <p:pic>
        <p:nvPicPr>
          <p:cNvPr id="5" name="Picture 4"/>
          <p:cNvPicPr>
            <a:picLocks noChangeAspect="1"/>
          </p:cNvPicPr>
          <p:nvPr/>
        </p:nvPicPr>
        <p:blipFill>
          <a:blip r:embed="rId2"/>
          <a:stretch>
            <a:fillRect/>
          </a:stretch>
        </p:blipFill>
        <p:spPr>
          <a:xfrm>
            <a:off x="3976769" y="3629220"/>
            <a:ext cx="5053756" cy="2842738"/>
          </a:xfrm>
          <a:prstGeom prst="rect">
            <a:avLst/>
          </a:prstGeom>
        </p:spPr>
      </p:pic>
      <p:pic>
        <p:nvPicPr>
          <p:cNvPr id="6" name="Picture 5"/>
          <p:cNvPicPr>
            <a:picLocks noChangeAspect="1"/>
          </p:cNvPicPr>
          <p:nvPr/>
        </p:nvPicPr>
        <p:blipFill>
          <a:blip r:embed="rId3"/>
          <a:stretch>
            <a:fillRect/>
          </a:stretch>
        </p:blipFill>
        <p:spPr>
          <a:xfrm>
            <a:off x="172454" y="1444532"/>
            <a:ext cx="4130253" cy="3935335"/>
          </a:xfrm>
          <a:prstGeom prst="rect">
            <a:avLst/>
          </a:prstGeom>
        </p:spPr>
      </p:pic>
      <p:pic>
        <p:nvPicPr>
          <p:cNvPr id="7" name="Picture 6"/>
          <p:cNvPicPr>
            <a:picLocks noChangeAspect="1"/>
          </p:cNvPicPr>
          <p:nvPr/>
        </p:nvPicPr>
        <p:blipFill>
          <a:blip r:embed="rId4"/>
          <a:stretch>
            <a:fillRect/>
          </a:stretch>
        </p:blipFill>
        <p:spPr>
          <a:xfrm>
            <a:off x="4756151" y="1933058"/>
            <a:ext cx="3835400" cy="622300"/>
          </a:xfrm>
          <a:prstGeom prst="rect">
            <a:avLst/>
          </a:prstGeom>
        </p:spPr>
      </p:pic>
    </p:spTree>
    <p:extLst>
      <p:ext uri="{BB962C8B-B14F-4D97-AF65-F5344CB8AC3E}">
        <p14:creationId xmlns:p14="http://schemas.microsoft.com/office/powerpoint/2010/main" val="3781219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a:t>
            </a:r>
            <a:endParaRPr lang="en-US" dirty="0"/>
          </a:p>
        </p:txBody>
      </p:sp>
      <p:pic>
        <p:nvPicPr>
          <p:cNvPr id="4" name="Picture 3"/>
          <p:cNvPicPr>
            <a:picLocks noChangeAspect="1"/>
          </p:cNvPicPr>
          <p:nvPr/>
        </p:nvPicPr>
        <p:blipFill>
          <a:blip r:embed="rId2"/>
          <a:stretch>
            <a:fillRect/>
          </a:stretch>
        </p:blipFill>
        <p:spPr>
          <a:xfrm>
            <a:off x="0" y="1784667"/>
            <a:ext cx="9144000" cy="670128"/>
          </a:xfrm>
          <a:prstGeom prst="rect">
            <a:avLst/>
          </a:prstGeom>
        </p:spPr>
      </p:pic>
      <p:pic>
        <p:nvPicPr>
          <p:cNvPr id="5" name="Picture 4"/>
          <p:cNvPicPr>
            <a:picLocks noChangeAspect="1"/>
          </p:cNvPicPr>
          <p:nvPr/>
        </p:nvPicPr>
        <p:blipFill>
          <a:blip r:embed="rId3"/>
          <a:stretch>
            <a:fillRect/>
          </a:stretch>
        </p:blipFill>
        <p:spPr>
          <a:xfrm>
            <a:off x="0" y="3428407"/>
            <a:ext cx="9144000" cy="2767415"/>
          </a:xfrm>
          <a:prstGeom prst="rect">
            <a:avLst/>
          </a:prstGeom>
        </p:spPr>
      </p:pic>
    </p:spTree>
    <p:extLst>
      <p:ext uri="{BB962C8B-B14F-4D97-AF65-F5344CB8AC3E}">
        <p14:creationId xmlns:p14="http://schemas.microsoft.com/office/powerpoint/2010/main" val="3912618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on a Spring</a:t>
            </a:r>
            <a:endParaRPr lang="en-US" dirty="0"/>
          </a:p>
        </p:txBody>
      </p:sp>
      <p:pic>
        <p:nvPicPr>
          <p:cNvPr id="4" name="Picture 3"/>
          <p:cNvPicPr>
            <a:picLocks noChangeAspect="1"/>
          </p:cNvPicPr>
          <p:nvPr/>
        </p:nvPicPr>
        <p:blipFill>
          <a:blip r:embed="rId2"/>
          <a:stretch>
            <a:fillRect/>
          </a:stretch>
        </p:blipFill>
        <p:spPr>
          <a:xfrm>
            <a:off x="1269999" y="1879591"/>
            <a:ext cx="6746401" cy="4544064"/>
          </a:xfrm>
          <a:prstGeom prst="rect">
            <a:avLst/>
          </a:prstGeom>
        </p:spPr>
      </p:pic>
    </p:spTree>
    <p:extLst>
      <p:ext uri="{BB962C8B-B14F-4D97-AF65-F5344CB8AC3E}">
        <p14:creationId xmlns:p14="http://schemas.microsoft.com/office/powerpoint/2010/main" val="22237153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on a Spring</a:t>
            </a:r>
            <a:endParaRPr lang="en-US" dirty="0"/>
          </a:p>
        </p:txBody>
      </p:sp>
      <p:pic>
        <p:nvPicPr>
          <p:cNvPr id="3" name="Picture 2"/>
          <p:cNvPicPr>
            <a:picLocks noChangeAspect="1"/>
          </p:cNvPicPr>
          <p:nvPr/>
        </p:nvPicPr>
        <p:blipFill>
          <a:blip r:embed="rId2"/>
          <a:stretch>
            <a:fillRect/>
          </a:stretch>
        </p:blipFill>
        <p:spPr>
          <a:xfrm>
            <a:off x="4138905" y="1586546"/>
            <a:ext cx="4135125" cy="2900467"/>
          </a:xfrm>
          <a:prstGeom prst="rect">
            <a:avLst/>
          </a:prstGeom>
        </p:spPr>
      </p:pic>
      <p:sp>
        <p:nvSpPr>
          <p:cNvPr id="5" name="Rectangle 4"/>
          <p:cNvSpPr/>
          <p:nvPr/>
        </p:nvSpPr>
        <p:spPr>
          <a:xfrm>
            <a:off x="4460643" y="4757518"/>
            <a:ext cx="3620095"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2400" dirty="0" smtClean="0"/>
              <a:t>Potential Energy Graph (C9)</a:t>
            </a:r>
            <a:endParaRPr lang="en-US" sz="2400" dirty="0"/>
          </a:p>
        </p:txBody>
      </p:sp>
      <p:pic>
        <p:nvPicPr>
          <p:cNvPr id="6" name="Picture 5"/>
          <p:cNvPicPr>
            <a:picLocks noChangeAspect="1"/>
          </p:cNvPicPr>
          <p:nvPr/>
        </p:nvPicPr>
        <p:blipFill>
          <a:blip r:embed="rId3"/>
          <a:stretch>
            <a:fillRect/>
          </a:stretch>
        </p:blipFill>
        <p:spPr>
          <a:xfrm>
            <a:off x="128462" y="1501877"/>
            <a:ext cx="3427538" cy="2308631"/>
          </a:xfrm>
          <a:prstGeom prst="rect">
            <a:avLst/>
          </a:prstGeom>
        </p:spPr>
      </p:pic>
    </p:spTree>
    <p:extLst>
      <p:ext uri="{BB962C8B-B14F-4D97-AF65-F5344CB8AC3E}">
        <p14:creationId xmlns:p14="http://schemas.microsoft.com/office/powerpoint/2010/main" val="16430166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on a Spring</a:t>
            </a:r>
            <a:endParaRPr lang="en-US" dirty="0"/>
          </a:p>
        </p:txBody>
      </p:sp>
      <p:sp>
        <p:nvSpPr>
          <p:cNvPr id="12" name="Content Placeholder 11"/>
          <p:cNvSpPr>
            <a:spLocks noGrp="1"/>
          </p:cNvSpPr>
          <p:nvPr>
            <p:ph idx="1"/>
          </p:nvPr>
        </p:nvSpPr>
        <p:spPr>
          <a:xfrm>
            <a:off x="128462" y="3842811"/>
            <a:ext cx="5608516" cy="1886081"/>
          </a:xfrm>
        </p:spPr>
        <p:txBody>
          <a:bodyPr>
            <a:normAutofit fontScale="92500" lnSpcReduction="20000"/>
          </a:bodyPr>
          <a:lstStyle/>
          <a:p>
            <a:pPr marL="457200" indent="-457200">
              <a:buFont typeface="+mj-lt"/>
              <a:buAutoNum type="arabicPeriod"/>
            </a:pPr>
            <a:r>
              <a:rPr lang="en-US" sz="1800" dirty="0" smtClean="0"/>
              <a:t>Has an </a:t>
            </a:r>
            <a:r>
              <a:rPr lang="en-US" sz="1800" i="1" dirty="0" smtClean="0"/>
              <a:t>equilibrium position </a:t>
            </a:r>
            <a:r>
              <a:rPr lang="en-US" sz="1800" dirty="0" smtClean="0"/>
              <a:t>(where the force is zero). </a:t>
            </a:r>
          </a:p>
          <a:p>
            <a:pPr marL="457200" indent="-457200">
              <a:buFont typeface="+mj-lt"/>
              <a:buAutoNum type="arabicPeriod"/>
            </a:pPr>
            <a:r>
              <a:rPr lang="en-US" sz="1800" dirty="0" smtClean="0"/>
              <a:t>When displaced from equilibrium, experiences a </a:t>
            </a:r>
            <a:r>
              <a:rPr lang="en-US" sz="1800" i="1" dirty="0" smtClean="0"/>
              <a:t>restoring force</a:t>
            </a:r>
            <a:r>
              <a:rPr lang="en-US" sz="1800" dirty="0" smtClean="0"/>
              <a:t>.</a:t>
            </a:r>
          </a:p>
          <a:p>
            <a:pPr marL="457200" indent="-457200">
              <a:buFont typeface="+mj-lt"/>
              <a:buAutoNum type="arabicPeriod"/>
            </a:pPr>
            <a:r>
              <a:rPr lang="en-US" sz="1800" dirty="0" smtClean="0"/>
              <a:t>This force </a:t>
            </a:r>
            <a:r>
              <a:rPr lang="en-US" sz="1800" i="1" dirty="0" smtClean="0"/>
              <a:t>grows</a:t>
            </a:r>
            <a:r>
              <a:rPr lang="en-US" sz="1800" dirty="0" smtClean="0"/>
              <a:t> in magnitude as the displacement increases. </a:t>
            </a:r>
          </a:p>
        </p:txBody>
      </p:sp>
      <p:pic>
        <p:nvPicPr>
          <p:cNvPr id="6" name="Picture 5"/>
          <p:cNvPicPr>
            <a:picLocks noChangeAspect="1"/>
          </p:cNvPicPr>
          <p:nvPr/>
        </p:nvPicPr>
        <p:blipFill>
          <a:blip r:embed="rId2"/>
          <a:stretch>
            <a:fillRect/>
          </a:stretch>
        </p:blipFill>
        <p:spPr>
          <a:xfrm>
            <a:off x="5736978" y="1520856"/>
            <a:ext cx="2439216" cy="2132295"/>
          </a:xfrm>
          <a:prstGeom prst="rect">
            <a:avLst/>
          </a:prstGeom>
        </p:spPr>
      </p:pic>
      <p:pic>
        <p:nvPicPr>
          <p:cNvPr id="7" name="Picture 6"/>
          <p:cNvPicPr>
            <a:picLocks noChangeAspect="1"/>
          </p:cNvPicPr>
          <p:nvPr/>
        </p:nvPicPr>
        <p:blipFill>
          <a:blip r:embed="rId3"/>
          <a:stretch>
            <a:fillRect/>
          </a:stretch>
        </p:blipFill>
        <p:spPr>
          <a:xfrm>
            <a:off x="128462" y="1501877"/>
            <a:ext cx="2366387" cy="1593889"/>
          </a:xfrm>
          <a:prstGeom prst="rect">
            <a:avLst/>
          </a:prstGeom>
        </p:spPr>
      </p:pic>
      <p:pic>
        <p:nvPicPr>
          <p:cNvPr id="8" name="Picture 7"/>
          <p:cNvPicPr>
            <a:picLocks noChangeAspect="1"/>
          </p:cNvPicPr>
          <p:nvPr/>
        </p:nvPicPr>
        <p:blipFill>
          <a:blip r:embed="rId4"/>
          <a:stretch>
            <a:fillRect/>
          </a:stretch>
        </p:blipFill>
        <p:spPr>
          <a:xfrm>
            <a:off x="2673205" y="1520856"/>
            <a:ext cx="2398480" cy="1682347"/>
          </a:xfrm>
          <a:prstGeom prst="rect">
            <a:avLst/>
          </a:prstGeom>
        </p:spPr>
      </p:pic>
      <p:sp>
        <p:nvSpPr>
          <p:cNvPr id="5" name="Rectangle 4"/>
          <p:cNvSpPr/>
          <p:nvPr/>
        </p:nvSpPr>
        <p:spPr>
          <a:xfrm>
            <a:off x="6080791" y="3812196"/>
            <a:ext cx="2031998"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2400" b="1" dirty="0" smtClean="0"/>
              <a:t>Hooke’s law</a:t>
            </a:r>
            <a:endParaRPr lang="en-US" sz="2400" b="1" dirty="0"/>
          </a:p>
        </p:txBody>
      </p:sp>
      <p:sp>
        <p:nvSpPr>
          <p:cNvPr id="11" name="TextBox 10"/>
          <p:cNvSpPr txBox="1"/>
          <p:nvPr/>
        </p:nvSpPr>
        <p:spPr>
          <a:xfrm>
            <a:off x="277113" y="3302746"/>
            <a:ext cx="5308665"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dirty="0" smtClean="0"/>
              <a:t>Simple Harmonic Oscillator (SHO)</a:t>
            </a:r>
            <a:endParaRPr lang="en-US" sz="2400" b="1" dirty="0"/>
          </a:p>
        </p:txBody>
      </p:sp>
      <p:sp>
        <p:nvSpPr>
          <p:cNvPr id="13" name="TextBox 12"/>
          <p:cNvSpPr txBox="1"/>
          <p:nvPr/>
        </p:nvSpPr>
        <p:spPr>
          <a:xfrm>
            <a:off x="191174" y="5871950"/>
            <a:ext cx="8714445" cy="861774"/>
          </a:xfrm>
          <a:prstGeom prst="rect">
            <a:avLst/>
          </a:prstGeom>
          <a:noFill/>
        </p:spPr>
        <p:txBody>
          <a:bodyPr wrap="none" rtlCol="0">
            <a:spAutoFit/>
          </a:bodyPr>
          <a:lstStyle/>
          <a:p>
            <a:pPr algn="ctr"/>
            <a:r>
              <a:rPr lang="en-US" dirty="0"/>
              <a:t>SHO model is very useful for a wide range of real life physical systems </a:t>
            </a:r>
            <a:endParaRPr lang="en-US" dirty="0" smtClean="0"/>
          </a:p>
          <a:p>
            <a:r>
              <a:rPr lang="en-US" sz="1600" dirty="0" smtClean="0"/>
              <a:t>(</a:t>
            </a:r>
            <a:r>
              <a:rPr lang="en-US" sz="1600" dirty="0"/>
              <a:t>from ocean waves to electrical oscillators to atomic vibrations to quantum mechanics</a:t>
            </a:r>
            <a:r>
              <a:rPr lang="en-US" sz="1600" dirty="0" smtClean="0"/>
              <a:t>) </a:t>
            </a:r>
            <a:endParaRPr lang="en-US" sz="1600" dirty="0"/>
          </a:p>
          <a:p>
            <a:endParaRPr lang="en-US" sz="1600" dirty="0"/>
          </a:p>
        </p:txBody>
      </p:sp>
    </p:spTree>
    <p:extLst>
      <p:ext uri="{BB962C8B-B14F-4D97-AF65-F5344CB8AC3E}">
        <p14:creationId xmlns:p14="http://schemas.microsoft.com/office/powerpoint/2010/main" val="3820159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1"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 Equation</a:t>
            </a:r>
            <a:endParaRPr lang="en-US" dirty="0"/>
          </a:p>
        </p:txBody>
      </p:sp>
      <p:sp>
        <p:nvSpPr>
          <p:cNvPr id="3" name="Content Placeholder 2"/>
          <p:cNvSpPr>
            <a:spLocks noGrp="1"/>
          </p:cNvSpPr>
          <p:nvPr>
            <p:ph idx="1"/>
          </p:nvPr>
        </p:nvSpPr>
        <p:spPr>
          <a:xfrm>
            <a:off x="549275" y="1600201"/>
            <a:ext cx="8042276" cy="5046132"/>
          </a:xfrm>
        </p:spPr>
        <p:txBody>
          <a:bodyPr>
            <a:normAutofit/>
          </a:bodyPr>
          <a:lstStyle/>
          <a:p>
            <a:r>
              <a:rPr lang="en-US" dirty="0" smtClean="0"/>
              <a:t>From Newton’s 2</a:t>
            </a:r>
            <a:r>
              <a:rPr lang="en-US" baseline="30000" dirty="0" smtClean="0"/>
              <a:t>nd</a:t>
            </a:r>
            <a:r>
              <a:rPr lang="en-US" dirty="0" smtClean="0"/>
              <a:t> law,</a:t>
            </a:r>
          </a:p>
          <a:p>
            <a:endParaRPr lang="en-US" dirty="0"/>
          </a:p>
          <a:p>
            <a:endParaRPr lang="en-US" dirty="0" smtClean="0"/>
          </a:p>
          <a:p>
            <a:r>
              <a:rPr lang="en-US" dirty="0" smtClean="0"/>
              <a:t>Using                          we get the </a:t>
            </a:r>
            <a:r>
              <a:rPr lang="en-US" b="1" dirty="0" smtClean="0"/>
              <a:t>SHO equation</a:t>
            </a:r>
            <a:r>
              <a:rPr lang="en-US" dirty="0" smtClean="0"/>
              <a:t>:</a:t>
            </a:r>
          </a:p>
          <a:p>
            <a:endParaRPr lang="en-US" dirty="0"/>
          </a:p>
          <a:p>
            <a:endParaRPr lang="en-US" dirty="0" smtClean="0"/>
          </a:p>
          <a:p>
            <a:r>
              <a:rPr lang="en-US" i="1" dirty="0"/>
              <a:t>O</a:t>
            </a:r>
            <a:r>
              <a:rPr lang="en-US" i="1" dirty="0" smtClean="0"/>
              <a:t>rdinary differential equation </a:t>
            </a:r>
            <a:r>
              <a:rPr lang="en-US" dirty="0" smtClean="0"/>
              <a:t>(ODE) of 2</a:t>
            </a:r>
            <a:r>
              <a:rPr lang="en-US" baseline="30000" dirty="0" smtClean="0"/>
              <a:t>nd</a:t>
            </a:r>
            <a:r>
              <a:rPr lang="en-US" dirty="0" smtClean="0"/>
              <a:t> order. </a:t>
            </a:r>
          </a:p>
          <a:p>
            <a:r>
              <a:rPr lang="en-US" dirty="0" smtClean="0"/>
              <a:t>Can you guess the solution? </a:t>
            </a:r>
            <a:endParaRPr lang="en-US" dirty="0"/>
          </a:p>
        </p:txBody>
      </p:sp>
      <p:pic>
        <p:nvPicPr>
          <p:cNvPr id="4" name="Picture 3"/>
          <p:cNvPicPr>
            <a:picLocks noChangeAspect="1"/>
          </p:cNvPicPr>
          <p:nvPr/>
        </p:nvPicPr>
        <p:blipFill>
          <a:blip r:embed="rId2"/>
          <a:stretch>
            <a:fillRect/>
          </a:stretch>
        </p:blipFill>
        <p:spPr>
          <a:xfrm>
            <a:off x="918633" y="2315633"/>
            <a:ext cx="5389034" cy="537592"/>
          </a:xfrm>
          <a:prstGeom prst="rect">
            <a:avLst/>
          </a:prstGeom>
        </p:spPr>
      </p:pic>
      <p:pic>
        <p:nvPicPr>
          <p:cNvPr id="5" name="Picture 4"/>
          <p:cNvPicPr>
            <a:picLocks noChangeAspect="1"/>
          </p:cNvPicPr>
          <p:nvPr/>
        </p:nvPicPr>
        <p:blipFill>
          <a:blip r:embed="rId3"/>
          <a:stretch>
            <a:fillRect/>
          </a:stretch>
        </p:blipFill>
        <p:spPr>
          <a:xfrm>
            <a:off x="6505317" y="2409713"/>
            <a:ext cx="2361406" cy="444500"/>
          </a:xfrm>
          <a:prstGeom prst="rect">
            <a:avLst/>
          </a:prstGeom>
        </p:spPr>
      </p:pic>
      <p:pic>
        <p:nvPicPr>
          <p:cNvPr id="6" name="Picture 5"/>
          <p:cNvPicPr>
            <a:picLocks noChangeAspect="1"/>
          </p:cNvPicPr>
          <p:nvPr/>
        </p:nvPicPr>
        <p:blipFill>
          <a:blip r:embed="rId4"/>
          <a:stretch>
            <a:fillRect/>
          </a:stretch>
        </p:blipFill>
        <p:spPr>
          <a:xfrm>
            <a:off x="1955795" y="3445931"/>
            <a:ext cx="2171704" cy="512763"/>
          </a:xfrm>
          <a:prstGeom prst="rect">
            <a:avLst/>
          </a:prstGeom>
        </p:spPr>
      </p:pic>
      <p:pic>
        <p:nvPicPr>
          <p:cNvPr id="7" name="Picture 6"/>
          <p:cNvPicPr>
            <a:picLocks noChangeAspect="1"/>
          </p:cNvPicPr>
          <p:nvPr/>
        </p:nvPicPr>
        <p:blipFill>
          <a:blip r:embed="rId5"/>
          <a:stretch>
            <a:fillRect/>
          </a:stretch>
        </p:blipFill>
        <p:spPr>
          <a:xfrm>
            <a:off x="3776627" y="4046117"/>
            <a:ext cx="1917206" cy="1058756"/>
          </a:xfrm>
          <a:prstGeom prst="rect">
            <a:avLst/>
          </a:prstGeom>
        </p:spPr>
        <p:style>
          <a:lnRef idx="2">
            <a:schemeClr val="accent5">
              <a:shade val="50000"/>
            </a:schemeClr>
          </a:lnRef>
          <a:fillRef idx="1">
            <a:schemeClr val="accent5"/>
          </a:fillRef>
          <a:effectRef idx="0">
            <a:schemeClr val="accent5"/>
          </a:effectRef>
          <a:fontRef idx="minor">
            <a:schemeClr val="lt1"/>
          </a:fontRef>
        </p:style>
      </p:pic>
    </p:spTree>
    <p:extLst>
      <p:ext uri="{BB962C8B-B14F-4D97-AF65-F5344CB8AC3E}">
        <p14:creationId xmlns:p14="http://schemas.microsoft.com/office/powerpoint/2010/main" val="17256906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66733"/>
            <a:ext cx="8042276" cy="851865"/>
          </a:xfrm>
        </p:spPr>
        <p:txBody>
          <a:bodyPr/>
          <a:lstStyle/>
          <a:p>
            <a:r>
              <a:rPr lang="en-US" sz="4400" dirty="0" smtClean="0"/>
              <a:t>Solution to the SHO Equation</a:t>
            </a:r>
            <a:endParaRPr lang="en-US" sz="4400" dirty="0"/>
          </a:p>
        </p:txBody>
      </p:sp>
      <p:pic>
        <p:nvPicPr>
          <p:cNvPr id="6" name="Picture 5"/>
          <p:cNvPicPr>
            <a:picLocks noChangeAspect="1"/>
          </p:cNvPicPr>
          <p:nvPr/>
        </p:nvPicPr>
        <p:blipFill>
          <a:blip r:embed="rId2"/>
          <a:stretch>
            <a:fillRect/>
          </a:stretch>
        </p:blipFill>
        <p:spPr>
          <a:xfrm>
            <a:off x="3297942" y="1427907"/>
            <a:ext cx="2750178" cy="295718"/>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8" name="Picture 7"/>
          <p:cNvPicPr>
            <a:picLocks noChangeAspect="1"/>
          </p:cNvPicPr>
          <p:nvPr/>
        </p:nvPicPr>
        <p:blipFill>
          <a:blip r:embed="rId3"/>
          <a:stretch>
            <a:fillRect/>
          </a:stretch>
        </p:blipFill>
        <p:spPr>
          <a:xfrm>
            <a:off x="1282759" y="3288414"/>
            <a:ext cx="6859944" cy="3016240"/>
          </a:xfrm>
          <a:prstGeom prst="rect">
            <a:avLst/>
          </a:prstGeom>
        </p:spPr>
      </p:pic>
      <p:pic>
        <p:nvPicPr>
          <p:cNvPr id="11" name="Picture 10"/>
          <p:cNvPicPr>
            <a:picLocks noChangeAspect="1"/>
          </p:cNvPicPr>
          <p:nvPr/>
        </p:nvPicPr>
        <p:blipFill>
          <a:blip r:embed="rId4"/>
          <a:stretch>
            <a:fillRect/>
          </a:stretch>
        </p:blipFill>
        <p:spPr>
          <a:xfrm>
            <a:off x="464607" y="2040431"/>
            <a:ext cx="8331514" cy="1155662"/>
          </a:xfrm>
          <a:prstGeom prst="rect">
            <a:avLst/>
          </a:prstGeom>
        </p:spPr>
      </p:pic>
      <p:sp>
        <p:nvSpPr>
          <p:cNvPr id="14" name="TextBox 13"/>
          <p:cNvSpPr txBox="1"/>
          <p:nvPr/>
        </p:nvSpPr>
        <p:spPr>
          <a:xfrm>
            <a:off x="892098" y="6319772"/>
            <a:ext cx="7294710" cy="369332"/>
          </a:xfrm>
          <a:prstGeom prst="rect">
            <a:avLst/>
          </a:prstGeom>
          <a:noFill/>
        </p:spPr>
        <p:txBody>
          <a:bodyPr wrap="none" rtlCol="0">
            <a:spAutoFit/>
          </a:bodyPr>
          <a:lstStyle/>
          <a:p>
            <a:r>
              <a:rPr lang="en-US" dirty="0" smtClean="0"/>
              <a:t>Amplitude and phase are determined by initial conditions at </a:t>
            </a:r>
            <a:r>
              <a:rPr lang="en-US" i="1" dirty="0" smtClean="0"/>
              <a:t>t</a:t>
            </a:r>
            <a:r>
              <a:rPr lang="en-US" dirty="0" smtClean="0"/>
              <a:t>=0.</a:t>
            </a:r>
            <a:endParaRPr lang="en-US" dirty="0"/>
          </a:p>
        </p:txBody>
      </p:sp>
    </p:spTree>
    <p:extLst>
      <p:ext uri="{BB962C8B-B14F-4D97-AF65-F5344CB8AC3E}">
        <p14:creationId xmlns:p14="http://schemas.microsoft.com/office/powerpoint/2010/main" val="1818742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98482"/>
            <a:ext cx="8042276" cy="830699"/>
          </a:xfrm>
        </p:spPr>
        <p:txBody>
          <a:bodyPr/>
          <a:lstStyle/>
          <a:p>
            <a:r>
              <a:rPr lang="en-US" dirty="0" smtClean="0"/>
              <a:t>Period and Frequency</a:t>
            </a:r>
            <a:endParaRPr lang="en-US" dirty="0"/>
          </a:p>
        </p:txBody>
      </p:sp>
      <p:sp>
        <p:nvSpPr>
          <p:cNvPr id="3" name="Content Placeholder 2"/>
          <p:cNvSpPr>
            <a:spLocks noGrp="1"/>
          </p:cNvSpPr>
          <p:nvPr>
            <p:ph idx="1"/>
          </p:nvPr>
        </p:nvSpPr>
        <p:spPr>
          <a:xfrm>
            <a:off x="549275" y="3445176"/>
            <a:ext cx="8042276" cy="3252193"/>
          </a:xfrm>
        </p:spPr>
        <p:txBody>
          <a:bodyPr/>
          <a:lstStyle/>
          <a:p>
            <a:r>
              <a:rPr lang="en-US" b="1" dirty="0"/>
              <a:t>Period</a:t>
            </a:r>
            <a:r>
              <a:rPr lang="en-US" dirty="0"/>
              <a:t> </a:t>
            </a:r>
            <a:r>
              <a:rPr lang="en-US" i="1" dirty="0"/>
              <a:t>T</a:t>
            </a:r>
            <a:r>
              <a:rPr lang="en-US" dirty="0"/>
              <a:t> </a:t>
            </a:r>
            <a:r>
              <a:rPr lang="en-US" dirty="0" smtClean="0"/>
              <a:t>of oscillation is </a:t>
            </a:r>
            <a:r>
              <a:rPr lang="en-US" dirty="0"/>
              <a:t>defined as the time it takes to complete one cycle. </a:t>
            </a:r>
            <a:endParaRPr lang="en-US" dirty="0" smtClean="0"/>
          </a:p>
          <a:p>
            <a:endParaRPr lang="en-US" dirty="0"/>
          </a:p>
          <a:p>
            <a:r>
              <a:rPr lang="en-US" b="1" dirty="0" smtClean="0"/>
              <a:t>Frequency</a:t>
            </a:r>
            <a:r>
              <a:rPr lang="en-US" dirty="0" smtClean="0"/>
              <a:t> </a:t>
            </a:r>
            <a:r>
              <a:rPr lang="en-US" i="1" dirty="0" smtClean="0"/>
              <a:t>f</a:t>
            </a:r>
            <a:r>
              <a:rPr lang="en-US" dirty="0" smtClean="0"/>
              <a:t> of oscillation is the number of cycles completed per unit time. </a:t>
            </a:r>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2"/>
          <a:stretch>
            <a:fillRect/>
          </a:stretch>
        </p:blipFill>
        <p:spPr>
          <a:xfrm>
            <a:off x="2256421" y="1138016"/>
            <a:ext cx="5247258" cy="2307160"/>
          </a:xfrm>
          <a:prstGeom prst="rect">
            <a:avLst/>
          </a:prstGeom>
        </p:spPr>
      </p:pic>
      <p:pic>
        <p:nvPicPr>
          <p:cNvPr id="6" name="Picture 5"/>
          <p:cNvPicPr>
            <a:picLocks noChangeAspect="1"/>
          </p:cNvPicPr>
          <p:nvPr/>
        </p:nvPicPr>
        <p:blipFill>
          <a:blip r:embed="rId3"/>
          <a:stretch>
            <a:fillRect/>
          </a:stretch>
        </p:blipFill>
        <p:spPr>
          <a:xfrm>
            <a:off x="2634339" y="4372438"/>
            <a:ext cx="4152900" cy="558800"/>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7" name="Picture 6"/>
          <p:cNvPicPr>
            <a:picLocks noChangeAspect="1"/>
          </p:cNvPicPr>
          <p:nvPr/>
        </p:nvPicPr>
        <p:blipFill>
          <a:blip r:embed="rId4"/>
          <a:stretch>
            <a:fillRect/>
          </a:stretch>
        </p:blipFill>
        <p:spPr>
          <a:xfrm>
            <a:off x="2951859" y="5894413"/>
            <a:ext cx="3575986" cy="887997"/>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30706424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N10T.4 and N10T.5 (modified) </a:t>
            </a:r>
          </a:p>
          <a:p>
            <a:pPr marL="0" indent="0">
              <a:buNone/>
            </a:pPr>
            <a:r>
              <a:rPr lang="en-US" i="1" dirty="0" smtClean="0"/>
              <a:t>A glider on an air track is connected by a spring to one end of the track. If it takes 0.30 sec for the glider to travel the distance of 12 cm from one turning point to the other, what are its amplitude and time period, respectively? </a:t>
            </a:r>
          </a:p>
          <a:p>
            <a:pPr marL="457200" indent="-457200">
              <a:buFont typeface="+mj-lt"/>
              <a:buAutoNum type="alphaUcPeriod"/>
            </a:pPr>
            <a:r>
              <a:rPr lang="en-US" dirty="0" smtClean="0"/>
              <a:t>12 cm and 0.30 sec</a:t>
            </a:r>
          </a:p>
          <a:p>
            <a:pPr marL="457200" indent="-457200">
              <a:buFont typeface="+mj-lt"/>
              <a:buAutoNum type="alphaUcPeriod"/>
            </a:pPr>
            <a:r>
              <a:rPr lang="en-US" dirty="0" smtClean="0"/>
              <a:t>6 cm and 0.15 sec</a:t>
            </a:r>
          </a:p>
          <a:p>
            <a:pPr marL="457200" indent="-457200">
              <a:buFont typeface="+mj-lt"/>
              <a:buAutoNum type="alphaUcPeriod"/>
            </a:pPr>
            <a:r>
              <a:rPr lang="en-US" dirty="0" smtClean="0"/>
              <a:t>6 cm and 0.60 sec</a:t>
            </a:r>
          </a:p>
          <a:p>
            <a:pPr marL="457200" indent="-457200">
              <a:buFont typeface="+mj-lt"/>
              <a:buAutoNum type="alphaUcPeriod"/>
            </a:pPr>
            <a:r>
              <a:rPr lang="en-US" dirty="0" smtClean="0"/>
              <a:t>24 cm and 0.60 sec</a:t>
            </a:r>
          </a:p>
          <a:p>
            <a:pPr marL="457200" indent="-457200">
              <a:buFont typeface="+mj-lt"/>
              <a:buAutoNum type="alphaUcPeriod"/>
            </a:pPr>
            <a:r>
              <a:rPr lang="en-US" dirty="0" smtClean="0"/>
              <a:t>24 cm and 0.15 sec</a:t>
            </a:r>
            <a:endParaRPr lang="en-US" dirty="0"/>
          </a:p>
        </p:txBody>
      </p:sp>
      <p:pic>
        <p:nvPicPr>
          <p:cNvPr id="4" name="Picture 3"/>
          <p:cNvPicPr>
            <a:picLocks noChangeAspect="1"/>
          </p:cNvPicPr>
          <p:nvPr/>
        </p:nvPicPr>
        <p:blipFill>
          <a:blip r:embed="rId2"/>
          <a:stretch>
            <a:fillRect/>
          </a:stretch>
        </p:blipFill>
        <p:spPr>
          <a:xfrm>
            <a:off x="5002577" y="3610384"/>
            <a:ext cx="3975100" cy="1270000"/>
          </a:xfrm>
          <a:prstGeom prst="rect">
            <a:avLst/>
          </a:prstGeom>
        </p:spPr>
      </p:pic>
    </p:spTree>
    <p:extLst>
      <p:ext uri="{BB962C8B-B14F-4D97-AF65-F5344CB8AC3E}">
        <p14:creationId xmlns:p14="http://schemas.microsoft.com/office/powerpoint/2010/main" val="21700921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224</TotalTime>
  <Words>555</Words>
  <Application>Microsoft Macintosh PowerPoint</Application>
  <PresentationFormat>On-screen Show (4:3)</PresentationFormat>
  <Paragraphs>82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Breeze</vt:lpstr>
      <vt:lpstr>PHYSICS 197 Section 1  Chapter N10 Oscillatory Motion</vt:lpstr>
      <vt:lpstr>Outline</vt:lpstr>
      <vt:lpstr>Mass on a Spring</vt:lpstr>
      <vt:lpstr>Mass on a Spring</vt:lpstr>
      <vt:lpstr>Mass on a Spring</vt:lpstr>
      <vt:lpstr>SHO Equation</vt:lpstr>
      <vt:lpstr>Solution to the SHO Equation</vt:lpstr>
      <vt:lpstr>Period and Frequency</vt:lpstr>
      <vt:lpstr>Clicker Question</vt:lpstr>
      <vt:lpstr>Answer</vt:lpstr>
      <vt:lpstr>Demo:  Mass Hanging from a String</vt:lpstr>
      <vt:lpstr>Mass Hanging from a Spring</vt:lpstr>
      <vt:lpstr>Clicker Question</vt:lpstr>
      <vt:lpstr>Answer</vt:lpstr>
      <vt:lpstr>Demo:  Analogy to Circular Motion</vt:lpstr>
      <vt:lpstr>Clicker Question</vt:lpstr>
      <vt:lpstr>Answer</vt:lpstr>
      <vt:lpstr>Clicker Question</vt:lpstr>
      <vt:lpstr>Answer</vt:lpstr>
      <vt:lpstr> Demo: Simple Pendulum</vt:lpstr>
      <vt:lpstr>Pendulum Equation</vt:lpstr>
      <vt:lpstr>Demo:  Damped Oscillation</vt:lpstr>
      <vt:lpstr>Demo: Driven Oscillation</vt:lpstr>
      <vt:lpstr>Demo: Chaotic Oscillation</vt:lpstr>
      <vt:lpstr>Practice Problem</vt:lpstr>
    </vt:vector>
  </TitlesOfParts>
  <Company>The 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197 Section 1  Chapter N10 Oscillatory Motion</dc:title>
  <dc:creator>Bhupal Dev</dc:creator>
  <cp:lastModifiedBy>Bhupal Dev</cp:lastModifiedBy>
  <cp:revision>106</cp:revision>
  <dcterms:created xsi:type="dcterms:W3CDTF">2017-11-01T02:49:38Z</dcterms:created>
  <dcterms:modified xsi:type="dcterms:W3CDTF">2017-11-01T06:33:49Z</dcterms:modified>
</cp:coreProperties>
</file>