
<file path=[Content_Types].xml><?xml version="1.0" encoding="utf-8"?>
<Types xmlns="http://schemas.openxmlformats.org/package/2006/content-types">
  <Default Extension="xml" ContentType="application/xml"/>
  <Default Extension="docx" ContentType="application/vnd.openxmlformats-officedocument.wordprocessingml.documen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24"/>
  </p:notesMasterIdLst>
  <p:handoutMasterIdLst>
    <p:handoutMasterId r:id="rId25"/>
  </p:handoutMasterIdLst>
  <p:sldIdLst>
    <p:sldId id="259" r:id="rId3"/>
    <p:sldId id="260" r:id="rId4"/>
    <p:sldId id="274" r:id="rId5"/>
    <p:sldId id="283" r:id="rId6"/>
    <p:sldId id="281" r:id="rId7"/>
    <p:sldId id="280" r:id="rId8"/>
    <p:sldId id="277" r:id="rId9"/>
    <p:sldId id="276" r:id="rId10"/>
    <p:sldId id="264" r:id="rId11"/>
    <p:sldId id="265" r:id="rId12"/>
    <p:sldId id="266" r:id="rId13"/>
    <p:sldId id="267" r:id="rId14"/>
    <p:sldId id="270" r:id="rId15"/>
    <p:sldId id="273" r:id="rId16"/>
    <p:sldId id="278" r:id="rId17"/>
    <p:sldId id="271" r:id="rId18"/>
    <p:sldId id="286" r:id="rId19"/>
    <p:sldId id="272" r:id="rId20"/>
    <p:sldId id="269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orient="horz" pos="3360" userDrawn="1">
          <p15:clr>
            <a:srgbClr val="A4A3A4"/>
          </p15:clr>
        </p15:guide>
        <p15:guide id="6" orient="horz" pos="3072" userDrawn="1">
          <p15:clr>
            <a:srgbClr val="A4A3A4"/>
          </p15:clr>
        </p15:guide>
        <p15:guide id="7" orient="horz" pos="864" userDrawn="1">
          <p15:clr>
            <a:srgbClr val="A4A3A4"/>
          </p15:clr>
        </p15:guide>
        <p15:guide id="8" orient="horz" pos="528" userDrawn="1">
          <p15:clr>
            <a:srgbClr val="A4A3A4"/>
          </p15:clr>
        </p15:guide>
        <p15:guide id="9" orient="horz" pos="2784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pos="719" userDrawn="1">
          <p15:clr>
            <a:srgbClr val="A4A3A4"/>
          </p15:clr>
        </p15:guide>
        <p15:guide id="12" pos="5257" userDrawn="1">
          <p15:clr>
            <a:srgbClr val="A4A3A4"/>
          </p15:clr>
        </p15:guide>
        <p15:guide id="13" pos="5041" userDrawn="1">
          <p15:clr>
            <a:srgbClr val="A4A3A4"/>
          </p15:clr>
        </p15:guide>
        <p15:guide id="14" pos="4608" userDrawn="1">
          <p15:clr>
            <a:srgbClr val="A4A3A4"/>
          </p15:clr>
        </p15:guide>
        <p15:guide id="15" pos="2988" userDrawn="1">
          <p15:clr>
            <a:srgbClr val="A4A3A4"/>
          </p15:clr>
        </p15:guide>
        <p15:guide id="16" pos="395" userDrawn="1">
          <p15:clr>
            <a:srgbClr val="A4A3A4"/>
          </p15:clr>
        </p15:guide>
        <p15:guide id="17" pos="53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hupal Dev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00FF"/>
    <a:srgbClr val="00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75" d="100"/>
          <a:sy n="75" d="100"/>
        </p:scale>
        <p:origin x="-1560" y="-37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2880"/>
        <p:guide pos="719"/>
        <p:guide pos="5257"/>
        <p:guide pos="5041"/>
        <p:guide pos="4608"/>
        <p:guide pos="2988"/>
        <p:guide pos="395"/>
        <p:guide pos="53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28/08/2017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28/08/2017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6DAC8-D499-4C75-9610-1005BAAF2B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2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77BF-F67A-924D-B177-E77EE227977F}" type="datetime1">
              <a:rPr lang="en-GB" smtClean="0"/>
              <a:t>28/08/2017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B9A7-545D-AE47-A2D9-C4BDC1E0A9E7}" type="datetime1">
              <a:rPr lang="en-GB" smtClean="0"/>
              <a:t>28/08/2017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A3A3-845A-B14E-81C7-14CBDE4AF42F}" type="datetime1">
              <a:rPr lang="en-GB" smtClean="0"/>
              <a:t>28/08/2017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6E45-A237-3145-8698-6C0AFB2B84E5}" type="datetime1">
              <a:rPr lang="en-GB" smtClean="0"/>
              <a:t>28/08/2017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4798-81FE-3845-BB1B-A46E1D225A97}" type="datetime1">
              <a:rPr lang="en-GB" smtClean="0"/>
              <a:t>28/08/2017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04A9-A22C-4743-B8DD-5AD0013D25C0}" type="datetime1">
              <a:rPr lang="en-GB" smtClean="0"/>
              <a:t>28/08/2017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F877-155F-DC4E-9794-0110D30D4AB5}" type="datetime1">
              <a:rPr lang="en-GB" smtClean="0"/>
              <a:t>28/08/2017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DD02-D011-0D4A-9EC1-E7E3C1E3112D}" type="datetime1">
              <a:rPr lang="en-GB" smtClean="0"/>
              <a:t>28/08/2017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DBED-2A8D-6240-8C00-EC5D9C80D129}" type="datetime1">
              <a:rPr lang="en-GB" smtClean="0"/>
              <a:t>28/08/2017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53E4-322C-314D-BC2B-7E9449E57BD1}" type="datetime1">
              <a:rPr lang="en-GB" smtClean="0"/>
              <a:t>28/08/2017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0305-927C-D640-B080-0110AF9CEAF5}" type="datetime1">
              <a:rPr lang="en-GB" smtClean="0"/>
              <a:t>28/08/2017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4063643-9D23-4045-8B8E-55BDBEA3FA9A}" type="datetime1">
              <a:rPr lang="en-GB" smtClean="0"/>
              <a:t>28/08/2017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4.png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ustl.blackboard.com" TargetMode="Externa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18534"/>
            <a:ext cx="1176866" cy="1176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6764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500" dirty="0" smtClean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Physics 197 Section 1</a:t>
            </a:r>
            <a:br>
              <a:rPr lang="en-US" sz="4500" dirty="0" smtClean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2000" dirty="0" smtClean="0">
                <a:latin typeface="Franklin Gothic Book" panose="020B0503020102020204" pitchFamily="34" charset="0"/>
              </a:rPr>
              <a:t/>
            </a:r>
            <a:br>
              <a:rPr lang="en-US" sz="2000" dirty="0" smtClean="0">
                <a:latin typeface="Franklin Gothic Book" panose="020B0503020102020204" pitchFamily="34" charset="0"/>
              </a:rPr>
            </a:br>
            <a:r>
              <a:rPr lang="en-US" sz="4500" i="1" dirty="0" smtClean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Six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sz="4500" i="1" dirty="0" smtClean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Ideas that Shaped Physics</a:t>
            </a:r>
            <a:endParaRPr lang="en-US" sz="4500" i="1" dirty="0">
              <a:solidFill>
                <a:schemeClr val="accent6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806266" cy="19812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3400" dirty="0" smtClean="0">
                <a:solidFill>
                  <a:srgbClr val="0000FF"/>
                </a:solidFill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rPr>
              <a:t>Unit C: Conservation Laws</a:t>
            </a:r>
          </a:p>
          <a:p>
            <a:pPr algn="ctr"/>
            <a:endParaRPr lang="en-US" sz="3400" dirty="0" smtClean="0">
              <a:solidFill>
                <a:srgbClr val="0000FF"/>
              </a:solidFill>
              <a:latin typeface="Franklin Gothic Book" panose="020B0503020102020204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400" dirty="0" smtClean="0">
                <a:solidFill>
                  <a:schemeClr val="accent6"/>
                </a:solidFill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rPr>
              <a:t>Unit N: Newtonian Dynamics</a:t>
            </a:r>
          </a:p>
          <a:p>
            <a:pPr algn="ctr"/>
            <a:endParaRPr lang="en-US" sz="3400" dirty="0" smtClean="0">
              <a:solidFill>
                <a:schemeClr val="accent6"/>
              </a:solidFill>
              <a:latin typeface="Franklin Gothic Book" panose="020B0503020102020204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400" dirty="0" smtClean="0">
                <a:solidFill>
                  <a:srgbClr val="008000"/>
                </a:solidFill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rPr>
              <a:t>Unit R: (Special) Relativity</a:t>
            </a:r>
            <a:endParaRPr lang="en-US" sz="3400" dirty="0">
              <a:solidFill>
                <a:srgbClr val="008000"/>
              </a:solidFill>
              <a:latin typeface="Franklin Gothic Book" panose="020B0503020102020204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4937611"/>
            <a:ext cx="5087412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n-US" sz="2000" dirty="0" smtClean="0"/>
              <a:t>Instructor: </a:t>
            </a:r>
            <a:r>
              <a:rPr lang="en-US" sz="2000" b="1" dirty="0" smtClean="0"/>
              <a:t>Bhupal Dev </a:t>
            </a:r>
            <a:r>
              <a:rPr lang="en-US" sz="2000" dirty="0" smtClean="0"/>
              <a:t>(</a:t>
            </a:r>
            <a:r>
              <a:rPr lang="en-US" sz="2000" dirty="0" err="1" smtClean="0"/>
              <a:t>bdev@wustl.edu</a:t>
            </a:r>
            <a:r>
              <a:rPr lang="en-US" sz="2000" dirty="0" smtClean="0"/>
              <a:t>)</a:t>
            </a:r>
          </a:p>
        </p:txBody>
      </p:sp>
      <p:pic>
        <p:nvPicPr>
          <p:cNvPr id="5" name="Picture 4" descr="wash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During Class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time is only effective if you actively participate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Ask or answer a question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Use </a:t>
            </a:r>
            <a:r>
              <a:rPr lang="en-US" dirty="0" smtClean="0"/>
              <a:t>clicker questions to </a:t>
            </a:r>
            <a:r>
              <a:rPr lang="en-US" dirty="0"/>
              <a:t>talk about physics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Write questions in the margin to ask or think about later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Actively follow along with problems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Talk with me before or after class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Email me about questions, observations, or interesting things you find</a:t>
            </a:r>
          </a:p>
          <a:p>
            <a:endParaRPr lang="en-US" sz="1600" dirty="0"/>
          </a:p>
          <a:p>
            <a:r>
              <a:rPr lang="en-US" dirty="0"/>
              <a:t>For full participation credit make </a:t>
            </a:r>
            <a:br>
              <a:rPr lang="en-US" dirty="0"/>
            </a:br>
            <a:r>
              <a:rPr lang="en-US" dirty="0"/>
              <a:t>sure I know your name!</a:t>
            </a:r>
          </a:p>
          <a:p>
            <a:endParaRPr lang="en-US" dirty="0"/>
          </a:p>
        </p:txBody>
      </p:sp>
      <p:pic>
        <p:nvPicPr>
          <p:cNvPr id="4" name="Picture 2" descr="http://1.bp.blogspot.com/-NIowyrFjm1c/UcsbB72cFnI/AAAAAAAAE4w/eNql2VAG4AM/s1600/shutterstock_11085186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559424" cy="208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7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1" dirty="0" smtClean="0"/>
              <a:t>Classroom Ground Rules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Everyone</a:t>
            </a:r>
            <a:r>
              <a:rPr lang="en-US" dirty="0"/>
              <a:t> makes mistakes sometimes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And that’s okay!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We </a:t>
            </a:r>
            <a:r>
              <a:rPr lang="en-US" dirty="0"/>
              <a:t>often learn the most from correcting</a:t>
            </a:r>
            <a:br>
              <a:rPr lang="en-US" dirty="0"/>
            </a:br>
            <a:r>
              <a:rPr lang="en-US" dirty="0"/>
              <a:t> misconceptions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Be </a:t>
            </a:r>
            <a:r>
              <a:rPr lang="en-US" b="1" dirty="0"/>
              <a:t>polite! </a:t>
            </a:r>
            <a:r>
              <a:rPr lang="en-US" dirty="0"/>
              <a:t>This applies whether you are </a:t>
            </a:r>
            <a:r>
              <a:rPr lang="en-US" dirty="0" smtClean="0"/>
              <a:t>the </a:t>
            </a:r>
            <a:r>
              <a:rPr lang="en-US" dirty="0"/>
              <a:t>listener or the </a:t>
            </a:r>
            <a:r>
              <a:rPr lang="en-US" dirty="0" smtClean="0"/>
              <a:t>respondent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Only use your electronic devices for physics-related activities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Be on time for </a:t>
            </a:r>
            <a:r>
              <a:rPr lang="en-US" dirty="0" smtClean="0"/>
              <a:t>class and give me the </a:t>
            </a:r>
            <a:r>
              <a:rPr lang="en-US" i="1" dirty="0" smtClean="0"/>
              <a:t>full </a:t>
            </a:r>
            <a:r>
              <a:rPr lang="en-US" dirty="0" smtClean="0"/>
              <a:t> 50 minutes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Class </a:t>
            </a:r>
            <a:r>
              <a:rPr lang="en-US" dirty="0"/>
              <a:t>starts promptly at 9:10 a.m.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Homework </a:t>
            </a:r>
            <a:r>
              <a:rPr lang="en-US" dirty="0"/>
              <a:t>is due no later than 9</a:t>
            </a:r>
            <a:r>
              <a:rPr lang="en-US" dirty="0" smtClean="0"/>
              <a:t>:10 </a:t>
            </a:r>
            <a:r>
              <a:rPr lang="en-US" dirty="0"/>
              <a:t>a.m</a:t>
            </a:r>
            <a:r>
              <a:rPr lang="en-US" dirty="0" smtClean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 promise to let you out no later than 10:00 a.m.</a:t>
            </a:r>
            <a:endParaRPr lang="en-US" dirty="0"/>
          </a:p>
        </p:txBody>
      </p:sp>
      <p:pic>
        <p:nvPicPr>
          <p:cNvPr id="4" name="Picture 2" descr="http://www.soundandvision.com/images/styles/600_wide/public/Mistakes%20-%20Homer%20on%20Simpsons.jpg?itok=zoOOEkj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2" r="21389"/>
          <a:stretch/>
        </p:blipFill>
        <p:spPr bwMode="auto">
          <a:xfrm>
            <a:off x="6629400" y="1019174"/>
            <a:ext cx="1719943" cy="15049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Clickers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be using </a:t>
            </a:r>
            <a:r>
              <a:rPr lang="en-US" dirty="0" err="1"/>
              <a:t>i</a:t>
            </a:r>
            <a:r>
              <a:rPr lang="en-US" dirty="0"/>
              <a:t>&gt;Clicker</a:t>
            </a:r>
            <a:r>
              <a:rPr lang="en-US" dirty="0" smtClean="0"/>
              <a:t>+ in each class, starting Wednesday, August 30. </a:t>
            </a:r>
            <a:endParaRPr lang="en-US" dirty="0"/>
          </a:p>
          <a:p>
            <a:pPr lvl="1"/>
            <a:endParaRPr lang="en-US" sz="1600" dirty="0"/>
          </a:p>
          <a:p>
            <a:r>
              <a:rPr lang="en-US" dirty="0"/>
              <a:t>Free rental from Olin Library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Pick up from Library Help Desk 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Return </a:t>
            </a:r>
            <a:r>
              <a:rPr lang="en-US" dirty="0"/>
              <a:t>to library by </a:t>
            </a:r>
            <a:r>
              <a:rPr lang="en-US" dirty="0" smtClean="0"/>
              <a:t>the end of the semester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You can use the same clicker for multiple classes</a:t>
            </a:r>
          </a:p>
          <a:p>
            <a:pPr lvl="1"/>
            <a:endParaRPr lang="en-US" sz="1600" dirty="0"/>
          </a:p>
          <a:p>
            <a:r>
              <a:rPr lang="en-US" dirty="0" smtClean="0"/>
              <a:t>Register your clicker </a:t>
            </a:r>
            <a:r>
              <a:rPr lang="en-US" dirty="0"/>
              <a:t>on </a:t>
            </a:r>
            <a:r>
              <a:rPr lang="en-US" dirty="0" smtClean="0"/>
              <a:t>this section’s Blackboard page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 may only attend this section of Physics 197</a:t>
            </a:r>
            <a:endParaRPr lang="en-US" dirty="0"/>
          </a:p>
          <a:p>
            <a:endParaRPr lang="en-US" sz="1600" dirty="0"/>
          </a:p>
        </p:txBody>
      </p:sp>
      <p:pic>
        <p:nvPicPr>
          <p:cNvPr id="5" name="Picture 2" descr="A six button response device for up to 5 answer choices with braille lab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28194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9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Grading – Daily Problems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/>
              <a:t>All daily homework problems will be accessed </a:t>
            </a:r>
            <a:r>
              <a:rPr lang="en-US" dirty="0" smtClean="0"/>
              <a:t>through </a:t>
            </a:r>
            <a:r>
              <a:rPr lang="en-US" dirty="0" smtClean="0"/>
              <a:t>Connect.</a:t>
            </a:r>
            <a:endParaRPr lang="en-US" dirty="0" smtClean="0"/>
          </a:p>
          <a:p>
            <a:pPr marL="285750" indent="-285750"/>
            <a:endParaRPr lang="en-US" dirty="0" smtClean="0"/>
          </a:p>
          <a:p>
            <a:pPr marL="285750" indent="-285750"/>
            <a:r>
              <a:rPr lang="en-US" dirty="0" smtClean="0"/>
              <a:t>The number of problems in each homework might vary depending on the chapter. </a:t>
            </a:r>
          </a:p>
          <a:p>
            <a:pPr marL="0" indent="0">
              <a:buNone/>
            </a:pPr>
            <a:endParaRPr lang="en-US" dirty="0"/>
          </a:p>
          <a:p>
            <a:pPr marL="285750" indent="-285750"/>
            <a:r>
              <a:rPr lang="en-US" dirty="0" smtClean="0"/>
              <a:t>You will be graded only on if your answer is correct or incorrect, but you have unlimited tries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It’s in your best interest to try and get them right the first time!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Grading – Weekly Problems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 smtClean="0"/>
              <a:t>Each </a:t>
            </a:r>
            <a:r>
              <a:rPr lang="en-US" dirty="0"/>
              <a:t>homework problem is worth 10 </a:t>
            </a:r>
            <a:r>
              <a:rPr lang="en-US" dirty="0" smtClean="0"/>
              <a:t>points and there are </a:t>
            </a:r>
            <a:r>
              <a:rPr lang="en-US" dirty="0" smtClean="0"/>
              <a:t>six</a:t>
            </a:r>
            <a:r>
              <a:rPr lang="en-US" dirty="0" smtClean="0"/>
              <a:t> </a:t>
            </a:r>
            <a:r>
              <a:rPr lang="en-US" dirty="0" smtClean="0"/>
              <a:t>per week</a:t>
            </a:r>
            <a:br>
              <a:rPr lang="en-US" dirty="0" smtClean="0"/>
            </a:br>
            <a:endParaRPr lang="en-US" dirty="0"/>
          </a:p>
          <a:p>
            <a:pPr marL="285750" indent="-285750"/>
            <a:r>
              <a:rPr lang="en-US" dirty="0" smtClean="0"/>
              <a:t>You </a:t>
            </a:r>
            <a:r>
              <a:rPr lang="en-US" dirty="0"/>
              <a:t>will be graded on whether or not your solution is…</a:t>
            </a:r>
          </a:p>
          <a:p>
            <a:pPr marL="804859" lvl="1" indent="-342900">
              <a:buFont typeface="Courier New" panose="02070309020205020404" pitchFamily="49" charset="0"/>
              <a:buChar char="o"/>
            </a:pPr>
            <a:r>
              <a:rPr lang="en-US" dirty="0"/>
              <a:t>Complete</a:t>
            </a:r>
          </a:p>
          <a:p>
            <a:pPr marL="804859" lvl="1" indent="-342900">
              <a:buFont typeface="Courier New" panose="02070309020205020404" pitchFamily="49" charset="0"/>
              <a:buChar char="o"/>
            </a:pPr>
            <a:r>
              <a:rPr lang="en-US" dirty="0"/>
              <a:t>Clear</a:t>
            </a:r>
          </a:p>
          <a:p>
            <a:pPr marL="804859" lvl="1" indent="-342900">
              <a:buFont typeface="Courier New" panose="02070309020205020404" pitchFamily="49" charset="0"/>
              <a:buChar char="o"/>
            </a:pPr>
            <a:r>
              <a:rPr lang="en-US" dirty="0"/>
              <a:t>Correct</a:t>
            </a:r>
          </a:p>
          <a:p>
            <a:pPr marL="804859" lvl="1" indent="-342900">
              <a:buFont typeface="Courier New" panose="02070309020205020404" pitchFamily="49" charset="0"/>
              <a:buChar char="o"/>
            </a:pPr>
            <a:r>
              <a:rPr lang="en-US" dirty="0"/>
              <a:t>Plausible</a:t>
            </a:r>
          </a:p>
          <a:p>
            <a:pPr marL="804859" lvl="1" indent="-342900">
              <a:buFont typeface="Courier New" panose="02070309020205020404" pitchFamily="49" charset="0"/>
              <a:buChar char="o"/>
            </a:pPr>
            <a:r>
              <a:rPr lang="en-US" dirty="0"/>
              <a:t>Initially </a:t>
            </a:r>
            <a:r>
              <a:rPr lang="en-US" dirty="0" smtClean="0"/>
              <a:t>OK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5" name="Explosion 2 4"/>
          <p:cNvSpPr/>
          <p:nvPr/>
        </p:nvSpPr>
        <p:spPr>
          <a:xfrm rot="2785657">
            <a:off x="4414402" y="3027238"/>
            <a:ext cx="4268020" cy="3131102"/>
          </a:xfrm>
          <a:prstGeom prst="irregularSeal2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110453">
            <a:off x="4614519" y="3849262"/>
            <a:ext cx="3470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Blackboard </a:t>
            </a:r>
            <a:r>
              <a:rPr lang="en-US" sz="2200" dirty="0" smtClean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and explanation of each of these categories and tips on homework</a:t>
            </a:r>
            <a:endParaRPr lang="en-US" sz="2200" dirty="0">
              <a:latin typeface="Franklin Gothic Book" panose="020B05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Grading – Weekly Problem Revisions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Check your homework on </a:t>
            </a:r>
            <a:r>
              <a:rPr lang="en-US" sz="3100" dirty="0" err="1"/>
              <a:t>ProbViewer</a:t>
            </a:r>
            <a:endParaRPr lang="en-US" sz="31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 smtClean="0"/>
              <a:t>password</a:t>
            </a:r>
            <a:r>
              <a:rPr lang="en-US" sz="2600" dirty="0"/>
              <a:t>: </a:t>
            </a:r>
            <a:r>
              <a:rPr lang="en-US" sz="2600" dirty="0" smtClean="0"/>
              <a:t>noether1</a:t>
            </a:r>
            <a:endParaRPr lang="en-US" sz="2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b="1" i="1" u="sng" dirty="0" smtClean="0"/>
              <a:t>Your </a:t>
            </a:r>
            <a:r>
              <a:rPr lang="en-US" sz="2600" b="1" i="1" u="sng" dirty="0"/>
              <a:t>answers may not always match </a:t>
            </a:r>
            <a:r>
              <a:rPr lang="en-US" sz="2600" b="1" i="1" u="sng" dirty="0" err="1"/>
              <a:t>ProbViewer’s</a:t>
            </a:r>
            <a:r>
              <a:rPr lang="en-US" sz="2600" b="1" i="1" u="sng" dirty="0"/>
              <a:t>!</a:t>
            </a:r>
          </a:p>
          <a:p>
            <a:endParaRPr lang="en-US" sz="1500" dirty="0"/>
          </a:p>
          <a:p>
            <a:r>
              <a:rPr lang="en-US" sz="3100" dirty="0"/>
              <a:t>Revisions are optional and must be done in </a:t>
            </a:r>
            <a:r>
              <a:rPr lang="en-US" sz="3100" dirty="0">
                <a:solidFill>
                  <a:srgbClr val="00B050"/>
                </a:solidFill>
              </a:rPr>
              <a:t>green</a:t>
            </a:r>
            <a:r>
              <a:rPr lang="en-US" sz="3100" dirty="0">
                <a:solidFill>
                  <a:srgbClr val="7030A0"/>
                </a:solidFill>
              </a:rPr>
              <a:t> </a:t>
            </a:r>
            <a:r>
              <a:rPr lang="en-US" sz="3100" dirty="0"/>
              <a:t>or </a:t>
            </a:r>
            <a:r>
              <a:rPr lang="en-US" sz="3100" dirty="0">
                <a:solidFill>
                  <a:srgbClr val="7030A0"/>
                </a:solidFill>
              </a:rPr>
              <a:t>purple</a:t>
            </a:r>
            <a:r>
              <a:rPr lang="en-US" sz="3100" dirty="0">
                <a:solidFill>
                  <a:srgbClr val="00B050"/>
                </a:solidFill>
              </a:rPr>
              <a:t> </a:t>
            </a:r>
            <a:r>
              <a:rPr lang="en-US" sz="3100" dirty="0"/>
              <a:t>ink</a:t>
            </a:r>
          </a:p>
          <a:p>
            <a:endParaRPr lang="en-US" sz="3100" dirty="0"/>
          </a:p>
          <a:p>
            <a:r>
              <a:rPr lang="en-US" sz="3100" dirty="0"/>
              <a:t>You may only do revisions if you receive </a:t>
            </a:r>
            <a:br>
              <a:rPr lang="en-US" sz="3100" dirty="0"/>
            </a:br>
            <a:r>
              <a:rPr lang="en-US" sz="3100" dirty="0"/>
              <a:t>at least 2/3 points on “Complete”</a:t>
            </a:r>
          </a:p>
          <a:p>
            <a:endParaRPr lang="en-US" sz="3100" dirty="0"/>
          </a:p>
          <a:p>
            <a:r>
              <a:rPr lang="en-US" sz="3100" dirty="0"/>
              <a:t>It’s possible to never get a problem correct </a:t>
            </a:r>
            <a:br>
              <a:rPr lang="en-US" sz="3100" dirty="0"/>
            </a:br>
            <a:r>
              <a:rPr lang="en-US" sz="3100" dirty="0"/>
              <a:t>and still earn a grade of 90% on </a:t>
            </a:r>
            <a:r>
              <a:rPr lang="en-US" sz="3100" dirty="0" smtClean="0"/>
              <a:t>weekly homework</a:t>
            </a:r>
            <a:endParaRPr lang="en-US" sz="3100" dirty="0"/>
          </a:p>
          <a:p>
            <a:pPr marL="461959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b="1" dirty="0" smtClean="0"/>
              <a:t>Labs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sections begin </a:t>
            </a:r>
            <a:r>
              <a:rPr lang="en-US" dirty="0" smtClean="0"/>
              <a:t>Monday, </a:t>
            </a:r>
            <a:r>
              <a:rPr lang="en-US" dirty="0"/>
              <a:t>September </a:t>
            </a:r>
            <a:r>
              <a:rPr lang="en-US" dirty="0" smtClean="0"/>
              <a:t>11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Change your lab for any reason until </a:t>
            </a:r>
            <a:r>
              <a:rPr lang="en-US" dirty="0" smtClean="0"/>
              <a:t>Friday night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If you can’t resolve a lab/class conflict, email </a:t>
            </a:r>
            <a:r>
              <a:rPr lang="en-US" dirty="0" smtClean="0"/>
              <a:t>Dr. Hynes (</a:t>
            </a:r>
            <a:r>
              <a:rPr lang="en-US" dirty="0" err="1" smtClean="0"/>
              <a:t>khynes@physics.wustl.edu</a:t>
            </a:r>
            <a:r>
              <a:rPr lang="en-US" dirty="0" smtClean="0"/>
              <a:t>) </a:t>
            </a:r>
            <a:r>
              <a:rPr lang="en-US" dirty="0"/>
              <a:t>with your top 3 choices by September </a:t>
            </a:r>
            <a:r>
              <a:rPr lang="en-US" dirty="0"/>
              <a:t>7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For the first week of lab: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Complete the Lab Information Quiz and the Units Quiz by </a:t>
            </a:r>
            <a:r>
              <a:rPr lang="en-US" dirty="0" smtClean="0"/>
              <a:t>noon</a:t>
            </a:r>
            <a:r>
              <a:rPr lang="en-US" dirty="0" smtClean="0"/>
              <a:t> </a:t>
            </a:r>
            <a:r>
              <a:rPr lang="en-US" dirty="0" smtClean="0"/>
              <a:t>on </a:t>
            </a:r>
            <a:r>
              <a:rPr lang="en-US" b="1" dirty="0" smtClean="0"/>
              <a:t>Mon</a:t>
            </a:r>
            <a:r>
              <a:rPr lang="en-US" b="1" dirty="0" smtClean="0"/>
              <a:t>day</a:t>
            </a:r>
            <a:r>
              <a:rPr lang="en-US" b="1" dirty="0" smtClean="0"/>
              <a:t>, September </a:t>
            </a:r>
            <a:r>
              <a:rPr lang="en-US" b="1" dirty="0" smtClean="0"/>
              <a:t>11.  </a:t>
            </a:r>
            <a:endParaRPr lang="en-US" b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Complete the Measurement pre-lab quiz by 10 minutes before the start of your lab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All quizzes are available on Blackboard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Additional </a:t>
            </a:r>
            <a:r>
              <a:rPr lang="en-US" dirty="0"/>
              <a:t>information in </a:t>
            </a:r>
            <a:r>
              <a:rPr lang="en-US" dirty="0" smtClean="0"/>
              <a:t>the “Getting </a:t>
            </a:r>
            <a:br>
              <a:rPr lang="en-US" dirty="0" smtClean="0"/>
            </a:br>
            <a:r>
              <a:rPr lang="en-US" dirty="0" smtClean="0"/>
              <a:t>Started” handout and the lab website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5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Grades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590064"/>
              </p:ext>
            </p:extLst>
          </p:nvPr>
        </p:nvGraphicFramePr>
        <p:xfrm>
          <a:off x="1524000" y="1219200"/>
          <a:ext cx="58674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3" imgW="5867400" imgH="1765300" progId="Word.Document.12">
                  <p:embed/>
                </p:oleObj>
              </mc:Choice>
              <mc:Fallback>
                <p:oleObj name="Document" r:id="rId3" imgW="5867400" imgH="176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219200"/>
                        <a:ext cx="5867400" cy="176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202766"/>
              </p:ext>
            </p:extLst>
          </p:nvPr>
        </p:nvGraphicFramePr>
        <p:xfrm>
          <a:off x="1600200" y="3429000"/>
          <a:ext cx="60071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5" imgW="6007100" imgH="1447800" progId="Word.Document.12">
                  <p:embed/>
                </p:oleObj>
              </mc:Choice>
              <mc:Fallback>
                <p:oleObj name="Document" r:id="rId5" imgW="6007100" imgH="144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200" y="3429000"/>
                        <a:ext cx="60071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5257800"/>
            <a:ext cx="8144934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+mj-lt"/>
              </a:rPr>
              <a:t>Your final course grade is based on an absolute </a:t>
            </a:r>
            <a:r>
              <a:rPr lang="en-US" sz="2000" dirty="0" smtClean="0">
                <a:latin typeface="+mj-lt"/>
              </a:rPr>
              <a:t>scale.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+mj-lt"/>
              </a:rPr>
              <a:t>There </a:t>
            </a:r>
            <a:r>
              <a:rPr lang="en-US" sz="2000" dirty="0">
                <a:latin typeface="+mj-lt"/>
              </a:rPr>
              <a:t>is no curve!  </a:t>
            </a:r>
            <a:endParaRPr lang="en-US" sz="2000" dirty="0" smtClean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+mj-lt"/>
              </a:rPr>
              <a:t>Y</a:t>
            </a:r>
            <a:r>
              <a:rPr lang="en-US" sz="2000" dirty="0" smtClean="0">
                <a:latin typeface="+mj-lt"/>
              </a:rPr>
              <a:t>our </a:t>
            </a:r>
            <a:r>
              <a:rPr lang="en-US" sz="2000" dirty="0">
                <a:latin typeface="+mj-lt"/>
              </a:rPr>
              <a:t>performance is judged strictly on how well </a:t>
            </a:r>
            <a:r>
              <a:rPr lang="en-US" sz="2000" i="1" dirty="0">
                <a:latin typeface="+mj-lt"/>
              </a:rPr>
              <a:t>you</a:t>
            </a:r>
            <a:r>
              <a:rPr lang="en-US" sz="2000" dirty="0">
                <a:latin typeface="+mj-lt"/>
              </a:rPr>
              <a:t> have </a:t>
            </a:r>
            <a:endParaRPr lang="en-US" sz="2000" dirty="0" smtClean="0">
              <a:latin typeface="+mj-lt"/>
            </a:endParaRPr>
          </a:p>
          <a:p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  performed</a:t>
            </a:r>
            <a:r>
              <a:rPr lang="en-US" sz="2000" dirty="0">
                <a:latin typeface="+mj-lt"/>
              </a:rPr>
              <a:t>, not </a:t>
            </a:r>
            <a:r>
              <a:rPr lang="en-US" sz="2000" dirty="0" smtClean="0">
                <a:latin typeface="+mj-lt"/>
              </a:rPr>
              <a:t>on the performance of your </a:t>
            </a:r>
            <a:r>
              <a:rPr lang="en-US" sz="2000" dirty="0">
                <a:latin typeface="+mj-lt"/>
              </a:rPr>
              <a:t>fellow </a:t>
            </a:r>
            <a:r>
              <a:rPr lang="en-US" sz="2000" dirty="0" smtClean="0">
                <a:latin typeface="+mj-lt"/>
              </a:rPr>
              <a:t>students. </a:t>
            </a:r>
            <a:endParaRPr lang="en-US" sz="20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Help Resources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Talk to me directly after class, via email, or by appointment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Professor </a:t>
            </a:r>
            <a:r>
              <a:rPr lang="en-US" dirty="0"/>
              <a:t>led help session in Compton 245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dirty="0"/>
              <a:t>Tuesday 1:30 – 3:00 p.m.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dirty="0"/>
              <a:t>Thursday 10:30 a.m. </a:t>
            </a:r>
            <a:r>
              <a:rPr lang="en-US" sz="2200" dirty="0" smtClean="0"/>
              <a:t>– noon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dirty="0" smtClean="0"/>
              <a:t>Starting tomorrow</a:t>
            </a:r>
            <a:endParaRPr lang="en-US" sz="2200" dirty="0"/>
          </a:p>
          <a:p>
            <a:pPr lvl="2"/>
            <a:endParaRPr lang="en-US" sz="2600" dirty="0"/>
          </a:p>
          <a:p>
            <a:r>
              <a:rPr lang="en-US" dirty="0" smtClean="0"/>
              <a:t>Assistant to Instructor (TA) office </a:t>
            </a:r>
            <a:r>
              <a:rPr lang="en-US" dirty="0"/>
              <a:t>hours 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Starting Tuesday, September 5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Cornerstone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Starting Tuesday, September </a:t>
            </a:r>
            <a:r>
              <a:rPr lang="en-US" dirty="0" smtClean="0"/>
              <a:t>5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http://sd.keepcalm-o-matic.co.uk/i/keep-calm-and-love-physics-11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05200"/>
            <a:ext cx="2427514" cy="2832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3200" b="1" dirty="0" smtClean="0"/>
              <a:t>Additional Information on Blackboard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the Blackboard Section page to: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Register your clicker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Access daily homework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Find the slides from class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Download the course information, including the policies and procedures (this information is also on the Course Blackboard page)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Read section-specific announcements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r>
              <a:rPr lang="en-US" dirty="0"/>
              <a:t>Use the </a:t>
            </a:r>
            <a:r>
              <a:rPr lang="en-US" dirty="0" smtClean="0"/>
              <a:t>Blackboard Course page </a:t>
            </a:r>
            <a:r>
              <a:rPr lang="en-US" dirty="0"/>
              <a:t>to: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Find general course information (this </a:t>
            </a:r>
            <a:r>
              <a:rPr lang="en-US" dirty="0"/>
              <a:t>information is also on the </a:t>
            </a:r>
            <a:r>
              <a:rPr lang="en-US" dirty="0" smtClean="0"/>
              <a:t>Section page)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Access the Cornerstone Discussion page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Read course-wide announcements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î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It is your responsibility to read and understand all the course and grading policies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8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Course Goal – Learn to Think Like a </a:t>
            </a:r>
            <a:r>
              <a:rPr lang="en-US" b="1" i="1" dirty="0" smtClean="0"/>
              <a:t>Physicist</a:t>
            </a:r>
            <a:endParaRPr lang="en-US" b="1" i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Structured </a:t>
            </a:r>
            <a:r>
              <a:rPr lang="en-US" dirty="0" smtClean="0"/>
              <a:t>around problem solving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Critical, analytical thinking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Strengthen </a:t>
            </a:r>
            <a:r>
              <a:rPr lang="en-US" i="1" dirty="0" smtClean="0"/>
              <a:t>both</a:t>
            </a:r>
            <a:r>
              <a:rPr lang="en-US" dirty="0" smtClean="0"/>
              <a:t> </a:t>
            </a:r>
            <a:r>
              <a:rPr lang="en-US" dirty="0"/>
              <a:t>quantitative and qualitative </a:t>
            </a:r>
            <a:r>
              <a:rPr lang="en-US" dirty="0" smtClean="0"/>
              <a:t>reasoning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Become a consummate problem</a:t>
            </a:r>
            <a:r>
              <a:rPr lang="en-US" dirty="0"/>
              <a:t>-</a:t>
            </a:r>
            <a:r>
              <a:rPr lang="en-US" dirty="0" smtClean="0"/>
              <a:t>solver and develop </a:t>
            </a:r>
            <a:r>
              <a:rPr lang="en-US" dirty="0"/>
              <a:t>framework to approach problems in physics </a:t>
            </a:r>
            <a:r>
              <a:rPr lang="en-US" dirty="0" smtClean="0"/>
              <a:t>(and </a:t>
            </a:r>
            <a:r>
              <a:rPr lang="en-US" dirty="0"/>
              <a:t>in other </a:t>
            </a:r>
            <a:r>
              <a:rPr lang="en-US" dirty="0" smtClean="0"/>
              <a:t>courses)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r>
              <a:rPr lang="en-US" dirty="0" smtClean="0"/>
              <a:t>Hone </a:t>
            </a:r>
            <a:r>
              <a:rPr lang="en-US" dirty="0"/>
              <a:t>skills to help become a scientifically literate person in your daily </a:t>
            </a:r>
            <a:r>
              <a:rPr lang="en-US" dirty="0" smtClean="0"/>
              <a:t>life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Develop conceptual, mathematical, experimental and computational </a:t>
            </a:r>
            <a:r>
              <a:rPr lang="en-US" dirty="0" smtClean="0"/>
              <a:t>skills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Apply </a:t>
            </a:r>
            <a:r>
              <a:rPr lang="en-US" dirty="0"/>
              <a:t>physics to realistic problems to better understand everyday phenomena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Determine if an answer makes </a:t>
            </a:r>
            <a:r>
              <a:rPr lang="en-US" dirty="0" smtClean="0"/>
              <a:t>sense 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Make realistic </a:t>
            </a:r>
            <a:r>
              <a:rPr lang="en-US" dirty="0" smtClean="0"/>
              <a:t>approximations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Practice speaking about scientific concepts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Enhance creativity and intuitive independence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4000" dirty="0" smtClean="0"/>
              <a:t>A Typical Class Demo Example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38862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dirty="0"/>
              <a:t>A boat carrying a large boulder is floating on a lake. The boulder is thrown overboard and sinks to the bottom of the lake. With respect to the shore, the water level in the lake </a:t>
            </a:r>
            <a:endParaRPr lang="en-US" sz="2000" dirty="0" smtClean="0"/>
          </a:p>
          <a:p>
            <a:pPr marL="457200" indent="-457200" algn="l">
              <a:buFont typeface="+mj-lt"/>
              <a:buAutoNum type="alphaUcPeriod"/>
            </a:pPr>
            <a:r>
              <a:rPr lang="en-US" sz="2000" dirty="0" smtClean="0"/>
              <a:t>Rises</a:t>
            </a:r>
          </a:p>
          <a:p>
            <a:pPr marL="457200" indent="-457200" algn="l">
              <a:buFont typeface="+mj-lt"/>
              <a:buAutoNum type="alphaUcPeriod"/>
            </a:pPr>
            <a:r>
              <a:rPr lang="en-US" sz="2000" dirty="0" smtClean="0"/>
              <a:t>Drops</a:t>
            </a:r>
          </a:p>
          <a:p>
            <a:pPr marL="457200" indent="-457200" algn="l">
              <a:buFont typeface="+mj-lt"/>
              <a:buAutoNum type="alphaUcPeriod"/>
            </a:pPr>
            <a:r>
              <a:rPr lang="en-US" sz="2000" dirty="0" smtClean="0"/>
              <a:t>Stays the same</a:t>
            </a:r>
          </a:p>
          <a:p>
            <a:pPr marL="457200" indent="-457200" algn="l">
              <a:buFont typeface="+mj-lt"/>
              <a:buAutoNum type="alphaUcPeriod"/>
            </a:pPr>
            <a:r>
              <a:rPr lang="en-US" sz="2000" dirty="0" smtClean="0"/>
              <a:t>It depends on other things</a:t>
            </a:r>
          </a:p>
          <a:p>
            <a:pPr marL="457200" indent="-457200" algn="l">
              <a:buFont typeface="+mj-lt"/>
              <a:buAutoNum type="alphaUcPeriod"/>
            </a:pPr>
            <a:r>
              <a:rPr lang="en-US" sz="2000" dirty="0" smtClean="0"/>
              <a:t>There is not enough information given</a:t>
            </a:r>
            <a:endParaRPr lang="en-US" sz="2000" dirty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2000"/>
            <a:ext cx="76200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876800"/>
            <a:ext cx="1295400" cy="3693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9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/>
          <a:lstStyle/>
          <a:p>
            <a:r>
              <a:rPr lang="en-US" sz="4000" dirty="0"/>
              <a:t>A Typical Class Demo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1"/>
            <a:ext cx="8229600" cy="3657600"/>
          </a:xfrm>
        </p:spPr>
        <p:txBody>
          <a:bodyPr/>
          <a:lstStyle/>
          <a:p>
            <a:r>
              <a:rPr lang="en-US" dirty="0" smtClean="0"/>
              <a:t>When in boat, a boulder of mass </a:t>
            </a:r>
            <a:r>
              <a:rPr lang="en-US" i="1" dirty="0" smtClean="0"/>
              <a:t>m</a:t>
            </a:r>
            <a:r>
              <a:rPr lang="en-US" dirty="0" smtClean="0"/>
              <a:t> displaces a volume of water equal to V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i="1" dirty="0" smtClean="0"/>
              <a:t>m</a:t>
            </a:r>
            <a:r>
              <a:rPr lang="en-US" dirty="0" smtClean="0"/>
              <a:t>/</a:t>
            </a:r>
            <a:r>
              <a:rPr lang="en-US" dirty="0" err="1" smtClean="0"/>
              <a:t>ρ</a:t>
            </a:r>
            <a:r>
              <a:rPr lang="en-US" baseline="-25000" dirty="0" err="1" smtClean="0"/>
              <a:t>water</a:t>
            </a:r>
            <a:r>
              <a:rPr lang="en-US" dirty="0"/>
              <a:t> </a:t>
            </a:r>
            <a:r>
              <a:rPr lang="en-US" dirty="0" smtClean="0"/>
              <a:t>(where </a:t>
            </a:r>
            <a:r>
              <a:rPr lang="en-US" dirty="0" err="1" smtClean="0"/>
              <a:t>ρ</a:t>
            </a:r>
            <a:r>
              <a:rPr lang="en-US" baseline="-25000" dirty="0" err="1" smtClean="0"/>
              <a:t>water</a:t>
            </a:r>
            <a:r>
              <a:rPr lang="en-US" baseline="-25000" dirty="0" smtClean="0"/>
              <a:t> </a:t>
            </a:r>
            <a:r>
              <a:rPr lang="en-US" dirty="0" smtClean="0"/>
              <a:t>is the density of water).</a:t>
            </a:r>
          </a:p>
          <a:p>
            <a:r>
              <a:rPr lang="en-US" dirty="0" smtClean="0"/>
              <a:t>When submerged in water, the boulder displaces a volume of water equal to the volume of the boulder, which is equal to V</a:t>
            </a:r>
            <a:r>
              <a:rPr lang="en-US" baseline="-25000" dirty="0" smtClean="0"/>
              <a:t>2</a:t>
            </a:r>
            <a:r>
              <a:rPr lang="en-US" dirty="0" smtClean="0"/>
              <a:t> = </a:t>
            </a:r>
            <a:r>
              <a:rPr lang="en-US" i="1" dirty="0" smtClean="0"/>
              <a:t>m</a:t>
            </a:r>
            <a:r>
              <a:rPr lang="en-US" dirty="0"/>
              <a:t>/</a:t>
            </a:r>
            <a:r>
              <a:rPr lang="en-US" dirty="0" err="1" smtClean="0"/>
              <a:t>ρ</a:t>
            </a:r>
            <a:r>
              <a:rPr lang="en-US" baseline="-25000" dirty="0" err="1" smtClean="0"/>
              <a:t>boulder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Since the boulder is denser than water, </a:t>
            </a:r>
            <a:r>
              <a:rPr lang="en-US" dirty="0" err="1" smtClean="0"/>
              <a:t>ρ</a:t>
            </a:r>
            <a:r>
              <a:rPr lang="en-US" baseline="-25000" dirty="0" err="1" smtClean="0"/>
              <a:t>boulder</a:t>
            </a:r>
            <a:r>
              <a:rPr lang="en-US" dirty="0" smtClean="0"/>
              <a:t> &gt; </a:t>
            </a:r>
            <a:r>
              <a:rPr lang="en-US" dirty="0" err="1" smtClean="0"/>
              <a:t>ρ</a:t>
            </a:r>
            <a:r>
              <a:rPr lang="en-US" baseline="-25000" dirty="0" err="1" smtClean="0"/>
              <a:t>water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So V</a:t>
            </a:r>
            <a:r>
              <a:rPr lang="en-US" baseline="-25000" dirty="0" smtClean="0"/>
              <a:t>2</a:t>
            </a:r>
            <a:r>
              <a:rPr lang="en-US" dirty="0" smtClean="0"/>
              <a:t> &lt; V</a:t>
            </a:r>
            <a:r>
              <a:rPr lang="en-US" baseline="-25000" dirty="0" smtClean="0"/>
              <a:t>1</a:t>
            </a:r>
            <a:r>
              <a:rPr lang="en-US" dirty="0" smtClean="0"/>
              <a:t>, or the water level in the lake goes down.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7620000" cy="1981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Success in the Course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Intelligence is </a:t>
            </a:r>
            <a:r>
              <a:rPr lang="en-US" i="1" dirty="0"/>
              <a:t>not</a:t>
            </a:r>
            <a:r>
              <a:rPr lang="en-US" dirty="0"/>
              <a:t> a fixed quantity </a:t>
            </a:r>
            <a:endParaRPr lang="en-US" dirty="0" smtClean="0"/>
          </a:p>
          <a:p>
            <a:pPr lvl="1"/>
            <a:r>
              <a:rPr lang="en-US" dirty="0"/>
              <a:t>There’s no such thing as a “math/science person” </a:t>
            </a:r>
            <a:endParaRPr lang="en-US" dirty="0" smtClean="0"/>
          </a:p>
          <a:p>
            <a:pPr lvl="1"/>
            <a:r>
              <a:rPr lang="en-US" dirty="0" smtClean="0"/>
              <a:t>There is no substitute for </a:t>
            </a:r>
            <a:r>
              <a:rPr lang="en-US" b="1" dirty="0" smtClean="0"/>
              <a:t>hard </a:t>
            </a:r>
            <a:r>
              <a:rPr lang="en-US" b="1" dirty="0"/>
              <a:t>work</a:t>
            </a:r>
            <a:r>
              <a:rPr lang="en-US" dirty="0"/>
              <a:t> to improve and learn new things </a:t>
            </a:r>
            <a:r>
              <a:rPr lang="en-US" dirty="0" smtClean="0"/>
              <a:t>(this is as true for Newton</a:t>
            </a:r>
            <a:r>
              <a:rPr lang="en-US" dirty="0"/>
              <a:t>, </a:t>
            </a:r>
            <a:r>
              <a:rPr lang="en-US" dirty="0" smtClean="0"/>
              <a:t>Einstein, Hawking</a:t>
            </a:r>
            <a:r>
              <a:rPr lang="en-US" dirty="0"/>
              <a:t>, </a:t>
            </a:r>
            <a:r>
              <a:rPr lang="en-US" dirty="0" smtClean="0"/>
              <a:t>Feynman and </a:t>
            </a:r>
            <a:r>
              <a:rPr lang="en-US" dirty="0"/>
              <a:t>other </a:t>
            </a:r>
            <a:r>
              <a:rPr lang="en-US" dirty="0" smtClean="0"/>
              <a:t>greats as it is for you and me)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We learn as much </a:t>
            </a:r>
            <a:r>
              <a:rPr lang="en-US" i="1" dirty="0"/>
              <a:t>or more </a:t>
            </a:r>
            <a:r>
              <a:rPr lang="en-US" dirty="0"/>
              <a:t>from mistakes and challenges as </a:t>
            </a:r>
            <a:r>
              <a:rPr lang="en-US" dirty="0" smtClean="0"/>
              <a:t>we do from </a:t>
            </a:r>
            <a:r>
              <a:rPr lang="en-US" dirty="0"/>
              <a:t>being correct</a:t>
            </a:r>
          </a:p>
          <a:p>
            <a:pPr lvl="1"/>
            <a:endParaRPr lang="en-US" sz="2600" dirty="0"/>
          </a:p>
          <a:p>
            <a:r>
              <a:rPr lang="en-US" b="1" dirty="0">
                <a:solidFill>
                  <a:srgbClr val="00B0F0"/>
                </a:solidFill>
              </a:rPr>
              <a:t>EVERYONE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has the potential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be good at physics if </a:t>
            </a:r>
            <a:r>
              <a:rPr lang="en-US" dirty="0" smtClean="0">
                <a:solidFill>
                  <a:schemeClr val="tx1"/>
                </a:solidFill>
              </a:rPr>
              <a:t>they put </a:t>
            </a:r>
            <a:r>
              <a:rPr lang="en-US" dirty="0">
                <a:solidFill>
                  <a:schemeClr val="tx1"/>
                </a:solidFill>
              </a:rPr>
              <a:t>in the </a:t>
            </a:r>
            <a:r>
              <a:rPr lang="en-US" dirty="0" smtClean="0">
                <a:solidFill>
                  <a:schemeClr val="tx1"/>
                </a:solidFill>
              </a:rPr>
              <a:t>work!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9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b="1" dirty="0" smtClean="0"/>
              <a:t>Textbook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will need the </a:t>
            </a:r>
            <a:r>
              <a:rPr lang="en-US" b="1" u="sng" dirty="0" smtClean="0">
                <a:solidFill>
                  <a:srgbClr val="6600FF"/>
                </a:solidFill>
              </a:rPr>
              <a:t>3</a:t>
            </a:r>
            <a:r>
              <a:rPr lang="en-US" b="1" u="sng" baseline="30000" dirty="0" smtClean="0">
                <a:solidFill>
                  <a:srgbClr val="6600FF"/>
                </a:solidFill>
              </a:rPr>
              <a:t>rd</a:t>
            </a:r>
            <a:r>
              <a:rPr lang="en-US" b="1" u="sng" dirty="0" smtClean="0">
                <a:solidFill>
                  <a:srgbClr val="6600FF"/>
                </a:solidFill>
              </a:rPr>
              <a:t> edition</a:t>
            </a:r>
            <a:r>
              <a:rPr lang="en-US" dirty="0" smtClean="0"/>
              <a:t> of Six </a:t>
            </a:r>
            <a:br>
              <a:rPr lang="en-US" dirty="0" smtClean="0"/>
            </a:br>
            <a:r>
              <a:rPr lang="en-US" dirty="0" smtClean="0"/>
              <a:t>Ideas that Shaped Physics </a:t>
            </a:r>
            <a:br>
              <a:rPr lang="en-US" dirty="0" smtClean="0"/>
            </a:br>
            <a:r>
              <a:rPr lang="en-US" dirty="0" smtClean="0"/>
              <a:t>Units C, N, and R by Thomas Moore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edition will not work!!!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You will also need access to McGraw Hill </a:t>
            </a:r>
            <a:br>
              <a:rPr lang="en-US" dirty="0" smtClean="0"/>
            </a:br>
            <a:r>
              <a:rPr lang="en-US" dirty="0" smtClean="0"/>
              <a:t>Connect (</a:t>
            </a:r>
            <a:r>
              <a:rPr lang="en-US" dirty="0" err="1" smtClean="0"/>
              <a:t>LearnSmart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Your options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Purchase the bundled package of Units C, N, R, and Connect from the bookstore or online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Purchase Units C, N, and R and separately purchase Connect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Purchase only Connect, which comes with an e-text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1026" name="Picture 2" descr="Image result for six ideas that shaped physi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9"/>
          <a:stretch/>
        </p:blipFill>
        <p:spPr bwMode="auto">
          <a:xfrm>
            <a:off x="6419278" y="762000"/>
            <a:ext cx="215582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6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Course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Visit the </a:t>
            </a:r>
            <a:r>
              <a:rPr lang="en-US" dirty="0" err="1" smtClean="0"/>
              <a:t>WashU</a:t>
            </a:r>
            <a:r>
              <a:rPr lang="en-US" dirty="0" smtClean="0"/>
              <a:t> blackboard page </a:t>
            </a:r>
          </a:p>
          <a:p>
            <a:pPr marL="0" indent="0">
              <a:buNone/>
            </a:pPr>
            <a:r>
              <a:rPr lang="en-US" dirty="0" smtClean="0"/>
              <a:t>     (</a:t>
            </a:r>
            <a:r>
              <a:rPr lang="en-US" dirty="0" smtClean="0">
                <a:hlinkClick r:id="rId2"/>
              </a:rPr>
              <a:t>https://wustl.blackboard.com</a:t>
            </a:r>
            <a:r>
              <a:rPr lang="en-US" dirty="0" smtClean="0"/>
              <a:t>) and go to FL2017.L31.Physics.197.Physics I Course Home</a:t>
            </a:r>
          </a:p>
          <a:p>
            <a:r>
              <a:rPr lang="en-US" dirty="0" smtClean="0"/>
              <a:t>Integrated with McGraw Hill Connect (</a:t>
            </a:r>
            <a:r>
              <a:rPr lang="en-US" dirty="0" err="1" smtClean="0"/>
              <a:t>Learnsmart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Screen Shot 2017-08-28 at 08.19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743200"/>
            <a:ext cx="9144002" cy="38862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1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7751852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143000"/>
            <a:ext cx="6598788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For next class (Wednesday, 8/30): </a:t>
            </a:r>
          </a:p>
          <a:p>
            <a:pPr algn="ctr"/>
            <a:r>
              <a:rPr lang="en-US" sz="2800" dirty="0" smtClean="0"/>
              <a:t>Read </a:t>
            </a:r>
            <a:r>
              <a:rPr lang="en-US" sz="2800" b="1" dirty="0" err="1" smtClean="0"/>
              <a:t>Learnsmart</a:t>
            </a:r>
            <a:r>
              <a:rPr lang="en-US" sz="2800" dirty="0" smtClean="0"/>
              <a:t> Chapter C1 </a:t>
            </a:r>
            <a:r>
              <a:rPr lang="en-US" sz="2800" i="1" dirty="0" smtClean="0"/>
              <a:t>before class </a:t>
            </a:r>
          </a:p>
          <a:p>
            <a:pPr algn="ctr"/>
            <a:r>
              <a:rPr lang="en-US" sz="2800" b="1" dirty="0" smtClean="0"/>
              <a:t>(due by 11.59pm on Tuesday, 8/29)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3200400"/>
            <a:ext cx="394741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Weekly written </a:t>
            </a:r>
            <a:r>
              <a:rPr lang="en-US" sz="2400" dirty="0" err="1" smtClean="0"/>
              <a:t>homeworks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4648200"/>
            <a:ext cx="3996557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Weekly Blackboard Quizzes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2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Why Assignments Before Class?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Numerous studies indicate that people are very poor judges of how well </a:t>
            </a:r>
            <a:r>
              <a:rPr lang="en-US" dirty="0" smtClean="0"/>
              <a:t>they’re learning </a:t>
            </a:r>
            <a:br>
              <a:rPr lang="en-US" dirty="0" smtClean="0"/>
            </a:br>
            <a:r>
              <a:rPr lang="en-US" sz="1700" dirty="0"/>
              <a:t/>
            </a:r>
            <a:br>
              <a:rPr lang="en-US" sz="1700" dirty="0"/>
            </a:br>
            <a:r>
              <a:rPr lang="en-US" sz="1700" dirty="0"/>
              <a:t>[see Brown, </a:t>
            </a:r>
            <a:r>
              <a:rPr lang="en-US" sz="1700" dirty="0" err="1"/>
              <a:t>Roediger</a:t>
            </a:r>
            <a:r>
              <a:rPr lang="en-US" sz="1700" dirty="0"/>
              <a:t>, and McDaniel, </a:t>
            </a:r>
            <a:r>
              <a:rPr lang="en-US" sz="1700" i="1" dirty="0"/>
              <a:t>Make It Stick: The Science of Successful Learning, </a:t>
            </a:r>
            <a:r>
              <a:rPr lang="en-US" sz="1700" dirty="0"/>
              <a:t>Belknap Press (2014) for a great summary of these studies</a:t>
            </a:r>
            <a:r>
              <a:rPr lang="en-US" sz="1700" dirty="0" smtClean="0"/>
              <a:t>]</a:t>
            </a:r>
            <a:br>
              <a:rPr lang="en-US" sz="1700" dirty="0" smtClean="0"/>
            </a:br>
            <a:endParaRPr lang="en-US" sz="17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People prefer methods that feel familiar and comfortable, even if they aren’t productive in the long run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Trying to solve a problem </a:t>
            </a:r>
            <a:r>
              <a:rPr lang="en-US" i="1" dirty="0"/>
              <a:t>before </a:t>
            </a:r>
            <a:r>
              <a:rPr lang="en-US" dirty="0"/>
              <a:t>the material is taught leads to better learning, even if errors are made in the problem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Asking you to </a:t>
            </a:r>
            <a:r>
              <a:rPr lang="en-US" b="1" i="1" dirty="0" smtClean="0">
                <a:solidFill>
                  <a:schemeClr val="accent1"/>
                </a:solidFill>
              </a:rPr>
              <a:t>try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to solve a problem is not the same thing as asking you to </a:t>
            </a:r>
            <a:r>
              <a:rPr lang="en-US" b="1" i="1" dirty="0" smtClean="0">
                <a:solidFill>
                  <a:schemeClr val="accent1"/>
                </a:solidFill>
              </a:rPr>
              <a:t>understand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it – that’s what class is for!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This </a:t>
            </a:r>
            <a:r>
              <a:rPr lang="en-US" dirty="0"/>
              <a:t>is not the same as teaching yourself the material!</a:t>
            </a:r>
          </a:p>
          <a:p>
            <a:pPr lvl="1"/>
            <a:endParaRPr lang="en-US" dirty="0"/>
          </a:p>
          <a:p>
            <a:r>
              <a:rPr lang="en-US" dirty="0"/>
              <a:t>Practical reasons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You’ll always be on track (no need to cram</a:t>
            </a:r>
            <a:r>
              <a:rPr lang="en-US" dirty="0" smtClean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You’ll already have questions so we can clarify them in class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We don’t have to waste time in class on derivations and nomenclature you can read yourself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1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1005219"/>
          </a:xfrm>
        </p:spPr>
        <p:txBody>
          <a:bodyPr anchor="ctr">
            <a:noAutofit/>
          </a:bodyPr>
          <a:lstStyle/>
          <a:p>
            <a:r>
              <a:rPr lang="en-US" sz="3000" b="1" dirty="0" smtClean="0"/>
              <a:t>Physics is a Skill That Needs to Be Practiced</a:t>
            </a:r>
            <a:br>
              <a:rPr lang="en-US" sz="3000" b="1" dirty="0" smtClean="0"/>
            </a:br>
            <a:r>
              <a:rPr lang="en-US" sz="3000" b="1" dirty="0" smtClean="0"/>
              <a:t>(Like Music or Sport)</a:t>
            </a:r>
            <a:endParaRPr lang="en-US" sz="3000" b="1" dirty="0"/>
          </a:p>
        </p:txBody>
      </p:sp>
      <p:sp>
        <p:nvSpPr>
          <p:cNvPr id="9" name="Freeform 8"/>
          <p:cNvSpPr/>
          <p:nvPr/>
        </p:nvSpPr>
        <p:spPr>
          <a:xfrm>
            <a:off x="609599" y="4274592"/>
            <a:ext cx="6096001" cy="1387979"/>
          </a:xfrm>
          <a:custGeom>
            <a:avLst/>
            <a:gdLst>
              <a:gd name="connsiteX0" fmla="*/ 0 w 6096000"/>
              <a:gd name="connsiteY0" fmla="*/ 486112 h 1387978"/>
              <a:gd name="connsiteX1" fmla="*/ 2874503 w 6096000"/>
              <a:gd name="connsiteY1" fmla="*/ 486112 h 1387978"/>
              <a:gd name="connsiteX2" fmla="*/ 2874503 w 6096000"/>
              <a:gd name="connsiteY2" fmla="*/ 346995 h 1387978"/>
              <a:gd name="connsiteX3" fmla="*/ 2701006 w 6096000"/>
              <a:gd name="connsiteY3" fmla="*/ 346995 h 1387978"/>
              <a:gd name="connsiteX4" fmla="*/ 3048000 w 6096000"/>
              <a:gd name="connsiteY4" fmla="*/ 0 h 1387978"/>
              <a:gd name="connsiteX5" fmla="*/ 3394995 w 6096000"/>
              <a:gd name="connsiteY5" fmla="*/ 346995 h 1387978"/>
              <a:gd name="connsiteX6" fmla="*/ 3221497 w 6096000"/>
              <a:gd name="connsiteY6" fmla="*/ 346995 h 1387978"/>
              <a:gd name="connsiteX7" fmla="*/ 3221497 w 6096000"/>
              <a:gd name="connsiteY7" fmla="*/ 486112 h 1387978"/>
              <a:gd name="connsiteX8" fmla="*/ 6096000 w 6096000"/>
              <a:gd name="connsiteY8" fmla="*/ 486112 h 1387978"/>
              <a:gd name="connsiteX9" fmla="*/ 6096000 w 6096000"/>
              <a:gd name="connsiteY9" fmla="*/ 1387978 h 1387978"/>
              <a:gd name="connsiteX10" fmla="*/ 0 w 6096000"/>
              <a:gd name="connsiteY10" fmla="*/ 1387978 h 1387978"/>
              <a:gd name="connsiteX11" fmla="*/ 0 w 6096000"/>
              <a:gd name="connsiteY11" fmla="*/ 486112 h 138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1387978">
                <a:moveTo>
                  <a:pt x="6096000" y="901866"/>
                </a:moveTo>
                <a:lnTo>
                  <a:pt x="3221497" y="901866"/>
                </a:lnTo>
                <a:lnTo>
                  <a:pt x="3221497" y="1040983"/>
                </a:lnTo>
                <a:lnTo>
                  <a:pt x="3394994" y="1040983"/>
                </a:lnTo>
                <a:lnTo>
                  <a:pt x="3048000" y="1387977"/>
                </a:lnTo>
                <a:lnTo>
                  <a:pt x="2701005" y="1040983"/>
                </a:lnTo>
                <a:lnTo>
                  <a:pt x="2874503" y="1040983"/>
                </a:lnTo>
                <a:lnTo>
                  <a:pt x="2874503" y="901866"/>
                </a:lnTo>
                <a:lnTo>
                  <a:pt x="0" y="901866"/>
                </a:lnTo>
                <a:lnTo>
                  <a:pt x="0" y="1"/>
                </a:lnTo>
                <a:lnTo>
                  <a:pt x="6096000" y="1"/>
                </a:lnTo>
                <a:lnTo>
                  <a:pt x="6096000" y="901866"/>
                </a:lnTo>
                <a:close/>
              </a:path>
            </a:pathLst>
          </a:custGeom>
          <a:solidFill>
            <a:srgbClr val="04B03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905" tIns="120904" rIns="120904" bIns="1021703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Perfect Skills by Practicing Things That Are More Complex</a:t>
            </a:r>
            <a:endParaRPr lang="en-US" sz="1700" b="1" kern="1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09600" y="4761772"/>
            <a:ext cx="3047999" cy="415005"/>
          </a:xfrm>
          <a:custGeom>
            <a:avLst/>
            <a:gdLst>
              <a:gd name="connsiteX0" fmla="*/ 0 w 3047999"/>
              <a:gd name="connsiteY0" fmla="*/ 0 h 415005"/>
              <a:gd name="connsiteX1" fmla="*/ 3047999 w 3047999"/>
              <a:gd name="connsiteY1" fmla="*/ 0 h 415005"/>
              <a:gd name="connsiteX2" fmla="*/ 3047999 w 3047999"/>
              <a:gd name="connsiteY2" fmla="*/ 415005 h 415005"/>
              <a:gd name="connsiteX3" fmla="*/ 0 w 3047999"/>
              <a:gd name="connsiteY3" fmla="*/ 415005 h 415005"/>
              <a:gd name="connsiteX4" fmla="*/ 0 w 3047999"/>
              <a:gd name="connsiteY4" fmla="*/ 0 h 41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7999" h="415005">
                <a:moveTo>
                  <a:pt x="0" y="0"/>
                </a:moveTo>
                <a:lnTo>
                  <a:pt x="3047999" y="0"/>
                </a:lnTo>
                <a:lnTo>
                  <a:pt x="3047999" y="415005"/>
                </a:lnTo>
                <a:lnTo>
                  <a:pt x="0" y="415005"/>
                </a:lnTo>
                <a:lnTo>
                  <a:pt x="0" y="0"/>
                </a:lnTo>
                <a:close/>
              </a:path>
            </a:pathLst>
          </a:custGeom>
          <a:solidFill>
            <a:srgbClr val="78FCA4">
              <a:alpha val="89804"/>
            </a:srgb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-3068709"/>
              <a:satOff val="13787"/>
              <a:lumOff val="94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20320" rIns="113792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latin typeface="Franklin Gothic Book" panose="020B0503020102020204" pitchFamily="34" charset="0"/>
              </a:rPr>
              <a:t>Play Harder Pieces</a:t>
            </a:r>
            <a:endParaRPr lang="en-US" sz="1600" kern="1200" dirty="0">
              <a:latin typeface="Franklin Gothic Book" panose="020B05030201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657600" y="4761772"/>
            <a:ext cx="3047999" cy="415005"/>
          </a:xfrm>
          <a:custGeom>
            <a:avLst/>
            <a:gdLst>
              <a:gd name="connsiteX0" fmla="*/ 0 w 3047999"/>
              <a:gd name="connsiteY0" fmla="*/ 0 h 415005"/>
              <a:gd name="connsiteX1" fmla="*/ 3047999 w 3047999"/>
              <a:gd name="connsiteY1" fmla="*/ 0 h 415005"/>
              <a:gd name="connsiteX2" fmla="*/ 3047999 w 3047999"/>
              <a:gd name="connsiteY2" fmla="*/ 415005 h 415005"/>
              <a:gd name="connsiteX3" fmla="*/ 0 w 3047999"/>
              <a:gd name="connsiteY3" fmla="*/ 415005 h 415005"/>
              <a:gd name="connsiteX4" fmla="*/ 0 w 3047999"/>
              <a:gd name="connsiteY4" fmla="*/ 0 h 41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7999" h="415005">
                <a:moveTo>
                  <a:pt x="0" y="0"/>
                </a:moveTo>
                <a:lnTo>
                  <a:pt x="3047999" y="0"/>
                </a:lnTo>
                <a:lnTo>
                  <a:pt x="3047999" y="415005"/>
                </a:lnTo>
                <a:lnTo>
                  <a:pt x="0" y="415005"/>
                </a:lnTo>
                <a:lnTo>
                  <a:pt x="0" y="0"/>
                </a:lnTo>
                <a:close/>
              </a:path>
            </a:pathLst>
          </a:custGeom>
          <a:solidFill>
            <a:srgbClr val="B1FDCA">
              <a:alpha val="89804"/>
            </a:srgb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-4603064"/>
              <a:satOff val="20680"/>
              <a:lumOff val="142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20320" rIns="113792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latin typeface="Franklin Gothic Book" panose="020B0503020102020204" pitchFamily="34" charset="0"/>
              </a:rPr>
              <a:t>Weekly Homework</a:t>
            </a:r>
            <a:endParaRPr lang="en-US" sz="1600" kern="1200" dirty="0">
              <a:latin typeface="Franklin Gothic Book" panose="020B05030201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09600" y="1524001"/>
            <a:ext cx="6096000" cy="1387980"/>
          </a:xfrm>
          <a:custGeom>
            <a:avLst/>
            <a:gdLst>
              <a:gd name="connsiteX0" fmla="*/ 0 w 6096000"/>
              <a:gd name="connsiteY0" fmla="*/ 486112 h 1387978"/>
              <a:gd name="connsiteX1" fmla="*/ 2874503 w 6096000"/>
              <a:gd name="connsiteY1" fmla="*/ 486112 h 1387978"/>
              <a:gd name="connsiteX2" fmla="*/ 2874503 w 6096000"/>
              <a:gd name="connsiteY2" fmla="*/ 346995 h 1387978"/>
              <a:gd name="connsiteX3" fmla="*/ 2701006 w 6096000"/>
              <a:gd name="connsiteY3" fmla="*/ 346995 h 1387978"/>
              <a:gd name="connsiteX4" fmla="*/ 3048000 w 6096000"/>
              <a:gd name="connsiteY4" fmla="*/ 0 h 1387978"/>
              <a:gd name="connsiteX5" fmla="*/ 3394995 w 6096000"/>
              <a:gd name="connsiteY5" fmla="*/ 346995 h 1387978"/>
              <a:gd name="connsiteX6" fmla="*/ 3221497 w 6096000"/>
              <a:gd name="connsiteY6" fmla="*/ 346995 h 1387978"/>
              <a:gd name="connsiteX7" fmla="*/ 3221497 w 6096000"/>
              <a:gd name="connsiteY7" fmla="*/ 486112 h 1387978"/>
              <a:gd name="connsiteX8" fmla="*/ 6096000 w 6096000"/>
              <a:gd name="connsiteY8" fmla="*/ 486112 h 1387978"/>
              <a:gd name="connsiteX9" fmla="*/ 6096000 w 6096000"/>
              <a:gd name="connsiteY9" fmla="*/ 1387978 h 1387978"/>
              <a:gd name="connsiteX10" fmla="*/ 0 w 6096000"/>
              <a:gd name="connsiteY10" fmla="*/ 1387978 h 1387978"/>
              <a:gd name="connsiteX11" fmla="*/ 0 w 6096000"/>
              <a:gd name="connsiteY11" fmla="*/ 486112 h 138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1387978">
                <a:moveTo>
                  <a:pt x="6096000" y="901866"/>
                </a:moveTo>
                <a:lnTo>
                  <a:pt x="3221497" y="901866"/>
                </a:lnTo>
                <a:lnTo>
                  <a:pt x="3221497" y="1040983"/>
                </a:lnTo>
                <a:lnTo>
                  <a:pt x="3394994" y="1040983"/>
                </a:lnTo>
                <a:lnTo>
                  <a:pt x="3048000" y="1387977"/>
                </a:lnTo>
                <a:lnTo>
                  <a:pt x="2701005" y="1040983"/>
                </a:lnTo>
                <a:lnTo>
                  <a:pt x="2874503" y="1040983"/>
                </a:lnTo>
                <a:lnTo>
                  <a:pt x="2874503" y="901866"/>
                </a:lnTo>
                <a:lnTo>
                  <a:pt x="0" y="901866"/>
                </a:lnTo>
                <a:lnTo>
                  <a:pt x="0" y="1"/>
                </a:lnTo>
                <a:lnTo>
                  <a:pt x="6096000" y="1"/>
                </a:lnTo>
                <a:lnTo>
                  <a:pt x="6096000" y="901866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904" tIns="120905" rIns="120904" bIns="1021703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Familiarize Yourself With the Material by Practicing</a:t>
            </a:r>
            <a:endParaRPr lang="en-US" sz="1700" b="1" kern="1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09600" y="2012890"/>
            <a:ext cx="3047999" cy="415005"/>
          </a:xfrm>
          <a:custGeom>
            <a:avLst/>
            <a:gdLst>
              <a:gd name="connsiteX0" fmla="*/ 0 w 3047999"/>
              <a:gd name="connsiteY0" fmla="*/ 0 h 415005"/>
              <a:gd name="connsiteX1" fmla="*/ 3047999 w 3047999"/>
              <a:gd name="connsiteY1" fmla="*/ 0 h 415005"/>
              <a:gd name="connsiteX2" fmla="*/ 3047999 w 3047999"/>
              <a:gd name="connsiteY2" fmla="*/ 415005 h 415005"/>
              <a:gd name="connsiteX3" fmla="*/ 0 w 3047999"/>
              <a:gd name="connsiteY3" fmla="*/ 415005 h 415005"/>
              <a:gd name="connsiteX4" fmla="*/ 0 w 3047999"/>
              <a:gd name="connsiteY4" fmla="*/ 0 h 41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7999" h="415005">
                <a:moveTo>
                  <a:pt x="0" y="0"/>
                </a:moveTo>
                <a:lnTo>
                  <a:pt x="3047999" y="0"/>
                </a:lnTo>
                <a:lnTo>
                  <a:pt x="3047999" y="415005"/>
                </a:lnTo>
                <a:lnTo>
                  <a:pt x="0" y="415005"/>
                </a:lnTo>
                <a:lnTo>
                  <a:pt x="0" y="0"/>
                </a:lnTo>
                <a:close/>
              </a:path>
            </a:pathLst>
          </a:custGeom>
          <a:solidFill>
            <a:srgbClr val="FFAFAF">
              <a:alpha val="89804"/>
            </a:srgb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-9206127"/>
              <a:satOff val="41360"/>
              <a:lumOff val="284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20320" rIns="113792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latin typeface="Franklin Gothic Book" panose="020B0503020102020204" pitchFamily="34" charset="0"/>
              </a:rPr>
              <a:t>Learn Theory and Notes</a:t>
            </a:r>
            <a:endParaRPr lang="en-US" sz="1600" kern="1200" dirty="0">
              <a:latin typeface="Franklin Gothic Book" panose="020B05030201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657600" y="2012890"/>
            <a:ext cx="3047999" cy="415005"/>
          </a:xfrm>
          <a:custGeom>
            <a:avLst/>
            <a:gdLst>
              <a:gd name="connsiteX0" fmla="*/ 0 w 3047999"/>
              <a:gd name="connsiteY0" fmla="*/ 0 h 415005"/>
              <a:gd name="connsiteX1" fmla="*/ 3047999 w 3047999"/>
              <a:gd name="connsiteY1" fmla="*/ 0 h 415005"/>
              <a:gd name="connsiteX2" fmla="*/ 3047999 w 3047999"/>
              <a:gd name="connsiteY2" fmla="*/ 415005 h 415005"/>
              <a:gd name="connsiteX3" fmla="*/ 0 w 3047999"/>
              <a:gd name="connsiteY3" fmla="*/ 415005 h 415005"/>
              <a:gd name="connsiteX4" fmla="*/ 0 w 3047999"/>
              <a:gd name="connsiteY4" fmla="*/ 0 h 41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7999" h="415005">
                <a:moveTo>
                  <a:pt x="0" y="0"/>
                </a:moveTo>
                <a:lnTo>
                  <a:pt x="3047999" y="0"/>
                </a:lnTo>
                <a:lnTo>
                  <a:pt x="3047999" y="415005"/>
                </a:lnTo>
                <a:lnTo>
                  <a:pt x="0" y="415005"/>
                </a:lnTo>
                <a:lnTo>
                  <a:pt x="0" y="0"/>
                </a:lnTo>
                <a:close/>
              </a:path>
            </a:pathLst>
          </a:custGeom>
          <a:solidFill>
            <a:srgbClr val="FFD5D5">
              <a:alpha val="89804"/>
            </a:srgb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20320" rIns="113792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latin typeface="Franklin Gothic Book" panose="020B0503020102020204" pitchFamily="34" charset="0"/>
              </a:rPr>
              <a:t>Read Text; Daily Homework</a:t>
            </a:r>
            <a:endParaRPr lang="en-US" sz="1600" kern="1200" dirty="0">
              <a:latin typeface="Franklin Gothic Book" panose="020B0503020102020204" pitchFamily="34" charset="0"/>
            </a:endParaRPr>
          </a:p>
        </p:txBody>
      </p:sp>
      <p:pic>
        <p:nvPicPr>
          <p:cNvPr id="1028" name="Picture 4" descr="http://i2.squidoocdn.com/resize/squidoo_images/250/draft_lens18125646module159706102photo_1339557417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94" y="1470000"/>
            <a:ext cx="1664744" cy="12452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"/>
          <p:cNvSpPr/>
          <p:nvPr/>
        </p:nvSpPr>
        <p:spPr>
          <a:xfrm>
            <a:off x="609600" y="2900150"/>
            <a:ext cx="6096000" cy="1387979"/>
          </a:xfrm>
          <a:custGeom>
            <a:avLst/>
            <a:gdLst>
              <a:gd name="connsiteX0" fmla="*/ 0 w 6096000"/>
              <a:gd name="connsiteY0" fmla="*/ 486112 h 1387978"/>
              <a:gd name="connsiteX1" fmla="*/ 2874503 w 6096000"/>
              <a:gd name="connsiteY1" fmla="*/ 486112 h 1387978"/>
              <a:gd name="connsiteX2" fmla="*/ 2874503 w 6096000"/>
              <a:gd name="connsiteY2" fmla="*/ 346995 h 1387978"/>
              <a:gd name="connsiteX3" fmla="*/ 2701006 w 6096000"/>
              <a:gd name="connsiteY3" fmla="*/ 346995 h 1387978"/>
              <a:gd name="connsiteX4" fmla="*/ 3048000 w 6096000"/>
              <a:gd name="connsiteY4" fmla="*/ 0 h 1387978"/>
              <a:gd name="connsiteX5" fmla="*/ 3394995 w 6096000"/>
              <a:gd name="connsiteY5" fmla="*/ 346995 h 1387978"/>
              <a:gd name="connsiteX6" fmla="*/ 3221497 w 6096000"/>
              <a:gd name="connsiteY6" fmla="*/ 346995 h 1387978"/>
              <a:gd name="connsiteX7" fmla="*/ 3221497 w 6096000"/>
              <a:gd name="connsiteY7" fmla="*/ 486112 h 1387978"/>
              <a:gd name="connsiteX8" fmla="*/ 6096000 w 6096000"/>
              <a:gd name="connsiteY8" fmla="*/ 486112 h 1387978"/>
              <a:gd name="connsiteX9" fmla="*/ 6096000 w 6096000"/>
              <a:gd name="connsiteY9" fmla="*/ 1387978 h 1387978"/>
              <a:gd name="connsiteX10" fmla="*/ 0 w 6096000"/>
              <a:gd name="connsiteY10" fmla="*/ 1387978 h 1387978"/>
              <a:gd name="connsiteX11" fmla="*/ 0 w 6096000"/>
              <a:gd name="connsiteY11" fmla="*/ 486112 h 138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1387978">
                <a:moveTo>
                  <a:pt x="6096000" y="901866"/>
                </a:moveTo>
                <a:lnTo>
                  <a:pt x="3221497" y="901866"/>
                </a:lnTo>
                <a:lnTo>
                  <a:pt x="3221497" y="1040983"/>
                </a:lnTo>
                <a:lnTo>
                  <a:pt x="3394994" y="1040983"/>
                </a:lnTo>
                <a:lnTo>
                  <a:pt x="3048000" y="1387977"/>
                </a:lnTo>
                <a:lnTo>
                  <a:pt x="2701005" y="1040983"/>
                </a:lnTo>
                <a:lnTo>
                  <a:pt x="2874503" y="1040983"/>
                </a:lnTo>
                <a:lnTo>
                  <a:pt x="2874503" y="901866"/>
                </a:lnTo>
                <a:lnTo>
                  <a:pt x="0" y="901866"/>
                </a:lnTo>
                <a:lnTo>
                  <a:pt x="0" y="1"/>
                </a:lnTo>
                <a:lnTo>
                  <a:pt x="6096000" y="1"/>
                </a:lnTo>
                <a:lnTo>
                  <a:pt x="6096000" y="901866"/>
                </a:lnTo>
                <a:close/>
              </a:path>
            </a:pathLst>
          </a:custGeom>
          <a:solidFill>
            <a:srgbClr val="FC740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904" tIns="120905" rIns="120904" bIns="1021702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Clarify Material; Ask Questions; Refine Techniques</a:t>
            </a:r>
            <a:endParaRPr lang="en-US" sz="1700" b="1" kern="1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09600" y="3387331"/>
            <a:ext cx="3047999" cy="415005"/>
          </a:xfrm>
          <a:custGeom>
            <a:avLst/>
            <a:gdLst>
              <a:gd name="connsiteX0" fmla="*/ 0 w 3047999"/>
              <a:gd name="connsiteY0" fmla="*/ 0 h 415005"/>
              <a:gd name="connsiteX1" fmla="*/ 3047999 w 3047999"/>
              <a:gd name="connsiteY1" fmla="*/ 0 h 415005"/>
              <a:gd name="connsiteX2" fmla="*/ 3047999 w 3047999"/>
              <a:gd name="connsiteY2" fmla="*/ 415005 h 415005"/>
              <a:gd name="connsiteX3" fmla="*/ 0 w 3047999"/>
              <a:gd name="connsiteY3" fmla="*/ 415005 h 415005"/>
              <a:gd name="connsiteX4" fmla="*/ 0 w 3047999"/>
              <a:gd name="connsiteY4" fmla="*/ 0 h 41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7999" h="415005">
                <a:moveTo>
                  <a:pt x="0" y="0"/>
                </a:moveTo>
                <a:lnTo>
                  <a:pt x="3047999" y="0"/>
                </a:lnTo>
                <a:lnTo>
                  <a:pt x="3047999" y="415005"/>
                </a:lnTo>
                <a:lnTo>
                  <a:pt x="0" y="415005"/>
                </a:lnTo>
                <a:lnTo>
                  <a:pt x="0" y="0"/>
                </a:lnTo>
                <a:close/>
              </a:path>
            </a:pathLst>
          </a:custGeom>
          <a:solidFill>
            <a:srgbClr val="FEC89C">
              <a:alpha val="89804"/>
            </a:srgb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-6137418"/>
              <a:satOff val="27573"/>
              <a:lumOff val="189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20320" rIns="113792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latin typeface="Franklin Gothic Book" panose="020B0503020102020204" pitchFamily="34" charset="0"/>
              </a:rPr>
              <a:t>Lessons</a:t>
            </a:r>
            <a:endParaRPr lang="en-US" sz="1600" kern="1200" dirty="0">
              <a:latin typeface="Franklin Gothic Book" panose="020B0503020102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657600" y="3387331"/>
            <a:ext cx="3047999" cy="415005"/>
          </a:xfrm>
          <a:custGeom>
            <a:avLst/>
            <a:gdLst>
              <a:gd name="connsiteX0" fmla="*/ 0 w 3047999"/>
              <a:gd name="connsiteY0" fmla="*/ 0 h 415005"/>
              <a:gd name="connsiteX1" fmla="*/ 3047999 w 3047999"/>
              <a:gd name="connsiteY1" fmla="*/ 0 h 415005"/>
              <a:gd name="connsiteX2" fmla="*/ 3047999 w 3047999"/>
              <a:gd name="connsiteY2" fmla="*/ 415005 h 415005"/>
              <a:gd name="connsiteX3" fmla="*/ 0 w 3047999"/>
              <a:gd name="connsiteY3" fmla="*/ 415005 h 415005"/>
              <a:gd name="connsiteX4" fmla="*/ 0 w 3047999"/>
              <a:gd name="connsiteY4" fmla="*/ 0 h 41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7999" h="415005">
                <a:moveTo>
                  <a:pt x="0" y="0"/>
                </a:moveTo>
                <a:lnTo>
                  <a:pt x="3047999" y="0"/>
                </a:lnTo>
                <a:lnTo>
                  <a:pt x="3047999" y="415005"/>
                </a:lnTo>
                <a:lnTo>
                  <a:pt x="0" y="415005"/>
                </a:lnTo>
                <a:lnTo>
                  <a:pt x="0" y="0"/>
                </a:lnTo>
                <a:close/>
              </a:path>
            </a:pathLst>
          </a:custGeom>
          <a:solidFill>
            <a:srgbClr val="FEDBBE">
              <a:alpha val="89804"/>
            </a:srgb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-7671773"/>
              <a:satOff val="34466"/>
              <a:lumOff val="236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20320" rIns="113792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latin typeface="Franklin Gothic Book" panose="020B0503020102020204" pitchFamily="34" charset="0"/>
              </a:rPr>
              <a:t>Lecture</a:t>
            </a:r>
            <a:endParaRPr lang="en-US" sz="1600" kern="1200" dirty="0">
              <a:latin typeface="Franklin Gothic Book" panose="020B05030201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94" y="4305300"/>
            <a:ext cx="1684936" cy="1124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>
          <a:xfrm>
            <a:off x="609600" y="5649033"/>
            <a:ext cx="6096000" cy="902456"/>
          </a:xfrm>
          <a:custGeom>
            <a:avLst/>
            <a:gdLst>
              <a:gd name="connsiteX0" fmla="*/ 0 w 6096000"/>
              <a:gd name="connsiteY0" fmla="*/ 0 h 902456"/>
              <a:gd name="connsiteX1" fmla="*/ 6096000 w 6096000"/>
              <a:gd name="connsiteY1" fmla="*/ 0 h 902456"/>
              <a:gd name="connsiteX2" fmla="*/ 6096000 w 6096000"/>
              <a:gd name="connsiteY2" fmla="*/ 902456 h 902456"/>
              <a:gd name="connsiteX3" fmla="*/ 0 w 6096000"/>
              <a:gd name="connsiteY3" fmla="*/ 902456 h 902456"/>
              <a:gd name="connsiteX4" fmla="*/ 0 w 6096000"/>
              <a:gd name="connsiteY4" fmla="*/ 0 h 90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902456">
                <a:moveTo>
                  <a:pt x="0" y="0"/>
                </a:moveTo>
                <a:lnTo>
                  <a:pt x="6096000" y="0"/>
                </a:lnTo>
                <a:lnTo>
                  <a:pt x="6096000" y="902456"/>
                </a:lnTo>
                <a:lnTo>
                  <a:pt x="0" y="902456"/>
                </a:lnTo>
                <a:lnTo>
                  <a:pt x="0" y="0"/>
                </a:lnTo>
                <a:close/>
              </a:path>
            </a:pathLst>
          </a:custGeom>
          <a:solidFill>
            <a:srgbClr val="1D9FB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904" tIns="120904" rIns="120904" bIns="536034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Demonstrate What You Can Do!</a:t>
            </a:r>
            <a:endParaRPr lang="en-US" sz="1700" b="1" kern="1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09600" y="6118311"/>
            <a:ext cx="3047999" cy="415130"/>
          </a:xfrm>
          <a:custGeom>
            <a:avLst/>
            <a:gdLst>
              <a:gd name="connsiteX0" fmla="*/ 0 w 3047999"/>
              <a:gd name="connsiteY0" fmla="*/ 0 h 415130"/>
              <a:gd name="connsiteX1" fmla="*/ 3047999 w 3047999"/>
              <a:gd name="connsiteY1" fmla="*/ 0 h 415130"/>
              <a:gd name="connsiteX2" fmla="*/ 3047999 w 3047999"/>
              <a:gd name="connsiteY2" fmla="*/ 415130 h 415130"/>
              <a:gd name="connsiteX3" fmla="*/ 0 w 3047999"/>
              <a:gd name="connsiteY3" fmla="*/ 415130 h 415130"/>
              <a:gd name="connsiteX4" fmla="*/ 0 w 3047999"/>
              <a:gd name="connsiteY4" fmla="*/ 0 h 41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7999" h="415130">
                <a:moveTo>
                  <a:pt x="0" y="0"/>
                </a:moveTo>
                <a:lnTo>
                  <a:pt x="3047999" y="0"/>
                </a:lnTo>
                <a:lnTo>
                  <a:pt x="3047999" y="415130"/>
                </a:lnTo>
                <a:lnTo>
                  <a:pt x="0" y="415130"/>
                </a:lnTo>
                <a:lnTo>
                  <a:pt x="0" y="0"/>
                </a:lnTo>
                <a:close/>
              </a:path>
            </a:pathLst>
          </a:custGeom>
          <a:solidFill>
            <a:srgbClr val="8BDAED">
              <a:alpha val="89804"/>
            </a:srgb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20320" rIns="113792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latin typeface="Franklin Gothic Book" panose="020B0503020102020204" pitchFamily="34" charset="0"/>
              </a:rPr>
              <a:t>Concerts</a:t>
            </a:r>
            <a:endParaRPr lang="en-US" sz="1600" kern="1200" dirty="0">
              <a:latin typeface="Franklin Gothic Book" panose="020B05030201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657600" y="6118311"/>
            <a:ext cx="3047999" cy="415130"/>
          </a:xfrm>
          <a:custGeom>
            <a:avLst/>
            <a:gdLst>
              <a:gd name="connsiteX0" fmla="*/ 0 w 3047999"/>
              <a:gd name="connsiteY0" fmla="*/ 0 h 415130"/>
              <a:gd name="connsiteX1" fmla="*/ 3047999 w 3047999"/>
              <a:gd name="connsiteY1" fmla="*/ 0 h 415130"/>
              <a:gd name="connsiteX2" fmla="*/ 3047999 w 3047999"/>
              <a:gd name="connsiteY2" fmla="*/ 415130 h 415130"/>
              <a:gd name="connsiteX3" fmla="*/ 0 w 3047999"/>
              <a:gd name="connsiteY3" fmla="*/ 415130 h 415130"/>
              <a:gd name="connsiteX4" fmla="*/ 0 w 3047999"/>
              <a:gd name="connsiteY4" fmla="*/ 0 h 41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7999" h="415130">
                <a:moveTo>
                  <a:pt x="0" y="0"/>
                </a:moveTo>
                <a:lnTo>
                  <a:pt x="3047999" y="0"/>
                </a:lnTo>
                <a:lnTo>
                  <a:pt x="3047999" y="415130"/>
                </a:lnTo>
                <a:lnTo>
                  <a:pt x="0" y="415130"/>
                </a:lnTo>
                <a:lnTo>
                  <a:pt x="0" y="0"/>
                </a:lnTo>
                <a:close/>
              </a:path>
            </a:pathLst>
          </a:custGeom>
          <a:solidFill>
            <a:srgbClr val="B6E8F4">
              <a:alpha val="89804"/>
            </a:srgb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-1534355"/>
              <a:satOff val="6893"/>
              <a:lumOff val="47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20320" rIns="113792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latin typeface="Franklin Gothic Book" panose="020B0503020102020204" pitchFamily="34" charset="0"/>
              </a:rPr>
              <a:t>Exams</a:t>
            </a:r>
            <a:endParaRPr lang="en-US" sz="1600" kern="12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http://pianomadeeasy.net/wp-content/uploads/2010/02/piano_lessons_child_teach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27895"/>
            <a:ext cx="1314450" cy="1752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145.http.cdn.softlayer.net/80B145/www.pianostreet.com/images/blog/lisitsa-albert-h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89976"/>
            <a:ext cx="1962150" cy="11918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2" grpId="0" animBg="1"/>
      <p:bldP spid="13" grpId="0" animBg="1"/>
      <p:bldP spid="14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sz="4000" b="1" dirty="0" smtClean="0"/>
              <a:t>Get the Most Out of Class Time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09800"/>
            <a:ext cx="8153400" cy="5410200"/>
          </a:xfrm>
        </p:spPr>
        <p:txBody>
          <a:bodyPr>
            <a:normAutofit/>
          </a:bodyPr>
          <a:lstStyle/>
          <a:p>
            <a:r>
              <a:rPr lang="en-US" dirty="0"/>
              <a:t>Be prepared…for class 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Read </a:t>
            </a:r>
            <a:r>
              <a:rPr lang="en-US" dirty="0"/>
              <a:t>the </a:t>
            </a:r>
            <a:r>
              <a:rPr lang="en-US" dirty="0" smtClean="0"/>
              <a:t>textbook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Solve </a:t>
            </a:r>
            <a:r>
              <a:rPr lang="en-US" dirty="0"/>
              <a:t>the Self-Test </a:t>
            </a:r>
            <a:r>
              <a:rPr lang="en-US" dirty="0" smtClean="0"/>
              <a:t>problems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Work </a:t>
            </a:r>
            <a:r>
              <a:rPr lang="en-US" dirty="0"/>
              <a:t>on homework alone or in a</a:t>
            </a:r>
            <a:br>
              <a:rPr lang="en-US" dirty="0"/>
            </a:br>
            <a:r>
              <a:rPr lang="en-US" dirty="0"/>
              <a:t>group, but be sure you’re an </a:t>
            </a:r>
            <a:br>
              <a:rPr lang="en-US" dirty="0"/>
            </a:br>
            <a:r>
              <a:rPr lang="en-US" dirty="0"/>
              <a:t>active participant</a:t>
            </a:r>
          </a:p>
          <a:p>
            <a:endParaRPr lang="en-US" dirty="0"/>
          </a:p>
          <a:p>
            <a:r>
              <a:rPr lang="en-US" dirty="0"/>
              <a:t>Be on time for </a:t>
            </a:r>
            <a:r>
              <a:rPr lang="en-US" dirty="0" smtClean="0"/>
              <a:t>class - class </a:t>
            </a:r>
            <a:r>
              <a:rPr lang="en-US" dirty="0"/>
              <a:t>starts promptly at </a:t>
            </a:r>
            <a:r>
              <a:rPr lang="en-US" dirty="0" smtClean="0"/>
              <a:t>9:10 a.m.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Be </a:t>
            </a:r>
            <a:r>
              <a:rPr lang="en-US" dirty="0"/>
              <a:t>in your seat with your homework handed </a:t>
            </a:r>
            <a:r>
              <a:rPr lang="en-US" dirty="0" smtClean="0"/>
              <a:t>in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Homework </a:t>
            </a:r>
            <a:r>
              <a:rPr lang="en-US" dirty="0"/>
              <a:t>is due no later than 9</a:t>
            </a:r>
            <a:r>
              <a:rPr lang="en-US" dirty="0" smtClean="0"/>
              <a:t>:10 </a:t>
            </a:r>
            <a:r>
              <a:rPr lang="en-US" dirty="0"/>
              <a:t>a.m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FA80C33-DBF0-414D-A0CF-0F4E51886A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0</TotalTime>
  <Words>1037</Words>
  <Application>Microsoft Macintosh PowerPoint</Application>
  <PresentationFormat>On-screen Show (4:3)</PresentationFormat>
  <Paragraphs>210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Executive</vt:lpstr>
      <vt:lpstr>Microsoft Word Document</vt:lpstr>
      <vt:lpstr>Document</vt:lpstr>
      <vt:lpstr>Physics 197 Section 1  Six Ideas that Shaped Physics</vt:lpstr>
      <vt:lpstr>Course Goal – Learn to Think Like a Physicist</vt:lpstr>
      <vt:lpstr>Success in the Course</vt:lpstr>
      <vt:lpstr>Textbook</vt:lpstr>
      <vt:lpstr>Course Information</vt:lpstr>
      <vt:lpstr>Syllabus</vt:lpstr>
      <vt:lpstr>Why Assignments Before Class?</vt:lpstr>
      <vt:lpstr>Physics is a Skill That Needs to Be Practiced (Like Music or Sport)</vt:lpstr>
      <vt:lpstr>Get the Most Out of Class Time</vt:lpstr>
      <vt:lpstr>During Class</vt:lpstr>
      <vt:lpstr>Classroom Ground Rules</vt:lpstr>
      <vt:lpstr>Clickers</vt:lpstr>
      <vt:lpstr>Grading – Daily Problems</vt:lpstr>
      <vt:lpstr>Grading – Weekly Problems</vt:lpstr>
      <vt:lpstr>Grading – Weekly Problem Revisions</vt:lpstr>
      <vt:lpstr>Labs</vt:lpstr>
      <vt:lpstr>Grades</vt:lpstr>
      <vt:lpstr>Help Resources</vt:lpstr>
      <vt:lpstr>Additional Information on Blackboard</vt:lpstr>
      <vt:lpstr>A Typical Class Demo Example</vt:lpstr>
      <vt:lpstr>A Typical Class Demo Example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2016-08-26T22:58:20Z</dcterms:created>
  <dcterms:modified xsi:type="dcterms:W3CDTF">2017-08-28T22:37:15Z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TC034606069991</vt:lpwstr>
  </property>
</Properties>
</file>