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notesMasterIdLst>
    <p:notesMasterId r:id="rId33"/>
  </p:notes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1FAE-169B-C249-92FE-EBB9335DF4C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27F8-AE91-D140-816C-71944655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of V-track (allowed, forbidden regions and turning point)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727F8-AE91-D140-816C-71944655AA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6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5C6BD6-076E-7746-92BE-B7F48A255264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D266798-419B-6F4A-95B1-F93EDE8E5D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C9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Potential Energy Graphs</a:t>
            </a:r>
            <a:endParaRPr lang="en-US" dirty="0">
              <a:cs typeface="Arial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83587" y="3234230"/>
            <a:ext cx="6498159" cy="52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September 22, 2017</a:t>
            </a:r>
            <a:endParaRPr lang="en-US" sz="20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413" y="3701507"/>
            <a:ext cx="3530485" cy="31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5933"/>
            <a:ext cx="8042276" cy="723766"/>
          </a:xfrm>
        </p:spPr>
        <p:txBody>
          <a:bodyPr/>
          <a:lstStyle/>
          <a:p>
            <a:r>
              <a:rPr lang="en-US" sz="3600" dirty="0" smtClean="0"/>
              <a:t>Interactions Between Two Atoms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084148"/>
            <a:ext cx="8341559" cy="236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atom consists of many negatively charged electrons in a cloud around a positively charged nucleus.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93" y="2213780"/>
            <a:ext cx="3987682" cy="39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3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5933"/>
            <a:ext cx="8042276" cy="723766"/>
          </a:xfrm>
        </p:spPr>
        <p:txBody>
          <a:bodyPr/>
          <a:lstStyle/>
          <a:p>
            <a:r>
              <a:rPr lang="en-US" sz="3600" dirty="0" smtClean="0"/>
              <a:t>Interactions Between Two Atoms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084148"/>
            <a:ext cx="8341559" cy="236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two atoms come closer, although the fundamental electrostatic interaction between their constituents is pretty simple: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37" y="1914436"/>
            <a:ext cx="3389940" cy="479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4" y="4026456"/>
            <a:ext cx="5067300" cy="635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7645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Interactions Between Two Atoms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effective</a:t>
            </a:r>
            <a:r>
              <a:rPr lang="en-US" dirty="0" smtClean="0"/>
              <a:t> potential energy of interacting atoms can be a complicated function of their separation </a:t>
            </a:r>
            <a:r>
              <a:rPr lang="en-US" i="1" dirty="0" smtClean="0"/>
              <a:t>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55" y="2585215"/>
            <a:ext cx="4813375" cy="4062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9904" y="4068778"/>
            <a:ext cx="37240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Electron clouds repel each other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96725" y="5928837"/>
            <a:ext cx="3483157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Settle into a new arrangement </a:t>
            </a:r>
          </a:p>
          <a:p>
            <a:r>
              <a:rPr lang="en-US" dirty="0" smtClean="0"/>
              <a:t>with lower potential energy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034" y="3676084"/>
            <a:ext cx="27196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Nuclei repel each other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729" y="2667000"/>
            <a:ext cx="2948675" cy="815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21" y="4414748"/>
            <a:ext cx="1702003" cy="16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404" y="4584966"/>
            <a:ext cx="1588395" cy="1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22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Simply a graph of potential energy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of an interaction between two isolated objects as function of their separation </a:t>
            </a:r>
            <a:r>
              <a:rPr lang="en-US" i="1" dirty="0" smtClean="0"/>
              <a:t>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will study the PE diagrams of isolated systems satisfying the following requirements: 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The objects are rigid and their internal energies do not change.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The motion of both objects is along a line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 One object is much more massive than the other.</a:t>
            </a:r>
          </a:p>
          <a:p>
            <a:r>
              <a:rPr lang="en-US" dirty="0" smtClean="0"/>
              <a:t>Can ignore the KE of the massive object. </a:t>
            </a:r>
          </a:p>
          <a:p>
            <a:pPr marL="0" indent="0" algn="ctr">
              <a:buNone/>
            </a:pP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So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E−V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9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Ball and Earth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98" y="1815764"/>
            <a:ext cx="5092379" cy="4835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3277" y="4233574"/>
            <a:ext cx="116827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7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Ball and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36" y="1906549"/>
            <a:ext cx="5338844" cy="4722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9235" y="5111651"/>
            <a:ext cx="284363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Kinetic energy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3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Ball and Earth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04" y="1583671"/>
            <a:ext cx="5327458" cy="5001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4217" y="4926985"/>
            <a:ext cx="290878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Kinetic energy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7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Two-atom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67" y="1569972"/>
            <a:ext cx="5569449" cy="5116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1153" y="4602906"/>
            <a:ext cx="116827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3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Two-atom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48" y="1444532"/>
            <a:ext cx="6455212" cy="5301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365" y="5754527"/>
            <a:ext cx="284363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Kinetic energy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2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Two-atom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43" y="1444532"/>
            <a:ext cx="5733341" cy="5050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5133" y="5475782"/>
            <a:ext cx="290878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Kinetic energy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Conservation of </a:t>
            </a:r>
            <a:r>
              <a:rPr lang="en-US" i="1" dirty="0" smtClean="0"/>
              <a:t>total</a:t>
            </a:r>
            <a:r>
              <a:rPr lang="en-US" dirty="0" smtClean="0"/>
              <a:t> energy.</a:t>
            </a:r>
          </a:p>
          <a:p>
            <a:endParaRPr lang="en-US" dirty="0"/>
          </a:p>
          <a:p>
            <a:r>
              <a:rPr lang="en-US" dirty="0" smtClean="0"/>
              <a:t>Kinetic Energy:</a:t>
            </a:r>
          </a:p>
          <a:p>
            <a:endParaRPr lang="en-US" dirty="0"/>
          </a:p>
          <a:p>
            <a:r>
              <a:rPr lang="en-US" dirty="0" smtClean="0"/>
              <a:t>Potential Energy: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46" y="2716098"/>
            <a:ext cx="2560325" cy="8456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760" y="4793118"/>
            <a:ext cx="5207000" cy="711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236" y="2154906"/>
            <a:ext cx="5259258" cy="306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760" y="5798283"/>
            <a:ext cx="5121734" cy="64182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9717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3839"/>
            <a:ext cx="8042276" cy="738936"/>
          </a:xfrm>
        </p:spPr>
        <p:txBody>
          <a:bodyPr/>
          <a:lstStyle/>
          <a:p>
            <a:r>
              <a:rPr lang="en-US" sz="4000" dirty="0" smtClean="0"/>
              <a:t>Forbidden and Allowed Regions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43" y="1148604"/>
            <a:ext cx="3706457" cy="2819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5" y="4125652"/>
            <a:ext cx="7864772" cy="11271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4" y="5464972"/>
            <a:ext cx="7913047" cy="10686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2798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479"/>
            <a:ext cx="8042276" cy="754616"/>
          </a:xfrm>
        </p:spPr>
        <p:txBody>
          <a:bodyPr/>
          <a:lstStyle/>
          <a:p>
            <a:r>
              <a:rPr lang="en-US" dirty="0" smtClean="0"/>
              <a:t>Force and Potential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59" y="1209050"/>
            <a:ext cx="1596213" cy="8867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95" y="2405338"/>
            <a:ext cx="4330700" cy="275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5976" y="5660447"/>
            <a:ext cx="451376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Positive</a:t>
            </a:r>
            <a:r>
              <a:rPr lang="en-US" dirty="0" smtClean="0"/>
              <a:t> slope implies </a:t>
            </a:r>
            <a:r>
              <a:rPr lang="en-US" i="1" dirty="0" smtClean="0"/>
              <a:t>attractive</a:t>
            </a:r>
            <a:r>
              <a:rPr lang="en-US" dirty="0" smtClean="0"/>
              <a:t> force: </a:t>
            </a:r>
          </a:p>
          <a:p>
            <a:r>
              <a:rPr lang="en-US" dirty="0" smtClean="0"/>
              <a:t>KE </a:t>
            </a:r>
            <a:r>
              <a:rPr lang="en-US" i="1" dirty="0" smtClean="0"/>
              <a:t>decreases</a:t>
            </a:r>
            <a:r>
              <a:rPr lang="en-US" dirty="0" smtClean="0"/>
              <a:t> as the object moves away.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479"/>
            <a:ext cx="8042276" cy="754616"/>
          </a:xfrm>
        </p:spPr>
        <p:txBody>
          <a:bodyPr/>
          <a:lstStyle/>
          <a:p>
            <a:r>
              <a:rPr lang="en-US" dirty="0" smtClean="0"/>
              <a:t>Force and Potential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59" y="1209050"/>
            <a:ext cx="1596213" cy="8867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275976" y="5660447"/>
            <a:ext cx="44512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Negative</a:t>
            </a:r>
            <a:r>
              <a:rPr lang="en-US" dirty="0" smtClean="0"/>
              <a:t> slope implies </a:t>
            </a:r>
            <a:r>
              <a:rPr lang="en-US" i="1" dirty="0" smtClean="0"/>
              <a:t>repulsive</a:t>
            </a:r>
            <a:r>
              <a:rPr lang="en-US" dirty="0" smtClean="0"/>
              <a:t> force: </a:t>
            </a:r>
          </a:p>
          <a:p>
            <a:r>
              <a:rPr lang="en-US" dirty="0" smtClean="0"/>
              <a:t>KE </a:t>
            </a:r>
            <a:r>
              <a:rPr lang="en-US" i="1" dirty="0" smtClean="0"/>
              <a:t>increases</a:t>
            </a:r>
            <a:r>
              <a:rPr lang="en-US" dirty="0" smtClean="0"/>
              <a:t> as the object moves away.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21" y="2095835"/>
            <a:ext cx="5368198" cy="31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9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479"/>
            <a:ext cx="8042276" cy="754616"/>
          </a:xfrm>
        </p:spPr>
        <p:txBody>
          <a:bodyPr/>
          <a:lstStyle/>
          <a:p>
            <a:r>
              <a:rPr lang="en-US" dirty="0" smtClean="0"/>
              <a:t>Force and Potential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59" y="1083610"/>
            <a:ext cx="1596213" cy="8867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200959" y="5660447"/>
            <a:ext cx="34050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Zero</a:t>
            </a:r>
            <a:r>
              <a:rPr lang="en-US" dirty="0" smtClean="0"/>
              <a:t> slope implies zero force: </a:t>
            </a:r>
          </a:p>
          <a:p>
            <a:r>
              <a:rPr lang="en-US" dirty="0" smtClean="0"/>
              <a:t>KE </a:t>
            </a:r>
            <a:r>
              <a:rPr lang="en-US" i="1" dirty="0" smtClean="0"/>
              <a:t>remains constant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067" y="2076059"/>
            <a:ext cx="5346192" cy="32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C9T.4 </a:t>
            </a:r>
            <a:r>
              <a:rPr lang="en-US" i="1" dirty="0" smtClean="0"/>
              <a:t>In the hypothetical atomic interaction shown in the following figure, the force between the atoms is attractive within what range of the interatomic separation r?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all </a:t>
            </a:r>
            <a:r>
              <a:rPr lang="en-US" i="1" dirty="0" smtClean="0"/>
              <a:t>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</a:t>
            </a:r>
            <a:r>
              <a:rPr lang="en-US" i="1" dirty="0" smtClean="0"/>
              <a:t>r</a:t>
            </a:r>
            <a:r>
              <a:rPr lang="en-US" dirty="0" smtClean="0"/>
              <a:t> &lt; 0.06 nm and </a:t>
            </a:r>
            <a:r>
              <a:rPr lang="en-US" i="1" dirty="0" smtClean="0"/>
              <a:t>r</a:t>
            </a:r>
            <a:r>
              <a:rPr lang="en-US" dirty="0" smtClean="0"/>
              <a:t> &gt; 0.2 nm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0.06 nm &lt; </a:t>
            </a:r>
            <a:r>
              <a:rPr lang="en-US" i="1" dirty="0" smtClean="0"/>
              <a:t>r</a:t>
            </a:r>
            <a:r>
              <a:rPr lang="en-US" dirty="0" smtClean="0"/>
              <a:t> &lt; 0.2 nm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0.12 nm &lt; </a:t>
            </a:r>
            <a:r>
              <a:rPr lang="en-US" i="1" dirty="0" smtClean="0"/>
              <a:t>r</a:t>
            </a:r>
            <a:r>
              <a:rPr lang="en-US" dirty="0" smtClean="0"/>
              <a:t> &lt; 0.25 nm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</a:t>
            </a:r>
            <a:r>
              <a:rPr lang="en-US" i="1" dirty="0" smtClean="0"/>
              <a:t>r</a:t>
            </a:r>
            <a:r>
              <a:rPr lang="en-US" dirty="0" smtClean="0"/>
              <a:t> &lt; 0.12 nm and </a:t>
            </a:r>
            <a:r>
              <a:rPr lang="en-US" i="1" dirty="0" smtClean="0"/>
              <a:t>r</a:t>
            </a:r>
            <a:r>
              <a:rPr lang="en-US" dirty="0" smtClean="0"/>
              <a:t> &gt; 0.25 nm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66" y="2414705"/>
            <a:ext cx="4493134" cy="21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9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C9T.4 </a:t>
            </a:r>
            <a:r>
              <a:rPr lang="en-US" i="1" dirty="0" smtClean="0"/>
              <a:t>In the hypothetical atomic interaction shown in the following figure, the force between the atoms is attractive within what range of the interatomic separation r?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all </a:t>
            </a:r>
            <a:r>
              <a:rPr lang="en-US" i="1" dirty="0" smtClean="0"/>
              <a:t>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</a:t>
            </a:r>
            <a:r>
              <a:rPr lang="en-US" i="1" dirty="0" smtClean="0"/>
              <a:t>r</a:t>
            </a:r>
            <a:r>
              <a:rPr lang="en-US" dirty="0" smtClean="0"/>
              <a:t> &lt; 0.06 nm and </a:t>
            </a:r>
            <a:r>
              <a:rPr lang="en-US" i="1" dirty="0" smtClean="0"/>
              <a:t>r</a:t>
            </a:r>
            <a:r>
              <a:rPr lang="en-US" dirty="0" smtClean="0"/>
              <a:t> &gt; 0.2 nm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0.06 nm &lt; </a:t>
            </a:r>
            <a:r>
              <a:rPr lang="en-US" i="1" dirty="0" smtClean="0"/>
              <a:t>r</a:t>
            </a:r>
            <a:r>
              <a:rPr lang="en-US" dirty="0" smtClean="0"/>
              <a:t> &lt; 0.2 nm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For 0.12 nm &lt; </a:t>
            </a:r>
            <a:r>
              <a:rPr lang="en-US" b="1" i="1" dirty="0" smtClean="0"/>
              <a:t>r</a:t>
            </a:r>
            <a:r>
              <a:rPr lang="en-US" b="1" dirty="0" smtClean="0"/>
              <a:t> &lt; 0.25 nm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 </a:t>
            </a:r>
            <a:r>
              <a:rPr lang="en-US" i="1" dirty="0" smtClean="0"/>
              <a:t>r</a:t>
            </a:r>
            <a:r>
              <a:rPr lang="en-US" dirty="0" smtClean="0"/>
              <a:t> &lt; 0.12 nm and </a:t>
            </a:r>
            <a:r>
              <a:rPr lang="en-US" i="1" dirty="0" smtClean="0"/>
              <a:t>r</a:t>
            </a:r>
            <a:r>
              <a:rPr lang="en-US" dirty="0" smtClean="0"/>
              <a:t> &gt; 0.25 nm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66" y="2414705"/>
            <a:ext cx="4493134" cy="2174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87" y="5943601"/>
            <a:ext cx="903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Explanation</a:t>
            </a:r>
            <a:r>
              <a:rPr lang="en-US" dirty="0" smtClean="0"/>
              <a:t>: An attractive force corresponds to a positive slope in the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5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Stable and Unstable Equilibrium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828800"/>
            <a:ext cx="4241800" cy="318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65" y="5109506"/>
            <a:ext cx="6187527" cy="1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2" y="235199"/>
            <a:ext cx="8701106" cy="1082904"/>
          </a:xfrm>
        </p:spPr>
        <p:txBody>
          <a:bodyPr/>
          <a:lstStyle/>
          <a:p>
            <a:r>
              <a:rPr lang="en-US" sz="3200" dirty="0" smtClean="0"/>
              <a:t>For </a:t>
            </a:r>
            <a:r>
              <a:rPr lang="en-US" sz="3200" i="1" dirty="0" smtClean="0"/>
              <a:t>V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),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Only the </a:t>
            </a:r>
            <a:r>
              <a:rPr lang="en-US" sz="4000" i="1" dirty="0" smtClean="0"/>
              <a:t>Shape</a:t>
            </a:r>
            <a:r>
              <a:rPr lang="en-US" sz="4000" dirty="0" smtClean="0"/>
              <a:t> Matters, not Sign!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663700"/>
            <a:ext cx="40767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5398139"/>
            <a:ext cx="7723245" cy="10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5008"/>
            <a:ext cx="8042276" cy="833016"/>
          </a:xfrm>
        </p:spPr>
        <p:txBody>
          <a:bodyPr/>
          <a:lstStyle/>
          <a:p>
            <a:r>
              <a:rPr lang="en-US" dirty="0" smtClean="0"/>
              <a:t>Reduced Mass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233385"/>
            <a:ext cx="82042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980880"/>
            <a:ext cx="43434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3617015"/>
            <a:ext cx="72517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" y="4366670"/>
            <a:ext cx="6667500" cy="495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623" y="5584262"/>
            <a:ext cx="7606557" cy="1048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6780" y="5005304"/>
            <a:ext cx="1778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Reduced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5439"/>
            <a:ext cx="8042276" cy="801656"/>
          </a:xfrm>
        </p:spPr>
        <p:txBody>
          <a:bodyPr/>
          <a:lstStyle/>
          <a:p>
            <a:r>
              <a:rPr lang="en-US" dirty="0" smtClean="0"/>
              <a:t>Spring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74762"/>
            <a:ext cx="8042276" cy="13162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 function near a local minimum can be approximated by the internal energy stored in a compressed/stretched spring.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7823"/>
            <a:ext cx="9144000" cy="36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495"/>
            <a:ext cx="8042276" cy="817703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7723" y="2749180"/>
            <a:ext cx="8042276" cy="1242729"/>
          </a:xfrm>
        </p:spPr>
        <p:txBody>
          <a:bodyPr/>
          <a:lstStyle/>
          <a:p>
            <a:r>
              <a:rPr lang="en-US" dirty="0" smtClean="0"/>
              <a:t>Unit of power: </a:t>
            </a:r>
            <a:r>
              <a:rPr lang="en-US" b="1" dirty="0" smtClean="0"/>
              <a:t>Watt</a:t>
            </a:r>
            <a:r>
              <a:rPr lang="en-US" dirty="0" smtClean="0"/>
              <a:t> = J/s.</a:t>
            </a:r>
          </a:p>
          <a:p>
            <a:r>
              <a:rPr lang="en-US" dirty="0" smtClean="0"/>
              <a:t>Horsepower: 1 </a:t>
            </a:r>
            <a:r>
              <a:rPr lang="en-US" dirty="0" err="1" smtClean="0"/>
              <a:t>hp</a:t>
            </a:r>
            <a:r>
              <a:rPr lang="en-US" dirty="0" smtClean="0"/>
              <a:t> = 746 W.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56273"/>
              </p:ext>
            </p:extLst>
          </p:nvPr>
        </p:nvGraphicFramePr>
        <p:xfrm>
          <a:off x="697723" y="933170"/>
          <a:ext cx="8042276" cy="173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/>
                <a:gridCol w="4021138"/>
              </a:tblGrid>
              <a:tr h="577342"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</a:tr>
              <a:tr h="577342">
                <a:tc>
                  <a:txBody>
                    <a:bodyPr/>
                    <a:lstStyle/>
                    <a:p>
                      <a:r>
                        <a:rPr lang="en-US" dirty="0" smtClean="0"/>
                        <a:t>Angular</a:t>
                      </a:r>
                      <a:r>
                        <a:rPr lang="en-US" baseline="0" dirty="0" smtClean="0"/>
                        <a:t> 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</a:tr>
              <a:tr h="577342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07" y="4342764"/>
            <a:ext cx="4575092" cy="2091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0728" y="6342107"/>
            <a:ext cx="111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</a:t>
            </a:r>
            <a:r>
              <a:rPr lang="en-US" dirty="0" err="1" smtClean="0"/>
              <a:t>hp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03" y="4347360"/>
            <a:ext cx="4108186" cy="2183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0345" y="6378318"/>
            <a:ext cx="96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5392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C9M.9 </a:t>
            </a:r>
            <a:r>
              <a:rPr lang="en-US" i="1" dirty="0" smtClean="0"/>
              <a:t>Suppose we hold two air-track gliders with masses of 0.25 kg and 0.50 kg together so they compress a spring with a spring constant of 100 J/m</a:t>
            </a:r>
            <a:r>
              <a:rPr lang="en-US" i="1" baseline="30000" dirty="0" smtClean="0"/>
              <a:t>2</a:t>
            </a:r>
            <a:r>
              <a:rPr lang="en-US" i="1" dirty="0" smtClean="0"/>
              <a:t> by a distance of 2 cm. The spring is not connected to either glider, so when we release the gliders, the spring falls away. What is the gliders’ final speed relative to each other?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106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5008"/>
            <a:ext cx="8042276" cy="833016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143566"/>
            <a:ext cx="83947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56" y="3826532"/>
            <a:ext cx="6769100" cy="165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5877124"/>
            <a:ext cx="6197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65004"/>
          </a:xfrm>
        </p:spPr>
        <p:txBody>
          <a:bodyPr>
            <a:normAutofit/>
          </a:bodyPr>
          <a:lstStyle/>
          <a:p>
            <a:r>
              <a:rPr lang="en-US" dirty="0" smtClean="0"/>
              <a:t>Interacting macroscopic objects can store “hidden” energies, independent of kinetic and potential energies.</a:t>
            </a:r>
          </a:p>
          <a:p>
            <a:r>
              <a:rPr lang="en-US" dirty="0" smtClean="0"/>
              <a:t>Example:  </a:t>
            </a:r>
            <a:r>
              <a:rPr lang="en-US" dirty="0"/>
              <a:t>Thermal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So the master equation for conservation of energy is actually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Internal energy irrelevant if it doesn’t change.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4684848"/>
            <a:ext cx="5664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0997"/>
            <a:ext cx="8042276" cy="586767"/>
          </a:xfrm>
        </p:spPr>
        <p:txBody>
          <a:bodyPr/>
          <a:lstStyle/>
          <a:p>
            <a:r>
              <a:rPr lang="en-US" sz="2800" dirty="0" smtClean="0"/>
              <a:t>Interactions Between Macroscopic Objects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63" y="993058"/>
            <a:ext cx="4029954" cy="28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0997"/>
            <a:ext cx="8042276" cy="586767"/>
          </a:xfrm>
        </p:spPr>
        <p:txBody>
          <a:bodyPr/>
          <a:lstStyle/>
          <a:p>
            <a:r>
              <a:rPr lang="en-US" sz="2800" dirty="0" smtClean="0"/>
              <a:t>Interactions Between Macroscopic Objects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67" y="3939999"/>
            <a:ext cx="7906193" cy="1180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61" y="1012505"/>
            <a:ext cx="4066112" cy="2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0997"/>
            <a:ext cx="8042276" cy="586767"/>
          </a:xfrm>
        </p:spPr>
        <p:txBody>
          <a:bodyPr/>
          <a:lstStyle/>
          <a:p>
            <a:r>
              <a:rPr lang="en-US" sz="2800" dirty="0" smtClean="0"/>
              <a:t>Interactions Between Macroscopic Objects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67" y="3939999"/>
            <a:ext cx="7906193" cy="1180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711" y="992836"/>
            <a:ext cx="4166679" cy="29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0997"/>
            <a:ext cx="8042276" cy="586767"/>
          </a:xfrm>
        </p:spPr>
        <p:txBody>
          <a:bodyPr/>
          <a:lstStyle/>
          <a:p>
            <a:r>
              <a:rPr lang="en-US" sz="2800" dirty="0" smtClean="0"/>
              <a:t>Interactions Between Macroscopic Objects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67" y="3939999"/>
            <a:ext cx="7906193" cy="1180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7" y="5227964"/>
            <a:ext cx="6355197" cy="1173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41" y="958514"/>
            <a:ext cx="4215203" cy="29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0997"/>
            <a:ext cx="8042276" cy="586767"/>
          </a:xfrm>
        </p:spPr>
        <p:txBody>
          <a:bodyPr/>
          <a:lstStyle/>
          <a:p>
            <a:r>
              <a:rPr lang="en-US" sz="2800" dirty="0" smtClean="0"/>
              <a:t>Interactions Between Macroscopic Objects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384" y="958515"/>
            <a:ext cx="3236868" cy="228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9" y="3248007"/>
            <a:ext cx="8142353" cy="1439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4681633"/>
            <a:ext cx="8073697" cy="17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256</TotalTime>
  <Words>709</Words>
  <Application>Microsoft Macintosh PowerPoint</Application>
  <PresentationFormat>On-screen Show (4:3)</PresentationFormat>
  <Paragraphs>101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PHYSICS 197 Section 1  Chapter C9 Potential Energy Graphs</vt:lpstr>
      <vt:lpstr>Review of Last Class</vt:lpstr>
      <vt:lpstr>Power</vt:lpstr>
      <vt:lpstr>Internal Energy</vt:lpstr>
      <vt:lpstr>Interactions Between Macroscopic Objects</vt:lpstr>
      <vt:lpstr>Interactions Between Macroscopic Objects</vt:lpstr>
      <vt:lpstr>Interactions Between Macroscopic Objects</vt:lpstr>
      <vt:lpstr>Interactions Between Macroscopic Objects</vt:lpstr>
      <vt:lpstr>Interactions Between Macroscopic Objects</vt:lpstr>
      <vt:lpstr>Interactions Between Two Atoms</vt:lpstr>
      <vt:lpstr>Interactions Between Two Atoms</vt:lpstr>
      <vt:lpstr>Interactions Between Two Atoms</vt:lpstr>
      <vt:lpstr>Potential Energy Diagram</vt:lpstr>
      <vt:lpstr>Example: Ball and Earth</vt:lpstr>
      <vt:lpstr>Example: Ball and Earth</vt:lpstr>
      <vt:lpstr>Example: Ball and Earth</vt:lpstr>
      <vt:lpstr>Example: Two-atom System</vt:lpstr>
      <vt:lpstr>Example: Two-atom System</vt:lpstr>
      <vt:lpstr>Example: Two-atom System</vt:lpstr>
      <vt:lpstr>Forbidden and Allowed Regions</vt:lpstr>
      <vt:lpstr>Force and Potential Energy</vt:lpstr>
      <vt:lpstr>Force and Potential Energy</vt:lpstr>
      <vt:lpstr>Force and Potential Energy</vt:lpstr>
      <vt:lpstr>Clicker Question</vt:lpstr>
      <vt:lpstr>Answer</vt:lpstr>
      <vt:lpstr>Stable and Unstable Equilibrium</vt:lpstr>
      <vt:lpstr>For V(x),  Only the Shape Matters, not Sign!</vt:lpstr>
      <vt:lpstr>Reduced Mass</vt:lpstr>
      <vt:lpstr>Spring Approximation</vt:lpstr>
      <vt:lpstr>Practice Problem</vt:lpstr>
      <vt:lpstr>Solution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C9 Potential Energy Graphs</dc:title>
  <dc:creator>Bhupal Dev</dc:creator>
  <cp:lastModifiedBy>Bhupal Dev</cp:lastModifiedBy>
  <cp:revision>119</cp:revision>
  <dcterms:created xsi:type="dcterms:W3CDTF">2017-09-21T22:12:47Z</dcterms:created>
  <dcterms:modified xsi:type="dcterms:W3CDTF">2017-09-22T05:49:20Z</dcterms:modified>
</cp:coreProperties>
</file>