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7" r:id="rId2"/>
    <p:sldId id="270" r:id="rId3"/>
    <p:sldId id="258" r:id="rId4"/>
    <p:sldId id="271" r:id="rId5"/>
    <p:sldId id="273" r:id="rId6"/>
    <p:sldId id="284" r:id="rId7"/>
    <p:sldId id="263" r:id="rId8"/>
    <p:sldId id="272" r:id="rId9"/>
    <p:sldId id="285" r:id="rId10"/>
    <p:sldId id="269" r:id="rId11"/>
    <p:sldId id="274" r:id="rId12"/>
    <p:sldId id="275" r:id="rId13"/>
    <p:sldId id="276" r:id="rId14"/>
    <p:sldId id="277" r:id="rId15"/>
    <p:sldId id="278" r:id="rId16"/>
    <p:sldId id="281" r:id="rId17"/>
    <p:sldId id="282" r:id="rId18"/>
    <p:sldId id="279" r:id="rId19"/>
    <p:sldId id="286" r:id="rId20"/>
    <p:sldId id="28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60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F3A7B1-C0AB-4649-8216-514480F66A96}" type="datetimeFigureOut">
              <a:rPr lang="en-US" smtClean="0"/>
              <a:t>18/09/2017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BB365A-2BAB-2947-BE94-8288458F251E}" type="slidenum">
              <a:rPr lang="en-US" smtClean="0"/>
              <a:t>‹#›</a:t>
            </a:fld>
            <a:endParaRPr lang="en-US"/>
          </a:p>
        </p:txBody>
      </p:sp>
    </p:spTree>
    <p:extLst>
      <p:ext uri="{BB962C8B-B14F-4D97-AF65-F5344CB8AC3E}">
        <p14:creationId xmlns:p14="http://schemas.microsoft.com/office/powerpoint/2010/main" val="24365486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Ask whether the rotational speed will</a:t>
            </a:r>
            <a:r>
              <a:rPr lang="en-US" baseline="0" dirty="0" smtClean="0"/>
              <a:t> increase or decrease.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Demo:</a:t>
            </a:r>
            <a:r>
              <a:rPr lang="en-US" baseline="0" dirty="0" smtClean="0"/>
              <a:t> Turntable with dumbbells (hands stretched and then moved in)</a:t>
            </a:r>
            <a:endParaRPr lang="en-US" dirty="0" smtClean="0"/>
          </a:p>
        </p:txBody>
      </p:sp>
      <p:sp>
        <p:nvSpPr>
          <p:cNvPr id="4" name="Slide Number Placeholder 3"/>
          <p:cNvSpPr>
            <a:spLocks noGrp="1"/>
          </p:cNvSpPr>
          <p:nvPr>
            <p:ph type="sldNum" sz="quarter" idx="10"/>
          </p:nvPr>
        </p:nvSpPr>
        <p:spPr/>
        <p:txBody>
          <a:bodyPr/>
          <a:lstStyle/>
          <a:p>
            <a:fld id="{F52D3EA3-B097-E84E-9FA0-4D1BE7B509CC}" type="slidenum">
              <a:rPr lang="en-US" smtClean="0"/>
              <a:t>7</a:t>
            </a:fld>
            <a:endParaRPr lang="en-US"/>
          </a:p>
        </p:txBody>
      </p:sp>
    </p:spTree>
    <p:extLst>
      <p:ext uri="{BB962C8B-B14F-4D97-AF65-F5344CB8AC3E}">
        <p14:creationId xmlns:p14="http://schemas.microsoft.com/office/powerpoint/2010/main" val="3970378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 with turntable and medicine ball</a:t>
            </a:r>
            <a:endParaRPr lang="en-US" dirty="0"/>
          </a:p>
        </p:txBody>
      </p:sp>
      <p:sp>
        <p:nvSpPr>
          <p:cNvPr id="4" name="Slide Number Placeholder 3"/>
          <p:cNvSpPr>
            <a:spLocks noGrp="1"/>
          </p:cNvSpPr>
          <p:nvPr>
            <p:ph type="sldNum" sz="quarter" idx="10"/>
          </p:nvPr>
        </p:nvSpPr>
        <p:spPr/>
        <p:txBody>
          <a:bodyPr/>
          <a:lstStyle/>
          <a:p>
            <a:fld id="{48BB365A-2BAB-2947-BE94-8288458F251E}" type="slidenum">
              <a:rPr lang="en-US" smtClean="0"/>
              <a:t>16</a:t>
            </a:fld>
            <a:endParaRPr lang="en-US"/>
          </a:p>
        </p:txBody>
      </p:sp>
    </p:spTree>
    <p:extLst>
      <p:ext uri="{BB962C8B-B14F-4D97-AF65-F5344CB8AC3E}">
        <p14:creationId xmlns:p14="http://schemas.microsoft.com/office/powerpoint/2010/main" val="3005777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BA7C649A-9077-AA46-9082-172BFA448A37}" type="datetimeFigureOut">
              <a:rPr lang="en-US" smtClean="0"/>
              <a:t>18/09/2017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800F4-D832-464F-9A5A-F65CBF8382E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GB"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A7C649A-9077-AA46-9082-172BFA448A37}" type="datetimeFigureOut">
              <a:rPr lang="en-US" smtClean="0"/>
              <a:t>18/09/2017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800F4-D832-464F-9A5A-F65CBF8382EC}"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A7C649A-9077-AA46-9082-172BFA448A37}" type="datetimeFigureOut">
              <a:rPr lang="en-US" smtClean="0"/>
              <a:t>18/09/2017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800F4-D832-464F-9A5A-F65CBF8382E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A7C649A-9077-AA46-9082-172BFA448A37}" type="datetimeFigureOut">
              <a:rPr lang="en-US" smtClean="0"/>
              <a:t>18/09/2017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800F4-D832-464F-9A5A-F65CBF8382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BA7C649A-9077-AA46-9082-172BFA448A37}" type="datetimeFigureOut">
              <a:rPr lang="en-US" smtClean="0"/>
              <a:t>18/09/2017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800F4-D832-464F-9A5A-F65CBF8382E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BA7C649A-9077-AA46-9082-172BFA448A37}" type="datetimeFigureOut">
              <a:rPr lang="en-US" smtClean="0"/>
              <a:t>18/09/2017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800F4-D832-464F-9A5A-F65CBF8382EC}"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A7C649A-9077-AA46-9082-172BFA448A37}" type="datetimeFigureOut">
              <a:rPr lang="en-US" smtClean="0"/>
              <a:t>18/09/2017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800F4-D832-464F-9A5A-F65CBF8382E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BA7C649A-9077-AA46-9082-172BFA448A37}" type="datetimeFigureOut">
              <a:rPr lang="en-US" smtClean="0"/>
              <a:t>18/09/2017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800F4-D832-464F-9A5A-F65CBF8382E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BA7C649A-9077-AA46-9082-172BFA448A37}" type="datetimeFigureOut">
              <a:rPr lang="en-US" smtClean="0"/>
              <a:t>18/09/2017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6800F4-D832-464F-9A5A-F65CBF8382E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BA7C649A-9077-AA46-9082-172BFA448A37}" type="datetimeFigureOut">
              <a:rPr lang="en-US" smtClean="0"/>
              <a:t>18/09/2017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6800F4-D832-464F-9A5A-F65CBF8382E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C649A-9077-AA46-9082-172BFA448A37}" type="datetimeFigureOut">
              <a:rPr lang="en-US" smtClean="0"/>
              <a:t>18/09/2017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6800F4-D832-464F-9A5A-F65CBF8382E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A7C649A-9077-AA46-9082-172BFA448A37}" type="datetimeFigureOut">
              <a:rPr lang="en-US" smtClean="0"/>
              <a:t>18/09/2017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800F4-D832-464F-9A5A-F65CBF8382E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A7C649A-9077-AA46-9082-172BFA448A37}" type="datetimeFigureOut">
              <a:rPr lang="en-US" smtClean="0"/>
              <a:t>18/09/2017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966800F4-D832-464F-9A5A-F65CBF8382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emf"/><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1" Type="http://schemas.openxmlformats.org/officeDocument/2006/relationships/slideLayout" Target="../slideLayouts/slideLayout7.xml"/><Relationship Id="rId2" Type="http://schemas.openxmlformats.org/officeDocument/2006/relationships/image" Target="../media/image3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image" Target="../media/image3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734" y="177623"/>
            <a:ext cx="8949266" cy="2836673"/>
          </a:xfrm>
        </p:spPr>
        <p:txBody>
          <a:bodyPr/>
          <a:lstStyle/>
          <a:p>
            <a:r>
              <a:rPr lang="en-US" sz="2800" dirty="0" smtClean="0">
                <a:cs typeface="Arial"/>
              </a:rPr>
              <a:t>PHYSICS 197 Section 1</a:t>
            </a:r>
            <a:r>
              <a:rPr lang="en-US" dirty="0" smtClean="0">
                <a:cs typeface="Arial"/>
              </a:rPr>
              <a:t/>
            </a:r>
            <a:br>
              <a:rPr lang="en-US" dirty="0" smtClean="0">
                <a:cs typeface="Arial"/>
              </a:rPr>
            </a:br>
            <a:r>
              <a:rPr lang="en-US" dirty="0" smtClean="0">
                <a:cs typeface="Arial"/>
              </a:rPr>
              <a:t/>
            </a:r>
            <a:br>
              <a:rPr lang="en-US" dirty="0" smtClean="0">
                <a:cs typeface="Arial"/>
              </a:rPr>
            </a:br>
            <a:r>
              <a:rPr lang="en-US" sz="3600" dirty="0" smtClean="0">
                <a:cs typeface="Arial"/>
              </a:rPr>
              <a:t>Chapter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a:rPr>
              <a:t>C7</a:t>
            </a:r>
            <a:b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a:rPr>
            </a:b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a:rPr>
              <a:t>Angular Momentum</a:t>
            </a:r>
            <a:endParaRPr lang="en-US" dirty="0">
              <a:cs typeface="Arial"/>
            </a:endParaRPr>
          </a:p>
        </p:txBody>
      </p:sp>
      <p:sp>
        <p:nvSpPr>
          <p:cNvPr id="3" name="Subtitle 2"/>
          <p:cNvSpPr>
            <a:spLocks noGrp="1"/>
          </p:cNvSpPr>
          <p:nvPr>
            <p:ph type="subTitle" idx="1"/>
          </p:nvPr>
        </p:nvSpPr>
        <p:spPr>
          <a:xfrm>
            <a:off x="1322921" y="3207681"/>
            <a:ext cx="6498159" cy="916641"/>
          </a:xfrm>
        </p:spPr>
        <p:txBody>
          <a:bodyPr>
            <a:normAutofit/>
          </a:bodyPr>
          <a:lstStyle/>
          <a:p>
            <a:r>
              <a:rPr lang="en-US" sz="2000" dirty="0" smtClean="0">
                <a:solidFill>
                  <a:schemeClr val="tx1"/>
                </a:solidFill>
                <a:latin typeface="+mj-lt"/>
                <a:cs typeface="Arial"/>
              </a:rPr>
              <a:t>September 18, 2017</a:t>
            </a:r>
            <a:endParaRPr lang="en-US" sz="2000" dirty="0">
              <a:solidFill>
                <a:schemeClr val="tx1"/>
              </a:solidFill>
              <a:latin typeface="+mj-lt"/>
              <a:cs typeface="Arial"/>
            </a:endParaRPr>
          </a:p>
        </p:txBody>
      </p:sp>
      <p:pic>
        <p:nvPicPr>
          <p:cNvPr id="4" name="Picture 3" descr="washu.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1219200" cy="1219200"/>
          </a:xfrm>
          <a:prstGeom prst="rect">
            <a:avLst/>
          </a:prstGeom>
        </p:spPr>
      </p:pic>
      <p:pic>
        <p:nvPicPr>
          <p:cNvPr id="5" name="Picture 4"/>
          <p:cNvPicPr>
            <a:picLocks noChangeAspect="1"/>
          </p:cNvPicPr>
          <p:nvPr/>
        </p:nvPicPr>
        <p:blipFill>
          <a:blip r:embed="rId3"/>
          <a:stretch>
            <a:fillRect/>
          </a:stretch>
        </p:blipFill>
        <p:spPr>
          <a:xfrm>
            <a:off x="7924800" y="118534"/>
            <a:ext cx="1176866" cy="1176866"/>
          </a:xfrm>
          <a:prstGeom prst="rect">
            <a:avLst/>
          </a:prstGeom>
        </p:spPr>
      </p:pic>
      <p:pic>
        <p:nvPicPr>
          <p:cNvPr id="6" name="Picture 5"/>
          <p:cNvPicPr>
            <a:picLocks noChangeAspect="1"/>
          </p:cNvPicPr>
          <p:nvPr/>
        </p:nvPicPr>
        <p:blipFill>
          <a:blip r:embed="rId4"/>
          <a:stretch>
            <a:fillRect/>
          </a:stretch>
        </p:blipFill>
        <p:spPr>
          <a:xfrm>
            <a:off x="2250010" y="3657600"/>
            <a:ext cx="4974715" cy="3200400"/>
          </a:xfrm>
          <a:prstGeom prst="rect">
            <a:avLst/>
          </a:prstGeom>
        </p:spPr>
      </p:pic>
    </p:spTree>
    <p:extLst>
      <p:ext uri="{BB962C8B-B14F-4D97-AF65-F5344CB8AC3E}">
        <p14:creationId xmlns:p14="http://schemas.microsoft.com/office/powerpoint/2010/main" val="1481976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Angular Momentum </a:t>
            </a:r>
            <a:br>
              <a:rPr lang="en-US" dirty="0" smtClean="0"/>
            </a:br>
            <a:r>
              <a:rPr lang="en-US" sz="4400" dirty="0" smtClean="0"/>
              <a:t>and Linear Momentum</a:t>
            </a:r>
            <a:endParaRPr lang="en-US" sz="4400" dirty="0"/>
          </a:p>
        </p:txBody>
      </p:sp>
      <p:pic>
        <p:nvPicPr>
          <p:cNvPr id="3" name="Picture 2"/>
          <p:cNvPicPr>
            <a:picLocks noChangeAspect="1"/>
          </p:cNvPicPr>
          <p:nvPr/>
        </p:nvPicPr>
        <p:blipFill>
          <a:blip r:embed="rId2"/>
          <a:stretch>
            <a:fillRect/>
          </a:stretch>
        </p:blipFill>
        <p:spPr>
          <a:xfrm>
            <a:off x="5315510" y="2239430"/>
            <a:ext cx="1952207" cy="658576"/>
          </a:xfrm>
          <a:prstGeom prst="rect">
            <a:avLst/>
          </a:prstGeom>
        </p:spPr>
      </p:pic>
      <p:pic>
        <p:nvPicPr>
          <p:cNvPr id="4" name="Picture 3"/>
          <p:cNvPicPr>
            <a:picLocks noChangeAspect="1"/>
          </p:cNvPicPr>
          <p:nvPr/>
        </p:nvPicPr>
        <p:blipFill>
          <a:blip r:embed="rId3"/>
          <a:stretch>
            <a:fillRect/>
          </a:stretch>
        </p:blipFill>
        <p:spPr>
          <a:xfrm>
            <a:off x="1952770" y="1627149"/>
            <a:ext cx="5502218" cy="4945390"/>
          </a:xfrm>
          <a:prstGeom prst="rect">
            <a:avLst/>
          </a:prstGeom>
        </p:spPr>
      </p:pic>
    </p:spTree>
    <p:extLst>
      <p:ext uri="{BB962C8B-B14F-4D97-AF65-F5344CB8AC3E}">
        <p14:creationId xmlns:p14="http://schemas.microsoft.com/office/powerpoint/2010/main" val="3482091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Product</a:t>
            </a:r>
            <a:endParaRPr lang="en-US" dirty="0"/>
          </a:p>
        </p:txBody>
      </p:sp>
      <p:pic>
        <p:nvPicPr>
          <p:cNvPr id="3" name="Picture 2"/>
          <p:cNvPicPr>
            <a:picLocks noChangeAspect="1"/>
          </p:cNvPicPr>
          <p:nvPr/>
        </p:nvPicPr>
        <p:blipFill>
          <a:blip r:embed="rId2"/>
          <a:stretch>
            <a:fillRect/>
          </a:stretch>
        </p:blipFill>
        <p:spPr>
          <a:xfrm>
            <a:off x="5251451" y="1637195"/>
            <a:ext cx="3340100" cy="4038600"/>
          </a:xfrm>
          <a:prstGeom prst="rect">
            <a:avLst/>
          </a:prstGeom>
        </p:spPr>
      </p:pic>
      <p:pic>
        <p:nvPicPr>
          <p:cNvPr id="4" name="Picture 3"/>
          <p:cNvPicPr>
            <a:picLocks noChangeAspect="1"/>
          </p:cNvPicPr>
          <p:nvPr/>
        </p:nvPicPr>
        <p:blipFill>
          <a:blip r:embed="rId3"/>
          <a:stretch>
            <a:fillRect/>
          </a:stretch>
        </p:blipFill>
        <p:spPr>
          <a:xfrm>
            <a:off x="370607" y="3573666"/>
            <a:ext cx="4211710" cy="483311"/>
          </a:xfrm>
          <a:prstGeom prst="rect">
            <a:avLst/>
          </a:prstGeom>
        </p:spPr>
      </p:pic>
      <p:pic>
        <p:nvPicPr>
          <p:cNvPr id="5" name="Picture 4"/>
          <p:cNvPicPr>
            <a:picLocks noChangeAspect="1"/>
          </p:cNvPicPr>
          <p:nvPr/>
        </p:nvPicPr>
        <p:blipFill>
          <a:blip r:embed="rId4"/>
          <a:stretch>
            <a:fillRect/>
          </a:stretch>
        </p:blipFill>
        <p:spPr>
          <a:xfrm>
            <a:off x="549275" y="5895890"/>
            <a:ext cx="8042276" cy="694682"/>
          </a:xfrm>
          <a:prstGeom prst="rect">
            <a:avLst/>
          </a:prstGeom>
        </p:spPr>
      </p:pic>
    </p:spTree>
    <p:extLst>
      <p:ext uri="{BB962C8B-B14F-4D97-AF65-F5344CB8AC3E}">
        <p14:creationId xmlns:p14="http://schemas.microsoft.com/office/powerpoint/2010/main" val="39096195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59272"/>
            <a:ext cx="8042276" cy="856839"/>
          </a:xfrm>
        </p:spPr>
        <p:txBody>
          <a:bodyPr/>
          <a:lstStyle/>
          <a:p>
            <a:r>
              <a:rPr lang="en-US" dirty="0" smtClean="0"/>
              <a:t>Properties</a:t>
            </a:r>
            <a:endParaRPr lang="en-US" dirty="0"/>
          </a:p>
        </p:txBody>
      </p:sp>
      <p:sp>
        <p:nvSpPr>
          <p:cNvPr id="4" name="Content Placeholder 3"/>
          <p:cNvSpPr>
            <a:spLocks noGrp="1"/>
          </p:cNvSpPr>
          <p:nvPr>
            <p:ph idx="1"/>
          </p:nvPr>
        </p:nvSpPr>
        <p:spPr>
          <a:xfrm>
            <a:off x="549275" y="1023853"/>
            <a:ext cx="8042276" cy="4343400"/>
          </a:xfrm>
        </p:spPr>
        <p:txBody>
          <a:bodyPr/>
          <a:lstStyle/>
          <a:p>
            <a:r>
              <a:rPr lang="en-US" dirty="0" smtClean="0"/>
              <a:t>Some obvious:</a:t>
            </a:r>
          </a:p>
          <a:p>
            <a:pPr marL="0" indent="0">
              <a:buNone/>
            </a:pPr>
            <a:endParaRPr lang="en-US" dirty="0" smtClean="0"/>
          </a:p>
          <a:p>
            <a:pPr marL="0" indent="0">
              <a:buNone/>
            </a:pPr>
            <a:endParaRPr lang="en-US" dirty="0"/>
          </a:p>
          <a:p>
            <a:r>
              <a:rPr lang="en-US" dirty="0" smtClean="0"/>
              <a:t>Some not-so-obvious:</a:t>
            </a:r>
          </a:p>
          <a:p>
            <a:pPr marL="0" indent="0">
              <a:buNone/>
            </a:pPr>
            <a:endParaRPr lang="en-US" dirty="0"/>
          </a:p>
        </p:txBody>
      </p:sp>
      <p:pic>
        <p:nvPicPr>
          <p:cNvPr id="5" name="Picture 4"/>
          <p:cNvPicPr>
            <a:picLocks noChangeAspect="1"/>
          </p:cNvPicPr>
          <p:nvPr/>
        </p:nvPicPr>
        <p:blipFill>
          <a:blip r:embed="rId2"/>
          <a:stretch>
            <a:fillRect/>
          </a:stretch>
        </p:blipFill>
        <p:spPr>
          <a:xfrm>
            <a:off x="3205711" y="1039697"/>
            <a:ext cx="4425978" cy="1672036"/>
          </a:xfrm>
          <a:prstGeom prst="rect">
            <a:avLst/>
          </a:prstGeom>
        </p:spPr>
      </p:pic>
      <p:pic>
        <p:nvPicPr>
          <p:cNvPr id="6" name="Picture 5"/>
          <p:cNvPicPr>
            <a:picLocks noChangeAspect="1"/>
          </p:cNvPicPr>
          <p:nvPr/>
        </p:nvPicPr>
        <p:blipFill>
          <a:blip r:embed="rId3"/>
          <a:stretch>
            <a:fillRect/>
          </a:stretch>
        </p:blipFill>
        <p:spPr>
          <a:xfrm>
            <a:off x="582975" y="3373587"/>
            <a:ext cx="7577057" cy="1906809"/>
          </a:xfrm>
          <a:prstGeom prst="rect">
            <a:avLst/>
          </a:prstGeom>
        </p:spPr>
      </p:pic>
      <p:pic>
        <p:nvPicPr>
          <p:cNvPr id="7" name="Picture 6"/>
          <p:cNvPicPr>
            <a:picLocks noChangeAspect="1"/>
          </p:cNvPicPr>
          <p:nvPr/>
        </p:nvPicPr>
        <p:blipFill>
          <a:blip r:embed="rId4"/>
          <a:stretch>
            <a:fillRect/>
          </a:stretch>
        </p:blipFill>
        <p:spPr>
          <a:xfrm>
            <a:off x="2452825" y="5023828"/>
            <a:ext cx="6558480" cy="1777298"/>
          </a:xfrm>
          <a:prstGeom prst="rect">
            <a:avLst/>
          </a:prstGeom>
        </p:spPr>
      </p:pic>
    </p:spTree>
    <p:extLst>
      <p:ext uri="{BB962C8B-B14F-4D97-AF65-F5344CB8AC3E}">
        <p14:creationId xmlns:p14="http://schemas.microsoft.com/office/powerpoint/2010/main" val="30129375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a:t>
            </a:r>
            <a:endParaRPr lang="en-US" dirty="0"/>
          </a:p>
        </p:txBody>
      </p:sp>
      <p:pic>
        <p:nvPicPr>
          <p:cNvPr id="4" name="Picture 3"/>
          <p:cNvPicPr>
            <a:picLocks noChangeAspect="1"/>
          </p:cNvPicPr>
          <p:nvPr/>
        </p:nvPicPr>
        <p:blipFill>
          <a:blip r:embed="rId2"/>
          <a:stretch>
            <a:fillRect/>
          </a:stretch>
        </p:blipFill>
        <p:spPr>
          <a:xfrm>
            <a:off x="1620657" y="2019300"/>
            <a:ext cx="5321300" cy="939800"/>
          </a:xfrm>
          <a:prstGeom prst="rect">
            <a:avLst/>
          </a:prstGeom>
        </p:spPr>
      </p:pic>
      <p:pic>
        <p:nvPicPr>
          <p:cNvPr id="5" name="Picture 4"/>
          <p:cNvPicPr>
            <a:picLocks noChangeAspect="1"/>
          </p:cNvPicPr>
          <p:nvPr/>
        </p:nvPicPr>
        <p:blipFill>
          <a:blip r:embed="rId3"/>
          <a:stretch>
            <a:fillRect/>
          </a:stretch>
        </p:blipFill>
        <p:spPr>
          <a:xfrm>
            <a:off x="2794000" y="3224870"/>
            <a:ext cx="3543300" cy="3390900"/>
          </a:xfrm>
          <a:prstGeom prst="rect">
            <a:avLst/>
          </a:prstGeom>
        </p:spPr>
      </p:pic>
    </p:spTree>
    <p:extLst>
      <p:ext uri="{BB962C8B-B14F-4D97-AF65-F5344CB8AC3E}">
        <p14:creationId xmlns:p14="http://schemas.microsoft.com/office/powerpoint/2010/main" val="25448123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rgbClr val="2F97B5"/>
                </a:solidFill>
              </a:rPr>
              <a:t>C7T.4 </a:t>
            </a:r>
            <a:r>
              <a:rPr lang="en-US" i="1" dirty="0" smtClean="0">
                <a:solidFill>
                  <a:srgbClr val="2F97B5"/>
                </a:solidFill>
              </a:rPr>
              <a:t>Suppose a jet is cruising at a constant velocity due east. At the instant the jet is above your head, what is the direction of the jet’s angular momentum around you? </a:t>
            </a:r>
          </a:p>
          <a:p>
            <a:pPr marL="457200" indent="-457200">
              <a:buFont typeface="+mj-lt"/>
              <a:buAutoNum type="alphaUcPeriod"/>
            </a:pPr>
            <a:r>
              <a:rPr lang="en-US" dirty="0" smtClean="0">
                <a:solidFill>
                  <a:srgbClr val="2F97B5"/>
                </a:solidFill>
              </a:rPr>
              <a:t>East</a:t>
            </a:r>
          </a:p>
          <a:p>
            <a:pPr marL="457200" indent="-457200">
              <a:buFont typeface="+mj-lt"/>
              <a:buAutoNum type="alphaUcPeriod"/>
            </a:pPr>
            <a:r>
              <a:rPr lang="en-US" dirty="0" smtClean="0">
                <a:solidFill>
                  <a:srgbClr val="2F97B5"/>
                </a:solidFill>
              </a:rPr>
              <a:t>West</a:t>
            </a:r>
          </a:p>
          <a:p>
            <a:pPr marL="457200" indent="-457200">
              <a:buFont typeface="+mj-lt"/>
              <a:buAutoNum type="alphaUcPeriod"/>
            </a:pPr>
            <a:r>
              <a:rPr lang="en-US" dirty="0" smtClean="0">
                <a:solidFill>
                  <a:srgbClr val="2F97B5"/>
                </a:solidFill>
              </a:rPr>
              <a:t>North</a:t>
            </a:r>
          </a:p>
          <a:p>
            <a:pPr marL="457200" indent="-457200">
              <a:buFont typeface="+mj-lt"/>
              <a:buAutoNum type="alphaUcPeriod"/>
            </a:pPr>
            <a:r>
              <a:rPr lang="en-US" dirty="0" smtClean="0">
                <a:solidFill>
                  <a:srgbClr val="2F97B5"/>
                </a:solidFill>
              </a:rPr>
              <a:t>South</a:t>
            </a:r>
          </a:p>
          <a:p>
            <a:pPr marL="457200" indent="-457200">
              <a:buFont typeface="+mj-lt"/>
              <a:buAutoNum type="alphaUcPeriod"/>
            </a:pPr>
            <a:r>
              <a:rPr lang="en-US" dirty="0" smtClean="0">
                <a:solidFill>
                  <a:srgbClr val="2F97B5"/>
                </a:solidFill>
              </a:rPr>
              <a:t>Down</a:t>
            </a:r>
          </a:p>
          <a:p>
            <a:pPr marL="457200" indent="-457200">
              <a:buFont typeface="+mj-lt"/>
              <a:buAutoNum type="alphaUcPeriod"/>
            </a:pPr>
            <a:endParaRPr lang="en-US" dirty="0"/>
          </a:p>
        </p:txBody>
      </p:sp>
      <p:pic>
        <p:nvPicPr>
          <p:cNvPr id="4" name="Picture 3"/>
          <p:cNvPicPr>
            <a:picLocks noChangeAspect="1"/>
          </p:cNvPicPr>
          <p:nvPr/>
        </p:nvPicPr>
        <p:blipFill>
          <a:blip r:embed="rId2"/>
          <a:stretch>
            <a:fillRect/>
          </a:stretch>
        </p:blipFill>
        <p:spPr>
          <a:xfrm>
            <a:off x="3705413" y="3079834"/>
            <a:ext cx="5169646" cy="2912476"/>
          </a:xfrm>
          <a:prstGeom prst="rect">
            <a:avLst/>
          </a:prstGeom>
        </p:spPr>
      </p:pic>
    </p:spTree>
    <p:extLst>
      <p:ext uri="{BB962C8B-B14F-4D97-AF65-F5344CB8AC3E}">
        <p14:creationId xmlns:p14="http://schemas.microsoft.com/office/powerpoint/2010/main" val="38655925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23765" y="2646545"/>
            <a:ext cx="4751294" cy="2676785"/>
          </a:xfrm>
          <a:prstGeom prst="rect">
            <a:avLst/>
          </a:prstGeom>
        </p:spPr>
      </p:pic>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a:xfrm>
            <a:off x="549275" y="1444532"/>
            <a:ext cx="8042276" cy="5278997"/>
          </a:xfrm>
        </p:spPr>
        <p:txBody>
          <a:bodyPr>
            <a:normAutofit fontScale="92500" lnSpcReduction="10000"/>
          </a:bodyPr>
          <a:lstStyle/>
          <a:p>
            <a:pPr marL="0" indent="0">
              <a:buNone/>
            </a:pPr>
            <a:r>
              <a:rPr lang="en-US" dirty="0" smtClean="0">
                <a:solidFill>
                  <a:srgbClr val="2F97B5"/>
                </a:solidFill>
              </a:rPr>
              <a:t>C7T.4 </a:t>
            </a:r>
            <a:r>
              <a:rPr lang="en-US" i="1" dirty="0" smtClean="0">
                <a:solidFill>
                  <a:srgbClr val="2F97B5"/>
                </a:solidFill>
              </a:rPr>
              <a:t>Suppose a jet is cruising at a constant velocity due east. At the instant the jet is above your head, what is the direction of the jet’s angular momentum around you? </a:t>
            </a:r>
          </a:p>
          <a:p>
            <a:pPr marL="457200" indent="-457200">
              <a:buFont typeface="+mj-lt"/>
              <a:buAutoNum type="alphaUcPeriod"/>
            </a:pPr>
            <a:r>
              <a:rPr lang="en-US" dirty="0" smtClean="0">
                <a:solidFill>
                  <a:srgbClr val="2F97B5"/>
                </a:solidFill>
              </a:rPr>
              <a:t>East</a:t>
            </a:r>
          </a:p>
          <a:p>
            <a:pPr marL="457200" indent="-457200">
              <a:buFont typeface="+mj-lt"/>
              <a:buAutoNum type="alphaUcPeriod"/>
            </a:pPr>
            <a:r>
              <a:rPr lang="en-US" dirty="0" smtClean="0">
                <a:solidFill>
                  <a:srgbClr val="2F97B5"/>
                </a:solidFill>
              </a:rPr>
              <a:t>West</a:t>
            </a:r>
          </a:p>
          <a:p>
            <a:pPr marL="457200" indent="-457200">
              <a:buFont typeface="+mj-lt"/>
              <a:buAutoNum type="alphaUcPeriod"/>
            </a:pPr>
            <a:r>
              <a:rPr lang="en-US" b="1" dirty="0" smtClean="0">
                <a:solidFill>
                  <a:srgbClr val="2F97B5"/>
                </a:solidFill>
              </a:rPr>
              <a:t>North</a:t>
            </a:r>
          </a:p>
          <a:p>
            <a:pPr marL="457200" indent="-457200">
              <a:buFont typeface="+mj-lt"/>
              <a:buAutoNum type="alphaUcPeriod"/>
            </a:pPr>
            <a:r>
              <a:rPr lang="en-US" dirty="0" smtClean="0">
                <a:solidFill>
                  <a:srgbClr val="2F97B5"/>
                </a:solidFill>
              </a:rPr>
              <a:t>South</a:t>
            </a:r>
          </a:p>
          <a:p>
            <a:pPr marL="457200" indent="-457200">
              <a:buFont typeface="+mj-lt"/>
              <a:buAutoNum type="alphaUcPeriod"/>
            </a:pPr>
            <a:r>
              <a:rPr lang="en-US" dirty="0" smtClean="0">
                <a:solidFill>
                  <a:srgbClr val="2F97B5"/>
                </a:solidFill>
              </a:rPr>
              <a:t>Down</a:t>
            </a:r>
          </a:p>
          <a:p>
            <a:pPr marL="0" indent="0">
              <a:buNone/>
            </a:pPr>
            <a:r>
              <a:rPr lang="en-US" u="sng" dirty="0" smtClean="0">
                <a:solidFill>
                  <a:srgbClr val="2F97B5"/>
                </a:solidFill>
              </a:rPr>
              <a:t>Explanation:</a:t>
            </a:r>
            <a:r>
              <a:rPr lang="en-US" dirty="0" smtClean="0">
                <a:solidFill>
                  <a:srgbClr val="2F97B5"/>
                </a:solidFill>
              </a:rPr>
              <a:t> The jet’s position relative to you is upward and its velocity is eastward, so its angular momentum </a:t>
            </a:r>
            <a:r>
              <a:rPr lang="en-US" dirty="0" smtClean="0">
                <a:solidFill>
                  <a:srgbClr val="2F97B5"/>
                </a:solidFill>
              </a:rPr>
              <a:t>must </a:t>
            </a:r>
            <a:r>
              <a:rPr lang="en-US" dirty="0" smtClean="0">
                <a:solidFill>
                  <a:srgbClr val="2F97B5"/>
                </a:solidFill>
              </a:rPr>
              <a:t>be perpendicular to both, and is forward by right-hand rule. </a:t>
            </a:r>
          </a:p>
          <a:p>
            <a:pPr marL="457200" indent="-457200">
              <a:buFont typeface="+mj-lt"/>
              <a:buAutoNum type="alphaUcPeriod"/>
            </a:pPr>
            <a:endParaRPr lang="en-US" dirty="0"/>
          </a:p>
        </p:txBody>
      </p:sp>
    </p:spTree>
    <p:extLst>
      <p:ext uri="{BB962C8B-B14F-4D97-AF65-F5344CB8AC3E}">
        <p14:creationId xmlns:p14="http://schemas.microsoft.com/office/powerpoint/2010/main" val="31565389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2F97B5"/>
                </a:solidFill>
              </a:rPr>
              <a:t>C7T.8 </a:t>
            </a:r>
            <a:r>
              <a:rPr lang="en-US" i="1" dirty="0" smtClean="0">
                <a:solidFill>
                  <a:srgbClr val="2F97B5"/>
                </a:solidFill>
              </a:rPr>
              <a:t>Four people are sitting at the lettered positions on the rim of a merry-go-round shown below that is slowly turning clockwise. You throw a fairly massive ball horizontally to one of these people, who catches it. To which person should you throw the ball so that catching it most effectively increases the merry-go-round’s rotation rate?  </a:t>
            </a:r>
            <a:endParaRPr lang="en-US" i="1" dirty="0">
              <a:solidFill>
                <a:srgbClr val="2F97B5"/>
              </a:solidFill>
            </a:endParaRPr>
          </a:p>
        </p:txBody>
      </p:sp>
      <p:pic>
        <p:nvPicPr>
          <p:cNvPr id="4" name="Picture 3"/>
          <p:cNvPicPr>
            <a:picLocks noChangeAspect="1"/>
          </p:cNvPicPr>
          <p:nvPr/>
        </p:nvPicPr>
        <p:blipFill>
          <a:blip r:embed="rId3"/>
          <a:stretch>
            <a:fillRect/>
          </a:stretch>
        </p:blipFill>
        <p:spPr>
          <a:xfrm>
            <a:off x="2019018" y="4131732"/>
            <a:ext cx="5389315" cy="2607733"/>
          </a:xfrm>
          <a:prstGeom prst="rect">
            <a:avLst/>
          </a:prstGeom>
        </p:spPr>
      </p:pic>
    </p:spTree>
    <p:extLst>
      <p:ext uri="{BB962C8B-B14F-4D97-AF65-F5344CB8AC3E}">
        <p14:creationId xmlns:p14="http://schemas.microsoft.com/office/powerpoint/2010/main" val="1623600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2F97B5"/>
                </a:solidFill>
              </a:rPr>
              <a:t>C7T.8 </a:t>
            </a:r>
            <a:r>
              <a:rPr lang="en-US" i="1" dirty="0" smtClean="0">
                <a:solidFill>
                  <a:srgbClr val="2F97B5"/>
                </a:solidFill>
              </a:rPr>
              <a:t>Four people are sitting at the lettered positions on the rim of a merry-go-round shown below that is slowly turning clockwise. You throw a fairly massive ball horizontally to one of these people, who catches it. To which person should you throw the ball so that catching it most effectively increases the merry-go-round’s rotation rate?  </a:t>
            </a:r>
            <a:endParaRPr lang="en-US" i="1" dirty="0">
              <a:solidFill>
                <a:srgbClr val="2F97B5"/>
              </a:solidFill>
            </a:endParaRPr>
          </a:p>
        </p:txBody>
      </p:sp>
      <p:pic>
        <p:nvPicPr>
          <p:cNvPr id="6" name="Picture 5"/>
          <p:cNvPicPr>
            <a:picLocks noChangeAspect="1"/>
          </p:cNvPicPr>
          <p:nvPr/>
        </p:nvPicPr>
        <p:blipFill>
          <a:blip r:embed="rId2"/>
          <a:stretch>
            <a:fillRect/>
          </a:stretch>
        </p:blipFill>
        <p:spPr>
          <a:xfrm>
            <a:off x="1998132" y="3964770"/>
            <a:ext cx="6045201" cy="2893229"/>
          </a:xfrm>
          <a:prstGeom prst="rect">
            <a:avLst/>
          </a:prstGeom>
        </p:spPr>
      </p:pic>
    </p:spTree>
    <p:extLst>
      <p:ext uri="{BB962C8B-B14F-4D97-AF65-F5344CB8AC3E}">
        <p14:creationId xmlns:p14="http://schemas.microsoft.com/office/powerpoint/2010/main" val="3404329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Torque and Force</a:t>
            </a:r>
            <a:endParaRPr lang="en-US" dirty="0"/>
          </a:p>
        </p:txBody>
      </p:sp>
      <p:pic>
        <p:nvPicPr>
          <p:cNvPr id="5" name="Picture 4"/>
          <p:cNvPicPr>
            <a:picLocks noChangeAspect="1"/>
          </p:cNvPicPr>
          <p:nvPr/>
        </p:nvPicPr>
        <p:blipFill>
          <a:blip r:embed="rId2"/>
          <a:stretch>
            <a:fillRect/>
          </a:stretch>
        </p:blipFill>
        <p:spPr>
          <a:xfrm>
            <a:off x="393292" y="1521187"/>
            <a:ext cx="8198259" cy="1511554"/>
          </a:xfrm>
          <a:prstGeom prst="rect">
            <a:avLst/>
          </a:prstGeom>
        </p:spPr>
      </p:pic>
      <p:pic>
        <p:nvPicPr>
          <p:cNvPr id="6" name="Picture 5"/>
          <p:cNvPicPr>
            <a:picLocks noChangeAspect="1"/>
          </p:cNvPicPr>
          <p:nvPr/>
        </p:nvPicPr>
        <p:blipFill>
          <a:blip r:embed="rId3"/>
          <a:stretch>
            <a:fillRect/>
          </a:stretch>
        </p:blipFill>
        <p:spPr>
          <a:xfrm>
            <a:off x="1484126" y="3206932"/>
            <a:ext cx="6337535" cy="1962249"/>
          </a:xfrm>
          <a:prstGeom prst="rect">
            <a:avLst/>
          </a:prstGeom>
        </p:spPr>
      </p:pic>
      <p:pic>
        <p:nvPicPr>
          <p:cNvPr id="7" name="Picture 6"/>
          <p:cNvPicPr>
            <a:picLocks noChangeAspect="1"/>
          </p:cNvPicPr>
          <p:nvPr/>
        </p:nvPicPr>
        <p:blipFill>
          <a:blip r:embed="rId4"/>
          <a:stretch>
            <a:fillRect/>
          </a:stretch>
        </p:blipFill>
        <p:spPr>
          <a:xfrm>
            <a:off x="1484125" y="5082341"/>
            <a:ext cx="1845893" cy="571967"/>
          </a:xfrm>
          <a:prstGeom prst="rect">
            <a:avLst/>
          </a:prstGeom>
        </p:spPr>
      </p:pic>
      <p:pic>
        <p:nvPicPr>
          <p:cNvPr id="8" name="Picture 7"/>
          <p:cNvPicPr>
            <a:picLocks noChangeAspect="1"/>
          </p:cNvPicPr>
          <p:nvPr/>
        </p:nvPicPr>
        <p:blipFill>
          <a:blip r:embed="rId5"/>
          <a:stretch>
            <a:fillRect/>
          </a:stretch>
        </p:blipFill>
        <p:spPr>
          <a:xfrm>
            <a:off x="2536289" y="5809208"/>
            <a:ext cx="4541920" cy="913759"/>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8891284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42933"/>
            <a:ext cx="8042276" cy="801065"/>
          </a:xfrm>
        </p:spPr>
        <p:txBody>
          <a:bodyPr/>
          <a:lstStyle/>
          <a:p>
            <a:r>
              <a:rPr lang="en-US" dirty="0" smtClean="0"/>
              <a:t>Gyroscope</a:t>
            </a:r>
            <a:endParaRPr lang="en-US" dirty="0"/>
          </a:p>
        </p:txBody>
      </p:sp>
      <p:pic>
        <p:nvPicPr>
          <p:cNvPr id="3" name="Picture 2"/>
          <p:cNvPicPr>
            <a:picLocks noChangeAspect="1"/>
          </p:cNvPicPr>
          <p:nvPr/>
        </p:nvPicPr>
        <p:blipFill>
          <a:blip r:embed="rId2"/>
          <a:stretch>
            <a:fillRect/>
          </a:stretch>
        </p:blipFill>
        <p:spPr>
          <a:xfrm>
            <a:off x="1861099" y="1142105"/>
            <a:ext cx="5384800" cy="5689600"/>
          </a:xfrm>
          <a:prstGeom prst="rect">
            <a:avLst/>
          </a:prstGeom>
        </p:spPr>
      </p:pic>
      <p:pic>
        <p:nvPicPr>
          <p:cNvPr id="4" name="Picture 3"/>
          <p:cNvPicPr>
            <a:picLocks noChangeAspect="1"/>
          </p:cNvPicPr>
          <p:nvPr/>
        </p:nvPicPr>
        <p:blipFill>
          <a:blip r:embed="rId3"/>
          <a:stretch>
            <a:fillRect/>
          </a:stretch>
        </p:blipFill>
        <p:spPr>
          <a:xfrm>
            <a:off x="7563590" y="-21682"/>
            <a:ext cx="1598050" cy="1600935"/>
          </a:xfrm>
          <a:prstGeom prst="rect">
            <a:avLst/>
          </a:prstGeom>
        </p:spPr>
      </p:pic>
    </p:spTree>
    <p:extLst>
      <p:ext uri="{BB962C8B-B14F-4D97-AF65-F5344CB8AC3E}">
        <p14:creationId xmlns:p14="http://schemas.microsoft.com/office/powerpoint/2010/main" val="6320628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Last Class</a:t>
            </a:r>
            <a:endParaRPr lang="en-US" dirty="0"/>
          </a:p>
        </p:txBody>
      </p:sp>
      <p:sp>
        <p:nvSpPr>
          <p:cNvPr id="3" name="Content Placeholder 2"/>
          <p:cNvSpPr>
            <a:spLocks noGrp="1"/>
          </p:cNvSpPr>
          <p:nvPr>
            <p:ph idx="1"/>
          </p:nvPr>
        </p:nvSpPr>
        <p:spPr/>
        <p:txBody>
          <a:bodyPr/>
          <a:lstStyle/>
          <a:p>
            <a:r>
              <a:rPr lang="en-US" dirty="0" smtClean="0"/>
              <a:t>Moment of Inertia</a:t>
            </a:r>
          </a:p>
          <a:p>
            <a:r>
              <a:rPr lang="en-US" dirty="0" smtClean="0"/>
              <a:t>Twirl and Torque</a:t>
            </a:r>
          </a:p>
          <a:p>
            <a:r>
              <a:rPr lang="en-US" dirty="0" smtClean="0"/>
              <a:t>Gyroscopic Precession</a:t>
            </a:r>
          </a:p>
          <a:p>
            <a:r>
              <a:rPr lang="en-US" dirty="0" smtClean="0"/>
              <a:t>Conservation of Angular Momentum</a:t>
            </a:r>
            <a:endParaRPr lang="en-US" dirty="0"/>
          </a:p>
        </p:txBody>
      </p:sp>
    </p:spTree>
    <p:extLst>
      <p:ext uri="{BB962C8B-B14F-4D97-AF65-F5344CB8AC3E}">
        <p14:creationId xmlns:p14="http://schemas.microsoft.com/office/powerpoint/2010/main" val="425715721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49412"/>
            <a:ext cx="8042276" cy="787120"/>
          </a:xfrm>
        </p:spPr>
        <p:txBody>
          <a:bodyPr/>
          <a:lstStyle/>
          <a:p>
            <a:r>
              <a:rPr lang="en-US" dirty="0" smtClean="0"/>
              <a:t>How to Maximize Torque</a:t>
            </a:r>
            <a:endParaRPr lang="en-US" dirty="0"/>
          </a:p>
        </p:txBody>
      </p:sp>
      <p:pic>
        <p:nvPicPr>
          <p:cNvPr id="4" name="Picture 3"/>
          <p:cNvPicPr>
            <a:picLocks noChangeAspect="1"/>
          </p:cNvPicPr>
          <p:nvPr/>
        </p:nvPicPr>
        <p:blipFill>
          <a:blip r:embed="rId2"/>
          <a:stretch>
            <a:fillRect/>
          </a:stretch>
        </p:blipFill>
        <p:spPr>
          <a:xfrm>
            <a:off x="2111560" y="1090713"/>
            <a:ext cx="5025840" cy="670112"/>
          </a:xfrm>
          <a:prstGeom prst="rect">
            <a:avLst/>
          </a:prstGeom>
        </p:spPr>
        <p:style>
          <a:lnRef idx="2">
            <a:schemeClr val="accent5">
              <a:shade val="50000"/>
            </a:schemeClr>
          </a:lnRef>
          <a:fillRef idx="1">
            <a:schemeClr val="accent5"/>
          </a:fillRef>
          <a:effectRef idx="0">
            <a:schemeClr val="accent5"/>
          </a:effectRef>
          <a:fontRef idx="minor">
            <a:schemeClr val="lt1"/>
          </a:fontRef>
        </p:style>
      </p:pic>
      <p:pic>
        <p:nvPicPr>
          <p:cNvPr id="6" name="Picture 5"/>
          <p:cNvPicPr>
            <a:picLocks noChangeAspect="1"/>
          </p:cNvPicPr>
          <p:nvPr/>
        </p:nvPicPr>
        <p:blipFill>
          <a:blip r:embed="rId3"/>
          <a:stretch>
            <a:fillRect/>
          </a:stretch>
        </p:blipFill>
        <p:spPr>
          <a:xfrm>
            <a:off x="1074470" y="1918081"/>
            <a:ext cx="6941470" cy="892735"/>
          </a:xfrm>
          <a:prstGeom prst="rect">
            <a:avLst/>
          </a:prstGeom>
        </p:spPr>
      </p:pic>
      <p:pic>
        <p:nvPicPr>
          <p:cNvPr id="7" name="Picture 6"/>
          <p:cNvPicPr>
            <a:picLocks noChangeAspect="1"/>
          </p:cNvPicPr>
          <p:nvPr/>
        </p:nvPicPr>
        <p:blipFill>
          <a:blip r:embed="rId4"/>
          <a:stretch>
            <a:fillRect/>
          </a:stretch>
        </p:blipFill>
        <p:spPr>
          <a:xfrm>
            <a:off x="2525055" y="2826874"/>
            <a:ext cx="4146924" cy="3973533"/>
          </a:xfrm>
          <a:prstGeom prst="rect">
            <a:avLst/>
          </a:prstGeom>
        </p:spPr>
      </p:pic>
    </p:spTree>
    <p:extLst>
      <p:ext uri="{BB962C8B-B14F-4D97-AF65-F5344CB8AC3E}">
        <p14:creationId xmlns:p14="http://schemas.microsoft.com/office/powerpoint/2010/main" val="4175204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7" y="304799"/>
            <a:ext cx="8686800" cy="665599"/>
          </a:xfrm>
        </p:spPr>
        <p:txBody>
          <a:bodyPr/>
          <a:lstStyle/>
          <a:p>
            <a:r>
              <a:rPr lang="en-US" sz="3600" dirty="0" smtClean="0"/>
              <a:t>Conservation of Angular Momentum</a:t>
            </a:r>
            <a:endParaRPr lang="en-US" sz="3600" dirty="0"/>
          </a:p>
        </p:txBody>
      </p:sp>
      <p:sp>
        <p:nvSpPr>
          <p:cNvPr id="3" name="Content Placeholder 2"/>
          <p:cNvSpPr>
            <a:spLocks noGrp="1"/>
          </p:cNvSpPr>
          <p:nvPr>
            <p:ph idx="1"/>
          </p:nvPr>
        </p:nvSpPr>
        <p:spPr>
          <a:xfrm>
            <a:off x="237067" y="1168400"/>
            <a:ext cx="8686800" cy="5317067"/>
          </a:xfrm>
        </p:spPr>
        <p:txBody>
          <a:bodyPr>
            <a:normAutofit/>
          </a:bodyPr>
          <a:lstStyle/>
          <a:p>
            <a:r>
              <a:rPr lang="en-US" b="1" dirty="0" smtClean="0"/>
              <a:t>The total angular momentum of an isolated system is conserved.</a:t>
            </a:r>
          </a:p>
          <a:p>
            <a:r>
              <a:rPr lang="en-US" dirty="0" smtClean="0"/>
              <a:t>Three classes of isolated systems:</a:t>
            </a:r>
          </a:p>
          <a:p>
            <a:pPr marL="793750" lvl="1" indent="-457200">
              <a:buFont typeface="+mj-lt"/>
              <a:buAutoNum type="arabicPeriod"/>
            </a:pPr>
            <a:r>
              <a:rPr lang="en-US" sz="2000" dirty="0" smtClean="0"/>
              <a:t>Floats in space.</a:t>
            </a:r>
          </a:p>
          <a:p>
            <a:pPr marL="793750" lvl="1" indent="-457200">
              <a:buFont typeface="+mj-lt"/>
              <a:buAutoNum type="arabicPeriod"/>
            </a:pPr>
            <a:r>
              <a:rPr lang="en-US" sz="2000" dirty="0" smtClean="0"/>
              <a:t>Functionally isolated (external interactions deliver no net </a:t>
            </a:r>
            <a:r>
              <a:rPr lang="en-US" sz="2000" i="1" dirty="0" smtClean="0"/>
              <a:t>torque</a:t>
            </a:r>
            <a:r>
              <a:rPr lang="en-US" sz="2000" dirty="0" smtClean="0"/>
              <a:t>).</a:t>
            </a:r>
          </a:p>
          <a:p>
            <a:pPr marL="793750" lvl="1" indent="-457200">
              <a:buFont typeface="+mj-lt"/>
              <a:buAutoNum type="arabicPeriod"/>
            </a:pPr>
            <a:r>
              <a:rPr lang="en-US" sz="2000" dirty="0" smtClean="0"/>
              <a:t>Involves a collision. </a:t>
            </a:r>
          </a:p>
          <a:p>
            <a:pPr marL="457200" indent="-457200"/>
            <a:r>
              <a:rPr lang="en-US" dirty="0" smtClean="0"/>
              <a:t>Two types of CAM problems:</a:t>
            </a:r>
          </a:p>
          <a:p>
            <a:pPr marL="793750" lvl="1" indent="-457200">
              <a:buFont typeface="+mj-lt"/>
              <a:buAutoNum type="arabicPeriod"/>
            </a:pPr>
            <a:r>
              <a:rPr lang="en-US" sz="2000" dirty="0" smtClean="0"/>
              <a:t>Where the system that consists of a single object whose moment of inertia changes between its initial and final states.</a:t>
            </a:r>
          </a:p>
          <a:p>
            <a:pPr marL="793750" lvl="1" indent="-457200">
              <a:buFont typeface="+mj-lt"/>
              <a:buAutoNum type="arabicPeriod"/>
            </a:pPr>
            <a:r>
              <a:rPr lang="en-US" sz="2000" dirty="0" smtClean="0"/>
              <a:t>Where parts of the system having different angular momenta interact.</a:t>
            </a:r>
          </a:p>
          <a:p>
            <a:pPr marL="793750" lvl="1" indent="-457200">
              <a:buFont typeface="+mj-lt"/>
              <a:buAutoNum type="arabicPeriod"/>
            </a:pPr>
            <a:endParaRPr lang="en-US" sz="2000" dirty="0" smtClean="0"/>
          </a:p>
          <a:p>
            <a:pPr marL="457200" indent="-457200"/>
            <a:endParaRPr lang="en-US" dirty="0"/>
          </a:p>
        </p:txBody>
      </p:sp>
    </p:spTree>
    <p:extLst>
      <p:ext uri="{BB962C8B-B14F-4D97-AF65-F5344CB8AC3E}">
        <p14:creationId xmlns:p14="http://schemas.microsoft.com/office/powerpoint/2010/main" val="8859434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bg2">
                    <a:lumMod val="50000"/>
                  </a:schemeClr>
                </a:solidFill>
              </a:rPr>
              <a:t>C6T.8 </a:t>
            </a:r>
            <a:r>
              <a:rPr lang="en-US" i="1" dirty="0" smtClean="0">
                <a:solidFill>
                  <a:schemeClr val="bg2">
                    <a:lumMod val="50000"/>
                  </a:schemeClr>
                </a:solidFill>
              </a:rPr>
              <a:t>If global warming proceeds during the next century as anticipated, the polar ice caps may melt, substantially raising the sea levels around the world. What effect will this have on the duration of the day? </a:t>
            </a:r>
          </a:p>
          <a:p>
            <a:pPr marL="457200" indent="-457200">
              <a:buFont typeface="+mj-lt"/>
              <a:buAutoNum type="alphaUcPeriod"/>
            </a:pPr>
            <a:r>
              <a:rPr lang="en-US" dirty="0" smtClean="0">
                <a:solidFill>
                  <a:schemeClr val="bg2">
                    <a:lumMod val="50000"/>
                  </a:schemeClr>
                </a:solidFill>
              </a:rPr>
              <a:t>It will lengthen the day slightly. </a:t>
            </a:r>
          </a:p>
          <a:p>
            <a:pPr marL="457200" indent="-457200">
              <a:buFont typeface="+mj-lt"/>
              <a:buAutoNum type="alphaUcPeriod"/>
            </a:pPr>
            <a:r>
              <a:rPr lang="en-US" dirty="0" smtClean="0">
                <a:solidFill>
                  <a:schemeClr val="bg2">
                    <a:lumMod val="50000"/>
                  </a:schemeClr>
                </a:solidFill>
              </a:rPr>
              <a:t>It will shorten it slightly. </a:t>
            </a:r>
          </a:p>
          <a:p>
            <a:pPr marL="457200" indent="-457200">
              <a:buFont typeface="+mj-lt"/>
              <a:buAutoNum type="alphaUcPeriod"/>
            </a:pPr>
            <a:r>
              <a:rPr lang="en-US" dirty="0" smtClean="0">
                <a:solidFill>
                  <a:schemeClr val="bg2">
                    <a:lumMod val="50000"/>
                  </a:schemeClr>
                </a:solidFill>
              </a:rPr>
              <a:t>It will have no effect. </a:t>
            </a:r>
          </a:p>
          <a:p>
            <a:pPr marL="457200" indent="-457200">
              <a:buFont typeface="+mj-lt"/>
              <a:buAutoNum type="alphaUcPeriod"/>
            </a:pPr>
            <a:r>
              <a:rPr lang="en-US" dirty="0" smtClean="0">
                <a:solidFill>
                  <a:schemeClr val="bg2">
                    <a:lumMod val="50000"/>
                  </a:schemeClr>
                </a:solidFill>
              </a:rPr>
              <a:t>I don’t believe in global warming. </a:t>
            </a:r>
            <a:endParaRPr lang="en-US" dirty="0">
              <a:solidFill>
                <a:schemeClr val="bg2">
                  <a:lumMod val="50000"/>
                </a:schemeClr>
              </a:solidFill>
            </a:endParaRPr>
          </a:p>
        </p:txBody>
      </p:sp>
      <p:pic>
        <p:nvPicPr>
          <p:cNvPr id="6" name="Picture 5"/>
          <p:cNvPicPr>
            <a:picLocks noChangeAspect="1"/>
          </p:cNvPicPr>
          <p:nvPr/>
        </p:nvPicPr>
        <p:blipFill>
          <a:blip r:embed="rId2"/>
          <a:stretch>
            <a:fillRect/>
          </a:stretch>
        </p:blipFill>
        <p:spPr>
          <a:xfrm>
            <a:off x="5774267" y="2777069"/>
            <a:ext cx="3242733" cy="1825195"/>
          </a:xfrm>
          <a:prstGeom prst="rect">
            <a:avLst/>
          </a:prstGeom>
        </p:spPr>
      </p:pic>
    </p:spTree>
    <p:extLst>
      <p:ext uri="{BB962C8B-B14F-4D97-AF65-F5344CB8AC3E}">
        <p14:creationId xmlns:p14="http://schemas.microsoft.com/office/powerpoint/2010/main" val="38930128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a:xfrm>
            <a:off x="549275" y="1600200"/>
            <a:ext cx="8042276" cy="4854387"/>
          </a:xfrm>
        </p:spPr>
        <p:txBody>
          <a:bodyPr>
            <a:normAutofit fontScale="92500" lnSpcReduction="20000"/>
          </a:bodyPr>
          <a:lstStyle/>
          <a:p>
            <a:pPr marL="0" indent="0">
              <a:buNone/>
            </a:pPr>
            <a:r>
              <a:rPr lang="en-US" dirty="0" smtClean="0">
                <a:solidFill>
                  <a:schemeClr val="bg2">
                    <a:lumMod val="50000"/>
                  </a:schemeClr>
                </a:solidFill>
              </a:rPr>
              <a:t>C6T.8 </a:t>
            </a:r>
            <a:r>
              <a:rPr lang="en-US" i="1" dirty="0" smtClean="0">
                <a:solidFill>
                  <a:schemeClr val="bg2">
                    <a:lumMod val="50000"/>
                  </a:schemeClr>
                </a:solidFill>
              </a:rPr>
              <a:t>If global warming proceeds during the next century as anticipated, the polar ice caps may melt, substantially raising the sea levels around the world. What effect will this have on the duration of the day? </a:t>
            </a:r>
          </a:p>
          <a:p>
            <a:pPr marL="457200" indent="-457200">
              <a:buFont typeface="+mj-lt"/>
              <a:buAutoNum type="alphaUcPeriod"/>
            </a:pPr>
            <a:r>
              <a:rPr lang="en-US" b="1" dirty="0" smtClean="0">
                <a:solidFill>
                  <a:schemeClr val="bg2">
                    <a:lumMod val="50000"/>
                  </a:schemeClr>
                </a:solidFill>
              </a:rPr>
              <a:t>It will lengthen the day slightly. </a:t>
            </a:r>
          </a:p>
          <a:p>
            <a:pPr marL="457200" indent="-457200">
              <a:buFont typeface="+mj-lt"/>
              <a:buAutoNum type="alphaUcPeriod"/>
            </a:pPr>
            <a:r>
              <a:rPr lang="en-US" dirty="0" smtClean="0">
                <a:solidFill>
                  <a:schemeClr val="bg2">
                    <a:lumMod val="50000"/>
                  </a:schemeClr>
                </a:solidFill>
              </a:rPr>
              <a:t>It will shorten it slightly. </a:t>
            </a:r>
          </a:p>
          <a:p>
            <a:pPr marL="457200" indent="-457200">
              <a:buFont typeface="+mj-lt"/>
              <a:buAutoNum type="alphaUcPeriod"/>
            </a:pPr>
            <a:r>
              <a:rPr lang="en-US" dirty="0" smtClean="0">
                <a:solidFill>
                  <a:schemeClr val="bg2">
                    <a:lumMod val="50000"/>
                  </a:schemeClr>
                </a:solidFill>
              </a:rPr>
              <a:t>It will have no effect. </a:t>
            </a:r>
          </a:p>
          <a:p>
            <a:pPr marL="457200" indent="-457200">
              <a:buFont typeface="+mj-lt"/>
              <a:buAutoNum type="alphaUcPeriod"/>
            </a:pPr>
            <a:r>
              <a:rPr lang="en-US" dirty="0" smtClean="0">
                <a:solidFill>
                  <a:schemeClr val="bg2">
                    <a:lumMod val="50000"/>
                  </a:schemeClr>
                </a:solidFill>
              </a:rPr>
              <a:t>I don’t believe in global warming. </a:t>
            </a:r>
          </a:p>
          <a:p>
            <a:pPr marL="0" indent="0">
              <a:buNone/>
            </a:pPr>
            <a:r>
              <a:rPr lang="en-US" u="sng" dirty="0" smtClean="0">
                <a:solidFill>
                  <a:schemeClr val="bg2">
                    <a:lumMod val="50000"/>
                  </a:schemeClr>
                </a:solidFill>
              </a:rPr>
              <a:t>Explanation</a:t>
            </a:r>
            <a:r>
              <a:rPr lang="en-US" dirty="0" smtClean="0">
                <a:solidFill>
                  <a:schemeClr val="bg2">
                    <a:lumMod val="50000"/>
                  </a:schemeClr>
                </a:solidFill>
              </a:rPr>
              <a:t>: The melted water is free to flow from the pole toward the equator, which is farther from earth’s axis of rotation, thus increasing its moment of inertia. So by law of CAM, the rotation period </a:t>
            </a:r>
            <a:r>
              <a:rPr lang="en-US" dirty="0" smtClean="0">
                <a:solidFill>
                  <a:schemeClr val="bg2">
                    <a:lumMod val="50000"/>
                  </a:schemeClr>
                </a:solidFill>
              </a:rPr>
              <a:t>should also increase.  </a:t>
            </a:r>
            <a:endParaRPr lang="en-US" dirty="0">
              <a:solidFill>
                <a:schemeClr val="bg2">
                  <a:lumMod val="50000"/>
                </a:schemeClr>
              </a:solidFill>
            </a:endParaRPr>
          </a:p>
        </p:txBody>
      </p:sp>
      <p:pic>
        <p:nvPicPr>
          <p:cNvPr id="4" name="Picture 3"/>
          <p:cNvPicPr>
            <a:picLocks noChangeAspect="1"/>
          </p:cNvPicPr>
          <p:nvPr/>
        </p:nvPicPr>
        <p:blipFill>
          <a:blip r:embed="rId2"/>
          <a:stretch>
            <a:fillRect/>
          </a:stretch>
        </p:blipFill>
        <p:spPr>
          <a:xfrm>
            <a:off x="5774267" y="2777069"/>
            <a:ext cx="3242733" cy="1825195"/>
          </a:xfrm>
          <a:prstGeom prst="rect">
            <a:avLst/>
          </a:prstGeom>
        </p:spPr>
      </p:pic>
    </p:spTree>
    <p:extLst>
      <p:ext uri="{BB962C8B-B14F-4D97-AF65-F5344CB8AC3E}">
        <p14:creationId xmlns:p14="http://schemas.microsoft.com/office/powerpoint/2010/main" val="15476665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940" y="175201"/>
            <a:ext cx="8042276" cy="767199"/>
          </a:xfrm>
        </p:spPr>
        <p:txBody>
          <a:bodyPr/>
          <a:lstStyle/>
          <a:p>
            <a:r>
              <a:rPr lang="en-US" dirty="0" smtClean="0"/>
              <a:t>If you answered D, see this</a:t>
            </a:r>
            <a:endParaRPr lang="en-US" dirty="0"/>
          </a:p>
        </p:txBody>
      </p:sp>
      <p:pic>
        <p:nvPicPr>
          <p:cNvPr id="3" name="Picture 2"/>
          <p:cNvPicPr>
            <a:picLocks noChangeAspect="1"/>
          </p:cNvPicPr>
          <p:nvPr/>
        </p:nvPicPr>
        <p:blipFill>
          <a:blip r:embed="rId2"/>
          <a:stretch>
            <a:fillRect/>
          </a:stretch>
        </p:blipFill>
        <p:spPr>
          <a:xfrm>
            <a:off x="333381" y="1151468"/>
            <a:ext cx="8547094" cy="5698062"/>
          </a:xfrm>
          <a:prstGeom prst="rect">
            <a:avLst/>
          </a:prstGeom>
        </p:spPr>
      </p:pic>
    </p:spTree>
    <p:extLst>
      <p:ext uri="{BB962C8B-B14F-4D97-AF65-F5344CB8AC3E}">
        <p14:creationId xmlns:p14="http://schemas.microsoft.com/office/powerpoint/2010/main" val="30940842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a:t>
            </a:r>
            <a:endParaRPr lang="en-US" dirty="0"/>
          </a:p>
        </p:txBody>
      </p:sp>
      <p:sp>
        <p:nvSpPr>
          <p:cNvPr id="4" name="Content Placeholder 3"/>
          <p:cNvSpPr>
            <a:spLocks noGrp="1"/>
          </p:cNvSpPr>
          <p:nvPr>
            <p:ph idx="1"/>
          </p:nvPr>
        </p:nvSpPr>
        <p:spPr/>
        <p:txBody>
          <a:bodyPr>
            <a:normAutofit/>
          </a:bodyPr>
          <a:lstStyle/>
          <a:p>
            <a:pPr marL="0" indent="0">
              <a:buNone/>
            </a:pPr>
            <a:r>
              <a:rPr lang="en-US" dirty="0" smtClean="0">
                <a:solidFill>
                  <a:schemeClr val="bg2">
                    <a:lumMod val="50000"/>
                  </a:schemeClr>
                </a:solidFill>
              </a:rPr>
              <a:t>C6M.5 </a:t>
            </a:r>
            <a:r>
              <a:rPr lang="en-US" i="1" dirty="0" smtClean="0">
                <a:solidFill>
                  <a:schemeClr val="bg2">
                    <a:lumMod val="50000"/>
                  </a:schemeClr>
                </a:solidFill>
              </a:rPr>
              <a:t>Two astronauts of equal mass are floating in space. They both hold onto a light rod 20 m long, and the whole system is rotating about the rod’s center once every 30 s. </a:t>
            </a:r>
          </a:p>
          <a:p>
            <a:pPr marL="457200" indent="-457200">
              <a:buAutoNum type="alphaLcParenBoth"/>
            </a:pPr>
            <a:r>
              <a:rPr lang="en-US" i="1" dirty="0" smtClean="0">
                <a:solidFill>
                  <a:schemeClr val="bg2">
                    <a:lumMod val="50000"/>
                  </a:schemeClr>
                </a:solidFill>
              </a:rPr>
              <a:t> What is the ordinary speed of each astronaut?</a:t>
            </a:r>
          </a:p>
          <a:p>
            <a:pPr marL="457200" indent="-457200">
              <a:buAutoNum type="alphaLcParenBoth"/>
            </a:pPr>
            <a:r>
              <a:rPr lang="en-US" i="1" dirty="0" smtClean="0">
                <a:solidFill>
                  <a:schemeClr val="bg2">
                    <a:lumMod val="50000"/>
                  </a:schemeClr>
                </a:solidFill>
              </a:rPr>
              <a:t> Now imagine that the astronauts pull themselves along the rod until they are 10 m apart. What are their ordinary speeds now? </a:t>
            </a:r>
            <a:endParaRPr lang="en-US" i="1" dirty="0">
              <a:solidFill>
                <a:srgbClr val="000000"/>
              </a:solidFill>
            </a:endParaRPr>
          </a:p>
        </p:txBody>
      </p:sp>
    </p:spTree>
    <p:extLst>
      <p:ext uri="{BB962C8B-B14F-4D97-AF65-F5344CB8AC3E}">
        <p14:creationId xmlns:p14="http://schemas.microsoft.com/office/powerpoint/2010/main" val="32690761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44534"/>
            <a:ext cx="8042276" cy="733332"/>
          </a:xfrm>
        </p:spPr>
        <p:txBody>
          <a:bodyPr/>
          <a:lstStyle/>
          <a:p>
            <a:r>
              <a:rPr lang="en-US" dirty="0" smtClean="0"/>
              <a:t>Solution</a:t>
            </a:r>
            <a:endParaRPr lang="en-US" dirty="0"/>
          </a:p>
        </p:txBody>
      </p:sp>
      <p:pic>
        <p:nvPicPr>
          <p:cNvPr id="3" name="Picture 2"/>
          <p:cNvPicPr>
            <a:picLocks noChangeAspect="1"/>
          </p:cNvPicPr>
          <p:nvPr/>
        </p:nvPicPr>
        <p:blipFill>
          <a:blip r:embed="rId2"/>
          <a:stretch>
            <a:fillRect/>
          </a:stretch>
        </p:blipFill>
        <p:spPr>
          <a:xfrm>
            <a:off x="16936" y="1444532"/>
            <a:ext cx="9144000" cy="2406937"/>
          </a:xfrm>
          <a:prstGeom prst="rect">
            <a:avLst/>
          </a:prstGeom>
        </p:spPr>
      </p:pic>
      <p:pic>
        <p:nvPicPr>
          <p:cNvPr id="4" name="Picture 3"/>
          <p:cNvPicPr>
            <a:picLocks noChangeAspect="1"/>
          </p:cNvPicPr>
          <p:nvPr/>
        </p:nvPicPr>
        <p:blipFill>
          <a:blip r:embed="rId3"/>
          <a:stretch>
            <a:fillRect/>
          </a:stretch>
        </p:blipFill>
        <p:spPr>
          <a:xfrm>
            <a:off x="1111251" y="5266263"/>
            <a:ext cx="1257300" cy="419100"/>
          </a:xfrm>
          <a:prstGeom prst="rect">
            <a:avLst/>
          </a:prstGeom>
        </p:spPr>
      </p:pic>
      <p:pic>
        <p:nvPicPr>
          <p:cNvPr id="5" name="Picture 4"/>
          <p:cNvPicPr>
            <a:picLocks noChangeAspect="1"/>
          </p:cNvPicPr>
          <p:nvPr/>
        </p:nvPicPr>
        <p:blipFill>
          <a:blip r:embed="rId4"/>
          <a:stretch>
            <a:fillRect/>
          </a:stretch>
        </p:blipFill>
        <p:spPr>
          <a:xfrm>
            <a:off x="4476751" y="5143496"/>
            <a:ext cx="4114800" cy="558800"/>
          </a:xfrm>
          <a:prstGeom prst="rect">
            <a:avLst/>
          </a:prstGeom>
        </p:spPr>
      </p:pic>
      <p:pic>
        <p:nvPicPr>
          <p:cNvPr id="6" name="Picture 5"/>
          <p:cNvPicPr>
            <a:picLocks noChangeAspect="1"/>
          </p:cNvPicPr>
          <p:nvPr/>
        </p:nvPicPr>
        <p:blipFill>
          <a:blip r:embed="rId5"/>
          <a:stretch>
            <a:fillRect/>
          </a:stretch>
        </p:blipFill>
        <p:spPr>
          <a:xfrm>
            <a:off x="4330702" y="3690602"/>
            <a:ext cx="4051300" cy="660400"/>
          </a:xfrm>
          <a:prstGeom prst="rect">
            <a:avLst/>
          </a:prstGeom>
        </p:spPr>
      </p:pic>
      <p:pic>
        <p:nvPicPr>
          <p:cNvPr id="7" name="Picture 6"/>
          <p:cNvPicPr>
            <a:picLocks noChangeAspect="1"/>
          </p:cNvPicPr>
          <p:nvPr/>
        </p:nvPicPr>
        <p:blipFill>
          <a:blip r:embed="rId6"/>
          <a:stretch>
            <a:fillRect/>
          </a:stretch>
        </p:blipFill>
        <p:spPr>
          <a:xfrm>
            <a:off x="211667" y="3851469"/>
            <a:ext cx="3403600" cy="482600"/>
          </a:xfrm>
          <a:prstGeom prst="rect">
            <a:avLst/>
          </a:prstGeom>
        </p:spPr>
      </p:pic>
      <p:pic>
        <p:nvPicPr>
          <p:cNvPr id="8" name="Picture 7"/>
          <p:cNvPicPr>
            <a:picLocks noChangeAspect="1"/>
          </p:cNvPicPr>
          <p:nvPr/>
        </p:nvPicPr>
        <p:blipFill>
          <a:blip r:embed="rId7"/>
          <a:stretch>
            <a:fillRect/>
          </a:stretch>
        </p:blipFill>
        <p:spPr>
          <a:xfrm>
            <a:off x="2791885" y="4351002"/>
            <a:ext cx="3429000" cy="647700"/>
          </a:xfrm>
          <a:prstGeom prst="rect">
            <a:avLst/>
          </a:prstGeom>
        </p:spPr>
      </p:pic>
      <p:pic>
        <p:nvPicPr>
          <p:cNvPr id="9" name="Picture 8"/>
          <p:cNvPicPr>
            <a:picLocks noChangeAspect="1"/>
          </p:cNvPicPr>
          <p:nvPr/>
        </p:nvPicPr>
        <p:blipFill>
          <a:blip r:embed="rId8"/>
          <a:stretch>
            <a:fillRect/>
          </a:stretch>
        </p:blipFill>
        <p:spPr>
          <a:xfrm>
            <a:off x="1111251" y="5903383"/>
            <a:ext cx="7480300" cy="698500"/>
          </a:xfrm>
          <a:prstGeom prst="rect">
            <a:avLst/>
          </a:prstGeom>
        </p:spPr>
      </p:pic>
    </p:spTree>
    <p:extLst>
      <p:ext uri="{BB962C8B-B14F-4D97-AF65-F5344CB8AC3E}">
        <p14:creationId xmlns:p14="http://schemas.microsoft.com/office/powerpoint/2010/main" val="49708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Definition of Angular Momentum</a:t>
            </a:r>
            <a:endParaRPr lang="en-US" dirty="0"/>
          </a:p>
        </p:txBody>
      </p:sp>
      <p:pic>
        <p:nvPicPr>
          <p:cNvPr id="3" name="Picture 2"/>
          <p:cNvPicPr>
            <a:picLocks noChangeAspect="1"/>
          </p:cNvPicPr>
          <p:nvPr/>
        </p:nvPicPr>
        <p:blipFill>
          <a:blip r:embed="rId2"/>
          <a:stretch>
            <a:fillRect/>
          </a:stretch>
        </p:blipFill>
        <p:spPr>
          <a:xfrm>
            <a:off x="75824" y="1645198"/>
            <a:ext cx="4102100" cy="3467100"/>
          </a:xfrm>
          <a:prstGeom prst="rect">
            <a:avLst/>
          </a:prstGeom>
        </p:spPr>
      </p:pic>
      <p:pic>
        <p:nvPicPr>
          <p:cNvPr id="4" name="Picture 3"/>
          <p:cNvPicPr>
            <a:picLocks noChangeAspect="1"/>
          </p:cNvPicPr>
          <p:nvPr/>
        </p:nvPicPr>
        <p:blipFill>
          <a:blip r:embed="rId3"/>
          <a:stretch>
            <a:fillRect/>
          </a:stretch>
        </p:blipFill>
        <p:spPr>
          <a:xfrm>
            <a:off x="4909205" y="1459700"/>
            <a:ext cx="4102100" cy="3556000"/>
          </a:xfrm>
          <a:prstGeom prst="rect">
            <a:avLst/>
          </a:prstGeom>
        </p:spPr>
      </p:pic>
      <p:pic>
        <p:nvPicPr>
          <p:cNvPr id="5" name="Picture 4"/>
          <p:cNvPicPr>
            <a:picLocks noChangeAspect="1"/>
          </p:cNvPicPr>
          <p:nvPr/>
        </p:nvPicPr>
        <p:blipFill>
          <a:blip r:embed="rId4"/>
          <a:stretch>
            <a:fillRect/>
          </a:stretch>
        </p:blipFill>
        <p:spPr>
          <a:xfrm>
            <a:off x="2011006" y="6186979"/>
            <a:ext cx="5065300" cy="410354"/>
          </a:xfrm>
          <a:prstGeom prst="rect">
            <a:avLst/>
          </a:prstGeom>
        </p:spPr>
      </p:pic>
      <p:pic>
        <p:nvPicPr>
          <p:cNvPr id="6" name="Picture 5"/>
          <p:cNvPicPr>
            <a:picLocks noChangeAspect="1"/>
          </p:cNvPicPr>
          <p:nvPr/>
        </p:nvPicPr>
        <p:blipFill>
          <a:blip r:embed="rId5"/>
          <a:stretch>
            <a:fillRect/>
          </a:stretch>
        </p:blipFill>
        <p:spPr>
          <a:xfrm>
            <a:off x="2857500" y="5233243"/>
            <a:ext cx="3429000" cy="711200"/>
          </a:xfrm>
          <a:prstGeom prst="rect">
            <a:avLst/>
          </a:prstGeom>
        </p:spPr>
      </p:pic>
    </p:spTree>
    <p:extLst>
      <p:ext uri="{BB962C8B-B14F-4D97-AF65-F5344CB8AC3E}">
        <p14:creationId xmlns:p14="http://schemas.microsoft.com/office/powerpoint/2010/main" val="275849804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187</TotalTime>
  <Words>695</Words>
  <Application>Microsoft Macintosh PowerPoint</Application>
  <PresentationFormat>On-screen Show (4:3)</PresentationFormat>
  <Paragraphs>71</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Breeze</vt:lpstr>
      <vt:lpstr>PHYSICS 197 Section 1  Chapter C7 Angular Momentum</vt:lpstr>
      <vt:lpstr>Review of Last Class</vt:lpstr>
      <vt:lpstr>Conservation of Angular Momentum</vt:lpstr>
      <vt:lpstr>Clicker Question</vt:lpstr>
      <vt:lpstr>Answer</vt:lpstr>
      <vt:lpstr>If you answered D, see this</vt:lpstr>
      <vt:lpstr>Practice Problem</vt:lpstr>
      <vt:lpstr>Solution</vt:lpstr>
      <vt:lpstr>General Definition of Angular Momentum</vt:lpstr>
      <vt:lpstr>Angular Momentum  and Linear Momentum</vt:lpstr>
      <vt:lpstr>Cross Product</vt:lpstr>
      <vt:lpstr>Properties</vt:lpstr>
      <vt:lpstr>Components</vt:lpstr>
      <vt:lpstr>Clicker Question</vt:lpstr>
      <vt:lpstr>Answer</vt:lpstr>
      <vt:lpstr>Clicker Question</vt:lpstr>
      <vt:lpstr>Answer</vt:lpstr>
      <vt:lpstr>Torque and Force</vt:lpstr>
      <vt:lpstr>Gyroscope</vt:lpstr>
      <vt:lpstr>How to Maximize Torque</vt:lpstr>
    </vt:vector>
  </TitlesOfParts>
  <Company>The 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197 Section 1  Chapter C7 Angular Momentum</dc:title>
  <dc:creator>Bhupal Dev</dc:creator>
  <cp:lastModifiedBy>Bhupal Dev</cp:lastModifiedBy>
  <cp:revision>83</cp:revision>
  <dcterms:created xsi:type="dcterms:W3CDTF">2017-09-18T03:25:52Z</dcterms:created>
  <dcterms:modified xsi:type="dcterms:W3CDTF">2017-09-18T13:54:24Z</dcterms:modified>
</cp:coreProperties>
</file>