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0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63BE5-922C-D647-9C8A-5B97A4084886}" type="datetimeFigureOut">
              <a:rPr lang="en-US" smtClean="0"/>
              <a:t>15/09/2017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3EA3-B097-E84E-9FA0-4D1BE7B50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Gyroscope demo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3EA3-B097-E84E-9FA0-4D1BE7B50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with pen and notebook on </a:t>
            </a:r>
            <a:r>
              <a:rPr lang="en-US" smtClean="0"/>
              <a:t>the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3EA3-B097-E84E-9FA0-4D1BE7B50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whether the rotational speed will</a:t>
            </a:r>
            <a:r>
              <a:rPr lang="en-US" baseline="0" dirty="0" smtClean="0"/>
              <a:t> increase or decrease.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</a:t>
            </a:r>
            <a:r>
              <a:rPr lang="en-US" baseline="0" dirty="0" smtClean="0"/>
              <a:t> Turntable with dumbbells (hands stretched and then moved in)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3EA3-B097-E84E-9FA0-4D1BE7B509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D3EA3-B097-E84E-9FA0-4D1BE7B509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B842C9-BE2A-9841-B8A0-4F8CCEBB8080}" type="datetimeFigureOut">
              <a:rPr lang="en-US" smtClean="0"/>
              <a:t>14/09/2017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0AB0FA-BE6F-2048-99A9-C00937EA35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710"/>
            <a:ext cx="9144000" cy="3495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/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C6 </a:t>
            </a: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and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 C7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/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Angular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Momentum</a:t>
            </a:r>
            <a:endParaRPr lang="en-US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07681"/>
            <a:ext cx="6498159" cy="91664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September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15,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2017</a:t>
            </a:r>
            <a:endParaRPr lang="en-US" sz="20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" y="1461465"/>
            <a:ext cx="9073598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73" y="2794965"/>
            <a:ext cx="3683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2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42" y="1486865"/>
            <a:ext cx="8494329" cy="12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1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1" y="1503798"/>
            <a:ext cx="8349103" cy="12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Gyroscopic Precession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56" y="1483440"/>
            <a:ext cx="7872343" cy="10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6262"/>
            <a:ext cx="8042276" cy="71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Gyroscopic Precession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902661"/>
            <a:ext cx="9111344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2666588"/>
            <a:ext cx="3285011" cy="1754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spinning object exhibits </a:t>
            </a:r>
          </a:p>
          <a:p>
            <a:r>
              <a:rPr lang="en-US" dirty="0" smtClean="0"/>
              <a:t>gyroscopic precession </a:t>
            </a:r>
          </a:p>
          <a:p>
            <a:r>
              <a:rPr lang="en-US" dirty="0" smtClean="0"/>
              <a:t>if the only significant torque </a:t>
            </a:r>
          </a:p>
          <a:p>
            <a:r>
              <a:rPr lang="en-US" dirty="0" smtClean="0"/>
              <a:t>acting on it is perpendicular </a:t>
            </a:r>
          </a:p>
          <a:p>
            <a:r>
              <a:rPr lang="en-US" dirty="0" smtClean="0"/>
              <a:t>to its angular momentum </a:t>
            </a:r>
          </a:p>
          <a:p>
            <a:r>
              <a:rPr lang="en-US" dirty="0" smtClean="0"/>
              <a:t>and some fixed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800"/>
            <a:ext cx="8042276" cy="834887"/>
          </a:xfrm>
        </p:spPr>
        <p:txBody>
          <a:bodyPr/>
          <a:lstStyle/>
          <a:p>
            <a:r>
              <a:rPr lang="en-US" dirty="0" smtClean="0"/>
              <a:t>Earth’s Precession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0" y="1406920"/>
            <a:ext cx="7537868" cy="5427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64" y="871471"/>
            <a:ext cx="899101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Earth experiences gyroscopic motion (with a precession period of 26,000 years) </a:t>
            </a:r>
          </a:p>
          <a:p>
            <a:r>
              <a:rPr lang="en-US" dirty="0" smtClean="0"/>
              <a:t>due to its oblate shape and tilted axis of rotation with respect t</a:t>
            </a:r>
            <a:r>
              <a:rPr lang="en-US" dirty="0"/>
              <a:t>o</a:t>
            </a:r>
            <a:r>
              <a:rPr lang="en-US" dirty="0" smtClean="0"/>
              <a:t> moon’s orbit.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7" y="989727"/>
            <a:ext cx="8825791" cy="51630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172025"/>
            <a:ext cx="8042276" cy="636253"/>
          </a:xfrm>
        </p:spPr>
        <p:txBody>
          <a:bodyPr/>
          <a:lstStyle/>
          <a:p>
            <a:r>
              <a:rPr lang="en-US" sz="3200" dirty="0" smtClean="0"/>
              <a:t>Changing the Night Sky over Millennia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684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04799"/>
            <a:ext cx="8686800" cy="665599"/>
          </a:xfrm>
        </p:spPr>
        <p:txBody>
          <a:bodyPr/>
          <a:lstStyle/>
          <a:p>
            <a:r>
              <a:rPr lang="en-US" sz="3600" dirty="0" smtClean="0"/>
              <a:t>Conservation of Angular Momentum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168400"/>
            <a:ext cx="8686800" cy="531706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/>
              <a:t>total angular momentum of an isolated system is conserved.</a:t>
            </a:r>
          </a:p>
          <a:p>
            <a:r>
              <a:rPr lang="en-US" dirty="0" smtClean="0"/>
              <a:t>Three classes of isolated systems: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Floats in space.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Functionally isolated (external interactions deliver no net torque).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Involves a collision. </a:t>
            </a:r>
          </a:p>
          <a:p>
            <a:pPr marL="457200" indent="-457200"/>
            <a:r>
              <a:rPr lang="en-US" dirty="0" smtClean="0"/>
              <a:t>Two types of CAM problems: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Where the system that consists of a single object whose moment of inertia changes between its initial and final states.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Where parts of the system having different angular momenta interact.</a:t>
            </a:r>
          </a:p>
          <a:p>
            <a:pPr marL="79375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C6T.5 </a:t>
            </a:r>
            <a:r>
              <a:rPr lang="en-US" i="1" dirty="0" smtClean="0">
                <a:solidFill>
                  <a:schemeClr val="tx1"/>
                </a:solidFill>
              </a:rPr>
              <a:t>A person is sitting at rest on a stool that is free to rotate about a vertical axis. The person holds in one hand a bicycle wheel that spins rapidly counterclockwise (when viewed from above). The person then stops the wheel with the other hand. What happens as a result?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rotates counterclockwise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rotates 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Nothing. The wheel’s angular momentum is carried away by external interactions.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Nothing. The wheel’s angular momentum </a:t>
            </a:r>
            <a:r>
              <a:rPr lang="en-US" dirty="0" smtClean="0">
                <a:solidFill>
                  <a:schemeClr val="tx1"/>
                </a:solidFill>
              </a:rPr>
              <a:t>is simply dissipated by the friction interaction.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Something else happens.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C6T.5 </a:t>
            </a:r>
            <a:r>
              <a:rPr lang="en-US" i="1" dirty="0" smtClean="0">
                <a:solidFill>
                  <a:schemeClr val="tx1"/>
                </a:solidFill>
              </a:rPr>
              <a:t>A person is sitting at rest on a stool that is free to rotate about a vertical axis. The person holds in one hand a bicycle wheel that spins rapidly counterclockwise (when viewed from above). The person then stops the wheel with the other hand. What happens as a result? 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tx1"/>
                </a:solidFill>
              </a:rPr>
              <a:t>The person rotates counterclockwise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rotates 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Nothing. The wheel’s angular momentum is carried away by external interactions.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Nothing. The wheel’s angular momentum </a:t>
            </a:r>
            <a:r>
              <a:rPr lang="en-US" dirty="0" smtClean="0">
                <a:solidFill>
                  <a:schemeClr val="tx1"/>
                </a:solidFill>
              </a:rPr>
              <a:t>is simply dissipated by the friction interaction.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Something else happens.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Explanation:</a:t>
            </a: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dirty="0" err="1" smtClean="0">
                <a:solidFill>
                  <a:schemeClr val="tx1"/>
                </a:solidFill>
              </a:rPr>
              <a:t>person+wheel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system’s angular momentum about the vertical axis must be conserved.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daily HW due before next class (we’ll continue with Chapter C7 on Monday).  </a:t>
            </a:r>
          </a:p>
          <a:p>
            <a:r>
              <a:rPr lang="en-US" dirty="0" smtClean="0"/>
              <a:t>Revised 1</a:t>
            </a:r>
            <a:r>
              <a:rPr lang="en-US" baseline="30000" dirty="0" smtClean="0"/>
              <a:t>st</a:t>
            </a:r>
            <a:r>
              <a:rPr lang="en-US" dirty="0" smtClean="0"/>
              <a:t> weekly HW due by next class!</a:t>
            </a:r>
          </a:p>
          <a:p>
            <a:r>
              <a:rPr lang="en-US" dirty="0" smtClean="0"/>
              <a:t>Any complaints about HW grade should be made </a:t>
            </a:r>
            <a:r>
              <a:rPr lang="en-US" i="1" dirty="0" smtClean="0"/>
              <a:t>after</a:t>
            </a:r>
            <a:r>
              <a:rPr lang="en-US" dirty="0" smtClean="0"/>
              <a:t> class or by email.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Varney Prize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both</a:t>
            </a:r>
            <a:r>
              <a:rPr lang="en-US" dirty="0" smtClean="0">
                <a:solidFill>
                  <a:srgbClr val="0000FF"/>
                </a:solidFill>
              </a:rPr>
              <a:t> class participation and good performance needed). 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https://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physics.wustl.edu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/undergraduate/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fellowships_prizes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6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C6T.6 </a:t>
            </a:r>
            <a:r>
              <a:rPr lang="en-US" i="1" dirty="0" smtClean="0">
                <a:solidFill>
                  <a:schemeClr val="tx1"/>
                </a:solidFill>
              </a:rPr>
              <a:t>A person is sitting at rest on a stool that is free to rotate about a vertical axis. The person holds in one hand a bicycle wheel that spins rapidly counterclockwise (when viewed from above). The person then flips the wheel over. What happens as a result?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rotates counterclockwise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rotates 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Nothing. The wheel’s angular momentum is simply dissipated in the person’s body.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Nothing. The wheel’s angular momentum </a:t>
            </a:r>
            <a:r>
              <a:rPr lang="en-US" dirty="0" smtClean="0">
                <a:solidFill>
                  <a:schemeClr val="tx1"/>
                </a:solidFill>
              </a:rPr>
              <a:t>remains the same before and after the flip.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flips over too.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3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81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C6T.6 </a:t>
            </a:r>
            <a:r>
              <a:rPr lang="en-US" i="1" dirty="0" smtClean="0">
                <a:solidFill>
                  <a:schemeClr val="tx1"/>
                </a:solidFill>
              </a:rPr>
              <a:t>A person is sitting at rest on a stool that is free to rotate about a vertical axis. The person holds in one hand a bicycle wheel that spins rapidly counterclockwise (when viewed from above). The person then flips the wheel over. What happens as a result? 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tx1"/>
                </a:solidFill>
              </a:rPr>
              <a:t>The person rotates counterclockwise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rotates clockwise (as seen from above).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Nothing. The wheel’s angular momentum is simply dissipated in the person’s body.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Nothing. The wheel’s angular momentum </a:t>
            </a:r>
            <a:r>
              <a:rPr lang="en-US" dirty="0" smtClean="0">
                <a:solidFill>
                  <a:schemeClr val="tx1"/>
                </a:solidFill>
              </a:rPr>
              <a:t>remains the same before and after the flip.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The person flips over too.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Explanation:</a:t>
            </a:r>
            <a:r>
              <a:rPr lang="en-US" dirty="0" smtClean="0">
                <a:solidFill>
                  <a:schemeClr val="tx1"/>
                </a:solidFill>
              </a:rPr>
              <a:t> Flipping the wheel over changes its angular momentum from upward to downward, so the person’s angular momentum must be upward to compensate.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1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C6M.6 </a:t>
            </a:r>
            <a:r>
              <a:rPr lang="en-US" i="1" dirty="0" smtClean="0">
                <a:solidFill>
                  <a:srgbClr val="000000"/>
                </a:solidFill>
              </a:rPr>
              <a:t>A certain playground merry-go-round is essentially an iron disk of radius R and mass m. Two children, whose masses are each 2m/5, are originally sitting on opposite sides of the disk near its outer edge. The merry-go-round is turning essentially without friction around a vertical axis once every 5 s. The children then clamber toward each other until each is only R/3 from the center. How long does it take the merry-go-round to complete a revolution now?   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7925"/>
            <a:ext cx="8042276" cy="648303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8918"/>
            <a:ext cx="9144000" cy="2354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416" y="3179917"/>
            <a:ext cx="3464532" cy="534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3840292"/>
            <a:ext cx="8629348" cy="1110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73" y="5209191"/>
            <a:ext cx="4000500" cy="63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937" y="5209191"/>
            <a:ext cx="2870200" cy="698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04" y="5995855"/>
            <a:ext cx="5537200" cy="698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992685" y="6171124"/>
            <a:ext cx="318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Rotational speed increases.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1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Definition of Angular Momentum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" y="2144092"/>
            <a:ext cx="4102100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205" y="2049302"/>
            <a:ext cx="4102100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40" y="6050522"/>
            <a:ext cx="6749698" cy="5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1" y="1637195"/>
            <a:ext cx="334010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7" y="3573666"/>
            <a:ext cx="4211710" cy="483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5895890"/>
            <a:ext cx="8042276" cy="6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9272"/>
            <a:ext cx="8042276" cy="856839"/>
          </a:xfrm>
        </p:spPr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023853"/>
            <a:ext cx="8042276" cy="4343400"/>
          </a:xfrm>
        </p:spPr>
        <p:txBody>
          <a:bodyPr/>
          <a:lstStyle/>
          <a:p>
            <a:r>
              <a:rPr lang="en-US" dirty="0" smtClean="0"/>
              <a:t>Some obvious: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Some not-so-obvious: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51" y="1251349"/>
            <a:ext cx="4425978" cy="1672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5" y="3373587"/>
            <a:ext cx="7577057" cy="1906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825" y="5023828"/>
            <a:ext cx="6558480" cy="17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57" y="2019300"/>
            <a:ext cx="5321300" cy="9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3224870"/>
            <a:ext cx="3543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Angular Momentum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19" y="2568718"/>
            <a:ext cx="10541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250" y="1658609"/>
            <a:ext cx="4912450" cy="44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198"/>
            <a:ext cx="8229600" cy="900201"/>
          </a:xfrm>
        </p:spPr>
        <p:txBody>
          <a:bodyPr/>
          <a:lstStyle/>
          <a:p>
            <a:r>
              <a:rPr lang="en-US" dirty="0" smtClean="0"/>
              <a:t>Review of Last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761326"/>
              </p:ext>
            </p:extLst>
          </p:nvPr>
        </p:nvGraphicFramePr>
        <p:xfrm>
          <a:off x="457200" y="1282987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Angular Velocity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Angular Momentum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 of Inertia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Twirl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8450" y="4147484"/>
            <a:ext cx="237103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Important Formulae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324" y="4635354"/>
            <a:ext cx="5035057" cy="2076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0762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C6B.9 </a:t>
            </a:r>
            <a:r>
              <a:rPr lang="en-US" i="1" dirty="0" smtClean="0"/>
              <a:t>An object consists of four small balls with mass m, connected by rods of negligible mass in a square with sides L. What is the moment of inertia for rotations about an axis going through one of the balls and its diagonal opposite? </a:t>
            </a:r>
          </a:p>
          <a:p>
            <a:pPr marL="514350" indent="-514350">
              <a:buAutoNum type="alphaUcPeriod"/>
            </a:pPr>
            <a:r>
              <a:rPr lang="en-US" i="1" dirty="0" smtClean="0"/>
              <a:t>mL</a:t>
            </a:r>
            <a:r>
              <a:rPr lang="en-US" i="1" baseline="30000" dirty="0" smtClean="0"/>
              <a:t>2</a:t>
            </a:r>
            <a:r>
              <a:rPr lang="en-US" dirty="0" smtClean="0"/>
              <a:t>/4</a:t>
            </a:r>
          </a:p>
          <a:p>
            <a:pPr marL="514350" indent="-514350">
              <a:buFont typeface="Arial"/>
              <a:buAutoNum type="alphaUcPeriod"/>
            </a:pPr>
            <a:r>
              <a:rPr lang="en-US" i="1" dirty="0" smtClean="0"/>
              <a:t>mL</a:t>
            </a:r>
            <a:r>
              <a:rPr lang="en-US" i="1" baseline="30000" dirty="0" smtClean="0"/>
              <a:t>2</a:t>
            </a:r>
            <a:r>
              <a:rPr lang="en-US" dirty="0" smtClean="0"/>
              <a:t>/2</a:t>
            </a:r>
          </a:p>
          <a:p>
            <a:pPr marL="514350" indent="-514350">
              <a:buFont typeface="Arial"/>
              <a:buAutoNum type="alphaUcPeriod"/>
            </a:pPr>
            <a:r>
              <a:rPr lang="en-US" i="1" dirty="0" smtClean="0"/>
              <a:t>mL</a:t>
            </a:r>
            <a:r>
              <a:rPr lang="en-US" i="1" baseline="30000" dirty="0" smtClean="0"/>
              <a:t>2</a:t>
            </a:r>
          </a:p>
          <a:p>
            <a:pPr marL="514350" indent="-514350">
              <a:buFont typeface="Arial"/>
              <a:buAutoNum type="alphaUcPeriod"/>
            </a:pPr>
            <a:r>
              <a:rPr lang="en-US" i="1" dirty="0" smtClean="0"/>
              <a:t>2mL</a:t>
            </a:r>
            <a:r>
              <a:rPr lang="en-US" i="1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515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83" y="2629591"/>
            <a:ext cx="3577264" cy="3162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0835"/>
            <a:ext cx="8042276" cy="875797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9163"/>
            <a:ext cx="8042276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C6B.9 </a:t>
            </a:r>
            <a:r>
              <a:rPr lang="en-US" i="1" dirty="0" smtClean="0"/>
              <a:t>An object consists of four small balls with mass m, connected by rods of negligible mass in a square with sides L. What is the moment of inertia for rotations about an axis going through one of the balls and its diagonal opposite? </a:t>
            </a:r>
          </a:p>
          <a:p>
            <a:pPr marL="514350" indent="-514350">
              <a:buAutoNum type="alphaUcPeriod"/>
            </a:pPr>
            <a:r>
              <a:rPr lang="en-US" i="1" dirty="0" smtClean="0"/>
              <a:t>mL</a:t>
            </a:r>
            <a:r>
              <a:rPr lang="en-US" i="1" baseline="30000" dirty="0" smtClean="0"/>
              <a:t>2</a:t>
            </a:r>
            <a:r>
              <a:rPr lang="en-US" dirty="0" smtClean="0"/>
              <a:t>/4</a:t>
            </a:r>
          </a:p>
          <a:p>
            <a:pPr marL="514350" indent="-514350">
              <a:buFont typeface="Arial"/>
              <a:buAutoNum type="alphaUcPeriod"/>
            </a:pPr>
            <a:r>
              <a:rPr lang="en-US" i="1" dirty="0" smtClean="0"/>
              <a:t>mL</a:t>
            </a:r>
            <a:r>
              <a:rPr lang="en-US" i="1" baseline="30000" dirty="0" smtClean="0"/>
              <a:t>2</a:t>
            </a:r>
            <a:r>
              <a:rPr lang="en-US" dirty="0" smtClean="0"/>
              <a:t>/2</a:t>
            </a:r>
          </a:p>
          <a:p>
            <a:pPr marL="514350" indent="-514350">
              <a:buFont typeface="Arial"/>
              <a:buAutoNum type="alphaUcPeriod"/>
            </a:pPr>
            <a:r>
              <a:rPr lang="en-US" b="1" dirty="0" smtClean="0"/>
              <a:t>mL</a:t>
            </a:r>
            <a:r>
              <a:rPr lang="en-US" b="1" baseline="30000" dirty="0" smtClean="0"/>
              <a:t>2</a:t>
            </a:r>
            <a:r>
              <a:rPr lang="en-US" b="1" i="1" baseline="30000" dirty="0" smtClean="0"/>
              <a:t> </a:t>
            </a:r>
            <a:r>
              <a:rPr lang="en-US" b="1" i="1" dirty="0" smtClean="0"/>
              <a:t>(i.e. α=1/2)</a:t>
            </a:r>
            <a:endParaRPr lang="en-US" b="1" i="1" baseline="30000" dirty="0" smtClean="0"/>
          </a:p>
          <a:p>
            <a:pPr marL="514350" indent="-514350">
              <a:buFont typeface="Arial"/>
              <a:buAutoNum type="alphaUcPeriod"/>
            </a:pPr>
            <a:r>
              <a:rPr lang="en-US" i="1" dirty="0" smtClean="0"/>
              <a:t>2mL</a:t>
            </a:r>
            <a:r>
              <a:rPr lang="en-US" i="1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906" y="5834928"/>
            <a:ext cx="8359073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Q: </a:t>
            </a:r>
            <a:r>
              <a:rPr lang="en-US" sz="2000" dirty="0" smtClean="0"/>
              <a:t>What is the moment of inertia if the axis of rotation is going </a:t>
            </a:r>
          </a:p>
          <a:p>
            <a:pPr algn="ctr"/>
            <a:r>
              <a:rPr lang="en-US" sz="2000" dirty="0" smtClean="0"/>
              <a:t>through the center of the square perpendicular to its plane?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08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920" y="8606"/>
            <a:ext cx="1857687" cy="185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vs. Twirl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49" y="1714500"/>
            <a:ext cx="7566237" cy="774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2980275"/>
            <a:ext cx="5434933" cy="364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44" y="3843866"/>
            <a:ext cx="7719241" cy="1372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102" y="153606"/>
            <a:ext cx="2140762" cy="6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6642"/>
            <a:ext cx="8042276" cy="801065"/>
          </a:xfrm>
        </p:spPr>
        <p:txBody>
          <a:bodyPr>
            <a:normAutofit/>
          </a:bodyPr>
          <a:lstStyle/>
          <a:p>
            <a:r>
              <a:rPr lang="en-US" dirty="0" smtClean="0"/>
              <a:t>Force vs. Torque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7" y="1624622"/>
            <a:ext cx="8729255" cy="19243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06619" cy="1067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00" y="-16495"/>
            <a:ext cx="1114490" cy="1641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006" y="3744477"/>
            <a:ext cx="8729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Just as force is the rate of change of impulse.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Points in the same direction as the </a:t>
            </a:r>
            <a:r>
              <a:rPr lang="en-US" sz="2000" i="1" dirty="0" smtClean="0"/>
              <a:t>change</a:t>
            </a:r>
            <a:r>
              <a:rPr lang="en-US" sz="2000" dirty="0" smtClean="0"/>
              <a:t> in angular momentum </a:t>
            </a:r>
          </a:p>
          <a:p>
            <a:pPr algn="ctr"/>
            <a:r>
              <a:rPr lang="en-US" sz="2000" dirty="0" smtClean="0"/>
              <a:t>(not necessarily the angular momentum itself).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156" y="5161716"/>
            <a:ext cx="3130291" cy="4618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89" y="5764668"/>
            <a:ext cx="8798377" cy="10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134"/>
            <a:ext cx="8042276" cy="834932"/>
          </a:xfrm>
        </p:spPr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67" y="2971800"/>
            <a:ext cx="36830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31" y="1027065"/>
            <a:ext cx="7177298" cy="22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73" y="2582341"/>
            <a:ext cx="3683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0" y="1748365"/>
            <a:ext cx="8202088" cy="6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265</TotalTime>
  <Words>1108</Words>
  <Application>Microsoft Macintosh PowerPoint</Application>
  <PresentationFormat>On-screen Show (4:3)</PresentationFormat>
  <Paragraphs>121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PHYSICS 197 Section 1  Chapters C6 and C7 Angular Momentum</vt:lpstr>
      <vt:lpstr>Announcements</vt:lpstr>
      <vt:lpstr>Review of Last Class</vt:lpstr>
      <vt:lpstr>Clicker Question</vt:lpstr>
      <vt:lpstr>Answer</vt:lpstr>
      <vt:lpstr>Impulse vs. Twirl</vt:lpstr>
      <vt:lpstr>Force vs. Torque</vt:lpstr>
      <vt:lpstr>Gyroscope</vt:lpstr>
      <vt:lpstr>Gyroscope</vt:lpstr>
      <vt:lpstr>Gyroscope</vt:lpstr>
      <vt:lpstr>Gyroscope</vt:lpstr>
      <vt:lpstr>Gyroscope</vt:lpstr>
      <vt:lpstr>Gyroscopic Precession</vt:lpstr>
      <vt:lpstr>Gyroscopic Precession</vt:lpstr>
      <vt:lpstr>Earth’s Precession</vt:lpstr>
      <vt:lpstr>Changing the Night Sky over Millennia</vt:lpstr>
      <vt:lpstr>Conservation of Angular Momentum</vt:lpstr>
      <vt:lpstr>Clicker Question</vt:lpstr>
      <vt:lpstr>Answer</vt:lpstr>
      <vt:lpstr>Clicker Question</vt:lpstr>
      <vt:lpstr>Answer</vt:lpstr>
      <vt:lpstr>Practice Problem</vt:lpstr>
      <vt:lpstr>Answer</vt:lpstr>
      <vt:lpstr>General Definition of Angular Momentum</vt:lpstr>
      <vt:lpstr>Cross Product</vt:lpstr>
      <vt:lpstr>Properties</vt:lpstr>
      <vt:lpstr>Components</vt:lpstr>
      <vt:lpstr>Back to Angular Momentum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Chapter C6 &amp; C7 Conservation of  Angular Momentum</dc:title>
  <dc:creator>Bhupal Dev</dc:creator>
  <cp:lastModifiedBy>Bhupal Dev</cp:lastModifiedBy>
  <cp:revision>107</cp:revision>
  <dcterms:created xsi:type="dcterms:W3CDTF">2017-09-15T02:54:43Z</dcterms:created>
  <dcterms:modified xsi:type="dcterms:W3CDTF">2017-09-15T07:20:02Z</dcterms:modified>
</cp:coreProperties>
</file>