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996F-91D7-BB45-9CF9-F4547BF695F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7299D-C1B8-C545-86BB-BB2615736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Emmy </a:t>
            </a:r>
            <a:r>
              <a:rPr lang="en-US" dirty="0" err="1" smtClean="0"/>
              <a:t>Noether</a:t>
            </a:r>
            <a:r>
              <a:rPr lang="en-US" dirty="0" smtClean="0"/>
              <a:t>, German Mathematician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</a:p>
          <a:p>
            <a:endParaRPr lang="en-US" dirty="0" smtClean="0"/>
          </a:p>
          <a:p>
            <a:r>
              <a:rPr lang="en-US" dirty="0" smtClean="0"/>
              <a:t>Reflection</a:t>
            </a:r>
            <a:r>
              <a:rPr lang="en-US" baseline="0" dirty="0" smtClean="0"/>
              <a:t> is different from other symmetries listed here. Why? Because it is discrete, while others are continuous.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A8B9A-034E-0943-817C-3A8A0A9A6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7A0D17-BBF9-284D-9FDD-B0C3E42C8648}" type="datetimeFigureOut">
              <a:rPr lang="en-US" smtClean="0"/>
              <a:t>12/09/2017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850A303-4408-AC4E-816A-D366C38FE8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710"/>
            <a:ext cx="9144000" cy="3495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599482"/>
            <a:ext cx="8949266" cy="2592324"/>
          </a:xfrm>
        </p:spPr>
        <p:txBody>
          <a:bodyPr/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C6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Conservation of </a:t>
            </a:r>
            <a:b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Angular Momentum</a:t>
            </a:r>
            <a:endParaRPr lang="en-US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07681"/>
            <a:ext cx="6498159" cy="9166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Arial"/>
              </a:rPr>
              <a:t>September 13, 2017</a:t>
            </a:r>
            <a:endParaRPr lang="en-US" sz="20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Consider a rectangular book (e.g. your textbook). The book is symmetric for rotations around an axis that is perpendicular to its face and goes through its center of mass. T or F? 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T. Every particle on one side of the axis has a corresponding particle on the other side. </a:t>
            </a:r>
          </a:p>
          <a:p>
            <a:r>
              <a:rPr lang="en-US" i="1" dirty="0" smtClean="0"/>
              <a:t>The book is symmetric for rotations around an axis that goes diagonally from one corner to the other. T or F? </a:t>
            </a:r>
          </a:p>
          <a:p>
            <a:pPr marL="0" indent="0"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F. The particle at point A doesn’t have a corresponding particle at point B.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5406666"/>
            <a:ext cx="2510367" cy="11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5466"/>
            <a:ext cx="8042276" cy="750265"/>
          </a:xfrm>
        </p:spPr>
        <p:txBody>
          <a:bodyPr/>
          <a:lstStyle/>
          <a:p>
            <a:r>
              <a:rPr lang="en-US" dirty="0" smtClean="0"/>
              <a:t>Moment of Inertia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5" y="982133"/>
            <a:ext cx="7445169" cy="187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15" y="3234266"/>
            <a:ext cx="7517917" cy="17760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0934"/>
            <a:ext cx="9144000" cy="115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3335"/>
            <a:ext cx="8042276" cy="682532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392"/>
            <a:ext cx="9144000" cy="780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18733"/>
            <a:ext cx="48641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1160"/>
            <a:ext cx="9144000" cy="1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6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vs. Twirl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49" y="1714500"/>
            <a:ext cx="7566237" cy="774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2980275"/>
            <a:ext cx="5434933" cy="364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44" y="3843866"/>
            <a:ext cx="7719241" cy="1372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526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2933"/>
            <a:ext cx="8042276" cy="801065"/>
          </a:xfrm>
        </p:spPr>
        <p:txBody>
          <a:bodyPr/>
          <a:lstStyle/>
          <a:p>
            <a:r>
              <a:rPr lang="en-US" dirty="0" smtClean="0"/>
              <a:t>Force vs. Torque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" y="1097042"/>
            <a:ext cx="8689618" cy="18620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7" y="3077634"/>
            <a:ext cx="8729255" cy="19243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07" y="5113866"/>
            <a:ext cx="8729255" cy="1190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000" y="6371951"/>
            <a:ext cx="3543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134"/>
            <a:ext cx="8042276" cy="834932"/>
          </a:xfrm>
        </p:spPr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67" y="2971800"/>
            <a:ext cx="36830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1" y="1027065"/>
            <a:ext cx="7177298" cy="22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4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973" y="2582341"/>
            <a:ext cx="3683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70" y="1748365"/>
            <a:ext cx="8202088" cy="6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8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" y="1461465"/>
            <a:ext cx="9073598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73" y="2794965"/>
            <a:ext cx="3683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42" y="1486865"/>
            <a:ext cx="8494329" cy="12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1" y="1503798"/>
            <a:ext cx="8349103" cy="12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Please remember to turn in your 2</a:t>
            </a:r>
            <a:r>
              <a:rPr lang="en-US" baseline="30000" dirty="0" smtClean="0"/>
              <a:t>nd</a:t>
            </a:r>
            <a:r>
              <a:rPr lang="en-US" dirty="0" smtClean="0"/>
              <a:t> weekly HW (by 9.10am). </a:t>
            </a:r>
          </a:p>
          <a:p>
            <a:r>
              <a:rPr lang="en-US" dirty="0" smtClean="0"/>
              <a:t> Please remember to collect your graded 1</a:t>
            </a:r>
            <a:r>
              <a:rPr lang="en-US" baseline="30000" dirty="0" smtClean="0"/>
              <a:t>st</a:t>
            </a:r>
            <a:r>
              <a:rPr lang="en-US" dirty="0" smtClean="0"/>
              <a:t> weekly HW from the hallway.</a:t>
            </a:r>
          </a:p>
          <a:p>
            <a:r>
              <a:rPr lang="en-US" dirty="0" smtClean="0"/>
              <a:t>If you are unsatisfied with your score, please check the online solution and submit your revised work (written in blue ink) by 9.10am, Monday, Sept 18. </a:t>
            </a:r>
          </a:p>
          <a:p>
            <a:r>
              <a:rPr lang="en-US" dirty="0" smtClean="0"/>
              <a:t>Those who had complained to me about their daily HW scores on Blackboard, please check the updated </a:t>
            </a:r>
            <a:r>
              <a:rPr lang="en-US" dirty="0" err="1" smtClean="0"/>
              <a:t>gradebook</a:t>
            </a:r>
            <a:r>
              <a:rPr lang="en-US" dirty="0"/>
              <a:t> </a:t>
            </a:r>
            <a:r>
              <a:rPr lang="en-US" dirty="0" smtClean="0"/>
              <a:t>and let me know if you still have missing scores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8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Gyroscopic Precession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56" y="1483440"/>
            <a:ext cx="7872343" cy="10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6262"/>
            <a:ext cx="8042276" cy="716399"/>
          </a:xfrm>
        </p:spPr>
        <p:txBody>
          <a:bodyPr/>
          <a:lstStyle/>
          <a:p>
            <a:r>
              <a:rPr lang="en-US" dirty="0" smtClean="0"/>
              <a:t>Gyroscopic Precession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2971800"/>
            <a:ext cx="36830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70400"/>
            <a:ext cx="4000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6" y="902661"/>
            <a:ext cx="911134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9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800"/>
            <a:ext cx="8042276" cy="834887"/>
          </a:xfrm>
        </p:spPr>
        <p:txBody>
          <a:bodyPr/>
          <a:lstStyle/>
          <a:p>
            <a:r>
              <a:rPr lang="en-US" dirty="0" smtClean="0"/>
              <a:t>Earth’s Precession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9" y="677377"/>
            <a:ext cx="8360475" cy="62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04799"/>
            <a:ext cx="8686800" cy="665599"/>
          </a:xfrm>
        </p:spPr>
        <p:txBody>
          <a:bodyPr/>
          <a:lstStyle/>
          <a:p>
            <a:r>
              <a:rPr lang="en-US" sz="3600" dirty="0" smtClean="0"/>
              <a:t>Conservation of Angular Momentum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68400"/>
            <a:ext cx="8686800" cy="5317067"/>
          </a:xfrm>
        </p:spPr>
        <p:txBody>
          <a:bodyPr>
            <a:normAutofit/>
          </a:bodyPr>
          <a:lstStyle/>
          <a:p>
            <a:r>
              <a:rPr lang="en-US" dirty="0" smtClean="0"/>
              <a:t>Analogous to linear momentum conservation, </a:t>
            </a:r>
          </a:p>
          <a:p>
            <a:pPr marL="0" indent="0" algn="ctr">
              <a:buNone/>
            </a:pPr>
            <a:r>
              <a:rPr lang="en-US" sz="2000" b="1" dirty="0" smtClean="0"/>
              <a:t>The total angular momentum of an isolated system is conserved.</a:t>
            </a:r>
          </a:p>
          <a:p>
            <a:r>
              <a:rPr lang="en-US" dirty="0" smtClean="0"/>
              <a:t>Three classes of isolated systems: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Floats in space.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Functionally isolated (external interactions deliver no net torque).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Involves a collision. </a:t>
            </a:r>
          </a:p>
          <a:p>
            <a:pPr marL="457200" indent="-457200"/>
            <a:r>
              <a:rPr lang="en-US" dirty="0" smtClean="0"/>
              <a:t>Two types of CAM problems: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Where the system that consists of a single object whose moment of inertia changes between its initial and final states.</a:t>
            </a:r>
          </a:p>
          <a:p>
            <a:pPr marL="793750" lvl="1" indent="-457200">
              <a:buFont typeface="+mj-lt"/>
              <a:buAutoNum type="arabicPeriod"/>
            </a:pPr>
            <a:r>
              <a:rPr lang="en-US" sz="2000" dirty="0" smtClean="0"/>
              <a:t>Where parts of the system having different angular momenta interact.</a:t>
            </a:r>
          </a:p>
          <a:p>
            <a:pPr marL="79375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0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</a:t>
            </a:r>
            <a:r>
              <a:rPr lang="en-US" dirty="0" smtClean="0"/>
              <a:t>Laws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Noether’s</a:t>
            </a:r>
            <a:r>
              <a:rPr lang="en-US" i="1" dirty="0" smtClean="0"/>
              <a:t> theorem</a:t>
            </a:r>
            <a:r>
              <a:rPr lang="en-US" dirty="0" smtClean="0"/>
              <a:t>: A </a:t>
            </a:r>
            <a:r>
              <a:rPr lang="en-US" b="1" dirty="0" smtClean="0"/>
              <a:t>symmetry principle</a:t>
            </a:r>
            <a:r>
              <a:rPr lang="en-US" dirty="0" smtClean="0"/>
              <a:t> implies an associated </a:t>
            </a:r>
            <a:r>
              <a:rPr lang="en-US" b="1" dirty="0" smtClean="0"/>
              <a:t>conservation law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24637"/>
              </p:ext>
            </p:extLst>
          </p:nvPr>
        </p:nvGraphicFramePr>
        <p:xfrm>
          <a:off x="549275" y="2588077"/>
          <a:ext cx="6365966" cy="186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983"/>
                <a:gridCol w="3182983"/>
              </a:tblGrid>
              <a:tr h="5581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Conservation</a:t>
                      </a:r>
                      <a:r>
                        <a:rPr lang="en-US" baseline="0" dirty="0" smtClean="0"/>
                        <a:t> of </a:t>
                      </a:r>
                      <a:endParaRPr lang="en-US" dirty="0"/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</a:t>
                      </a:r>
                      <a:r>
                        <a:rPr lang="en-US" baseline="0" dirty="0" smtClean="0"/>
                        <a:t> in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Translation in </a:t>
                      </a:r>
                      <a:r>
                        <a:rPr lang="en-US" dirty="0" smtClean="0"/>
                        <a:t>space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Momentum</a:t>
                      </a:r>
                    </a:p>
                  </a:txBody>
                  <a:tcPr/>
                </a:tc>
              </a:tr>
              <a:tr h="435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Rotation in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Angular Momentum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06" y="2370254"/>
            <a:ext cx="1332145" cy="19586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69494" y="378615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83894" y="4697085"/>
            <a:ext cx="1155234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Position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6298" y="5286246"/>
            <a:ext cx="154233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Orientation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96298" y="433069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5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Orientation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Angle is </a:t>
            </a:r>
            <a:r>
              <a:rPr lang="en-US" dirty="0" err="1" smtClean="0"/>
              <a:t>unitless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By convention, always use radians (unless specified).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0" y="1600201"/>
            <a:ext cx="3835400" cy="433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97" y="2939814"/>
            <a:ext cx="20193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3577167"/>
            <a:ext cx="3111500" cy="31115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Velocity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91" y="1642531"/>
            <a:ext cx="3300842" cy="3081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0" y="4861906"/>
            <a:ext cx="7172323" cy="5500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647331"/>
            <a:ext cx="6570133" cy="9046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471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1732"/>
            <a:ext cx="8042276" cy="750265"/>
          </a:xfrm>
        </p:spPr>
        <p:txBody>
          <a:bodyPr/>
          <a:lstStyle/>
          <a:p>
            <a:r>
              <a:rPr lang="en-US" dirty="0" smtClean="0"/>
              <a:t>Velocity vs. Angular Velocity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58900"/>
            <a:ext cx="3492500" cy="414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33" y="5723467"/>
            <a:ext cx="6781800" cy="660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26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" y="3941234"/>
            <a:ext cx="9144000" cy="1640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32" y="1444532"/>
            <a:ext cx="4910667" cy="2163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4532" y="5862135"/>
            <a:ext cx="42462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C. To your right (use right hand rule).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169885"/>
            <a:ext cx="6627284" cy="1336956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5838"/>
            <a:ext cx="9144000" cy="50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03526"/>
            <a:ext cx="2362199" cy="2362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4534"/>
            <a:ext cx="9144000" cy="11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27531"/>
            <a:ext cx="8042276" cy="716399"/>
          </a:xfrm>
        </p:spPr>
        <p:txBody>
          <a:bodyPr/>
          <a:lstStyle/>
          <a:p>
            <a:r>
              <a:rPr lang="en-US" sz="3600" dirty="0" smtClean="0"/>
              <a:t>Momentum vs. Angular Momentum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6" y="1473196"/>
            <a:ext cx="8270384" cy="1185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6" y="2959276"/>
            <a:ext cx="8270384" cy="15998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08706" y="4910667"/>
            <a:ext cx="48842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Definition only valid for rigid bodies  </a:t>
            </a:r>
          </a:p>
          <a:p>
            <a:pPr lvl="1"/>
            <a:r>
              <a:rPr lang="en-US" dirty="0" smtClean="0"/>
              <a:t>(with well-defined angular velocity).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Angular momentum is parallel to </a:t>
            </a:r>
          </a:p>
          <a:p>
            <a:pPr lvl="1"/>
            <a:r>
              <a:rPr lang="en-US" dirty="0" smtClean="0"/>
              <a:t>angular velocity only if an object is </a:t>
            </a:r>
          </a:p>
          <a:p>
            <a:pPr lvl="1" algn="ctr"/>
            <a:r>
              <a:rPr lang="en-US" dirty="0" smtClean="0"/>
              <a:t>symmetric around the axis of rotation.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67" y="4643964"/>
            <a:ext cx="3759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240</TotalTime>
  <Words>454</Words>
  <Application>Microsoft Macintosh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PHYSICS 197 Section 1 Chapter C6 Conservation of  Angular Momentum</vt:lpstr>
      <vt:lpstr>Announcements</vt:lpstr>
      <vt:lpstr>Conservation Laws </vt:lpstr>
      <vt:lpstr>Quantifying Orientation</vt:lpstr>
      <vt:lpstr>Angular Velocity</vt:lpstr>
      <vt:lpstr>Velocity vs. Angular Velocity</vt:lpstr>
      <vt:lpstr>Clicker Question</vt:lpstr>
      <vt:lpstr>Practice Problem</vt:lpstr>
      <vt:lpstr>Momentum vs. Angular Momentum</vt:lpstr>
      <vt:lpstr>Symmetric Objects</vt:lpstr>
      <vt:lpstr>Moment of Inertia</vt:lpstr>
      <vt:lpstr>Practice Problem</vt:lpstr>
      <vt:lpstr>Impulse vs. Twirl</vt:lpstr>
      <vt:lpstr>Force vs. Torque</vt:lpstr>
      <vt:lpstr>Gyroscope</vt:lpstr>
      <vt:lpstr>Gyroscope</vt:lpstr>
      <vt:lpstr>Gyroscope</vt:lpstr>
      <vt:lpstr>Gyroscope</vt:lpstr>
      <vt:lpstr>Gyroscope</vt:lpstr>
      <vt:lpstr>Gyroscopic Precession</vt:lpstr>
      <vt:lpstr>Gyroscopic Precession</vt:lpstr>
      <vt:lpstr>Earth’s Precession</vt:lpstr>
      <vt:lpstr>Conservation of Angular Momentum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Bhupal Dev</dc:creator>
  <cp:lastModifiedBy>Bhupal Dev</cp:lastModifiedBy>
  <cp:revision>90</cp:revision>
  <dcterms:created xsi:type="dcterms:W3CDTF">2017-09-12T21:58:09Z</dcterms:created>
  <dcterms:modified xsi:type="dcterms:W3CDTF">2017-09-13T05:29:31Z</dcterms:modified>
</cp:coreProperties>
</file>