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1" r:id="rId5"/>
    <p:sldId id="262" r:id="rId6"/>
    <p:sldId id="263" r:id="rId7"/>
    <p:sldId id="264" r:id="rId8"/>
    <p:sldId id="265" r:id="rId9"/>
    <p:sldId id="266" r:id="rId10"/>
    <p:sldId id="268" r:id="rId11"/>
    <p:sldId id="269" r:id="rId12"/>
    <p:sldId id="272" r:id="rId13"/>
    <p:sldId id="273" r:id="rId14"/>
    <p:sldId id="274" r:id="rId15"/>
    <p:sldId id="27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09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A786E908-DBC6-9843-822C-D5E2EACCDC5D}" type="datetimeFigureOut">
              <a:rPr lang="en-US" smtClean="0"/>
              <a:t>10/09/2017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06A9A-CB2E-D945-A375-515F350893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786E908-DBC6-9843-822C-D5E2EACCDC5D}" type="datetimeFigureOut">
              <a:rPr lang="en-US" smtClean="0"/>
              <a:t>10/09/2017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06A9A-CB2E-D945-A375-515F3508933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786E908-DBC6-9843-822C-D5E2EACCDC5D}" type="datetimeFigureOut">
              <a:rPr lang="en-US" smtClean="0"/>
              <a:t>10/09/2017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06A9A-CB2E-D945-A375-515F3508933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786E908-DBC6-9843-822C-D5E2EACCDC5D}" type="datetimeFigureOut">
              <a:rPr lang="en-US" smtClean="0"/>
              <a:t>10/09/2017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06A9A-CB2E-D945-A375-515F350893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786E908-DBC6-9843-822C-D5E2EACCDC5D}" type="datetimeFigureOut">
              <a:rPr lang="en-US" smtClean="0"/>
              <a:t>10/09/2017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06A9A-CB2E-D945-A375-515F350893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A786E908-DBC6-9843-822C-D5E2EACCDC5D}" type="datetimeFigureOut">
              <a:rPr lang="en-US" smtClean="0"/>
              <a:t>10/09/2017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06A9A-CB2E-D945-A375-515F3508933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786E908-DBC6-9843-822C-D5E2EACCDC5D}" type="datetimeFigureOut">
              <a:rPr lang="en-US" smtClean="0"/>
              <a:t>10/09/2017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06A9A-CB2E-D945-A375-515F350893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A786E908-DBC6-9843-822C-D5E2EACCDC5D}" type="datetimeFigureOut">
              <a:rPr lang="en-US" smtClean="0"/>
              <a:t>10/09/2017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06A9A-CB2E-D945-A375-515F350893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A786E908-DBC6-9843-822C-D5E2EACCDC5D}" type="datetimeFigureOut">
              <a:rPr lang="en-US" smtClean="0"/>
              <a:t>10/09/2017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06A9A-CB2E-D945-A375-515F350893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A786E908-DBC6-9843-822C-D5E2EACCDC5D}" type="datetimeFigureOut">
              <a:rPr lang="en-US" smtClean="0"/>
              <a:t>10/09/2017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06A9A-CB2E-D945-A375-515F350893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6E908-DBC6-9843-822C-D5E2EACCDC5D}" type="datetimeFigureOut">
              <a:rPr lang="en-US" smtClean="0"/>
              <a:t>10/09/2017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06A9A-CB2E-D945-A375-515F350893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786E908-DBC6-9843-822C-D5E2EACCDC5D}" type="datetimeFigureOut">
              <a:rPr lang="en-US" smtClean="0"/>
              <a:t>10/09/2017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06A9A-CB2E-D945-A375-515F350893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786E908-DBC6-9843-822C-D5E2EACCDC5D}" type="datetimeFigureOut">
              <a:rPr lang="en-US" smtClean="0"/>
              <a:t>10/09/2017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0D06A9A-CB2E-D945-A375-515F350893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734" y="605490"/>
            <a:ext cx="8949266" cy="2336083"/>
          </a:xfrm>
        </p:spPr>
        <p:txBody>
          <a:bodyPr/>
          <a:lstStyle/>
          <a:p>
            <a:r>
              <a:rPr lang="en-US" dirty="0" smtClean="0">
                <a:latin typeface="Arial"/>
                <a:cs typeface="Arial"/>
              </a:rPr>
              <a:t/>
            </a:r>
            <a:br>
              <a:rPr lang="en-US" dirty="0" smtClean="0">
                <a:latin typeface="Arial"/>
                <a:cs typeface="Arial"/>
              </a:rPr>
            </a:br>
            <a:r>
              <a:rPr lang="en-US" sz="2800" dirty="0" smtClean="0">
                <a:cs typeface="Arial"/>
              </a:rPr>
              <a:t>PHYSICS 197 Section 1</a:t>
            </a:r>
            <a:r>
              <a:rPr lang="en-US" dirty="0" smtClean="0">
                <a:cs typeface="Arial"/>
              </a:rPr>
              <a:t/>
            </a:r>
            <a:br>
              <a:rPr lang="en-US" dirty="0" smtClean="0">
                <a:cs typeface="Arial"/>
              </a:rPr>
            </a:br>
            <a:r>
              <a:rPr lang="en-US" dirty="0" smtClean="0">
                <a:cs typeface="Arial"/>
              </a:rPr>
              <a:t/>
            </a:r>
            <a:br>
              <a:rPr lang="en-US" dirty="0" smtClean="0">
                <a:cs typeface="Arial"/>
              </a:rPr>
            </a:br>
            <a:r>
              <a:rPr lang="en-US" sz="4000" dirty="0" smtClean="0">
                <a:cs typeface="Arial"/>
              </a:rPr>
              <a:t>Chapter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C5</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
            </a:r>
            <a:b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b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Conservation of Momentum</a:t>
            </a:r>
            <a:endParaRPr lang="en-US" dirty="0">
              <a:cs typeface="Arial"/>
            </a:endParaRPr>
          </a:p>
        </p:txBody>
      </p:sp>
      <p:sp>
        <p:nvSpPr>
          <p:cNvPr id="3" name="Subtitle 2"/>
          <p:cNvSpPr>
            <a:spLocks noGrp="1"/>
          </p:cNvSpPr>
          <p:nvPr>
            <p:ph type="subTitle" idx="1"/>
          </p:nvPr>
        </p:nvSpPr>
        <p:spPr>
          <a:xfrm>
            <a:off x="1322921" y="3207681"/>
            <a:ext cx="6498159" cy="916641"/>
          </a:xfrm>
        </p:spPr>
        <p:txBody>
          <a:bodyPr>
            <a:normAutofit/>
          </a:bodyPr>
          <a:lstStyle/>
          <a:p>
            <a:r>
              <a:rPr lang="en-US" sz="2000" dirty="0" smtClean="0">
                <a:solidFill>
                  <a:schemeClr val="tx1"/>
                </a:solidFill>
                <a:latin typeface="+mj-lt"/>
                <a:cs typeface="Arial"/>
              </a:rPr>
              <a:t>September </a:t>
            </a:r>
            <a:r>
              <a:rPr lang="en-US" sz="2000" dirty="0" smtClean="0">
                <a:solidFill>
                  <a:schemeClr val="tx1"/>
                </a:solidFill>
                <a:latin typeface="+mj-lt"/>
                <a:cs typeface="Arial"/>
              </a:rPr>
              <a:t>11, </a:t>
            </a:r>
            <a:r>
              <a:rPr lang="en-US" sz="2000" dirty="0" smtClean="0">
                <a:solidFill>
                  <a:schemeClr val="tx1"/>
                </a:solidFill>
                <a:latin typeface="+mj-lt"/>
                <a:cs typeface="Arial"/>
              </a:rPr>
              <a:t>2017</a:t>
            </a:r>
            <a:endParaRPr lang="en-US" sz="2000" dirty="0">
              <a:solidFill>
                <a:schemeClr val="tx1"/>
              </a:solidFill>
              <a:latin typeface="+mj-lt"/>
              <a:cs typeface="Arial"/>
            </a:endParaRPr>
          </a:p>
        </p:txBody>
      </p:sp>
      <p:pic>
        <p:nvPicPr>
          <p:cNvPr id="4" name="Picture 3" descr="wash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1219200" cy="1219200"/>
          </a:xfrm>
          <a:prstGeom prst="rect">
            <a:avLst/>
          </a:prstGeom>
        </p:spPr>
      </p:pic>
      <p:pic>
        <p:nvPicPr>
          <p:cNvPr id="5" name="Picture 4"/>
          <p:cNvPicPr>
            <a:picLocks noChangeAspect="1"/>
          </p:cNvPicPr>
          <p:nvPr/>
        </p:nvPicPr>
        <p:blipFill>
          <a:blip r:embed="rId3"/>
          <a:stretch>
            <a:fillRect/>
          </a:stretch>
        </p:blipFill>
        <p:spPr>
          <a:xfrm>
            <a:off x="7924800" y="118534"/>
            <a:ext cx="1176866" cy="1176866"/>
          </a:xfrm>
          <a:prstGeom prst="rect">
            <a:avLst/>
          </a:prstGeom>
        </p:spPr>
      </p:pic>
      <p:pic>
        <p:nvPicPr>
          <p:cNvPr id="6" name="Picture 5"/>
          <p:cNvPicPr>
            <a:picLocks noChangeAspect="1"/>
          </p:cNvPicPr>
          <p:nvPr/>
        </p:nvPicPr>
        <p:blipFill>
          <a:blip r:embed="rId4"/>
          <a:stretch>
            <a:fillRect/>
          </a:stretch>
        </p:blipFill>
        <p:spPr>
          <a:xfrm>
            <a:off x="2895597" y="3611033"/>
            <a:ext cx="3246967" cy="3246967"/>
          </a:xfrm>
          <a:prstGeom prst="rect">
            <a:avLst/>
          </a:prstGeom>
        </p:spPr>
      </p:pic>
    </p:spTree>
    <p:extLst>
      <p:ext uri="{BB962C8B-B14F-4D97-AF65-F5344CB8AC3E}">
        <p14:creationId xmlns:p14="http://schemas.microsoft.com/office/powerpoint/2010/main" val="7455874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549275" y="1600201"/>
            <a:ext cx="8042276" cy="4732866"/>
          </a:xfrm>
        </p:spPr>
        <p:txBody>
          <a:bodyPr>
            <a:normAutofit/>
          </a:bodyPr>
          <a:lstStyle/>
          <a:p>
            <a:pPr marL="0" indent="0">
              <a:buNone/>
            </a:pPr>
            <a:r>
              <a:rPr lang="en-US" i="1" dirty="0"/>
              <a:t>Can we apply conservation of momentum to the following two-object system, and why? </a:t>
            </a:r>
          </a:p>
          <a:p>
            <a:pPr marL="0" indent="0">
              <a:buNone/>
            </a:pPr>
            <a:r>
              <a:rPr lang="en-US" i="1" dirty="0" smtClean="0"/>
              <a:t>A bowling ball strikes a pin. </a:t>
            </a:r>
          </a:p>
          <a:p>
            <a:pPr marL="0" indent="0">
              <a:buNone/>
            </a:pPr>
            <a:r>
              <a:rPr lang="en-US" dirty="0" err="1" smtClean="0"/>
              <a:t>Ans</a:t>
            </a:r>
            <a:r>
              <a:rPr lang="en-US" dirty="0" smtClean="0"/>
              <a:t>: Yes, collision. </a:t>
            </a:r>
          </a:p>
        </p:txBody>
      </p:sp>
      <p:pic>
        <p:nvPicPr>
          <p:cNvPr id="4" name="Picture 3"/>
          <p:cNvPicPr>
            <a:picLocks noChangeAspect="1"/>
          </p:cNvPicPr>
          <p:nvPr/>
        </p:nvPicPr>
        <p:blipFill>
          <a:blip r:embed="rId2"/>
          <a:stretch>
            <a:fillRect/>
          </a:stretch>
        </p:blipFill>
        <p:spPr>
          <a:xfrm>
            <a:off x="2295434" y="3687002"/>
            <a:ext cx="5331130" cy="3003453"/>
          </a:xfrm>
          <a:prstGeom prst="rect">
            <a:avLst/>
          </a:prstGeom>
        </p:spPr>
      </p:pic>
    </p:spTree>
    <p:extLst>
      <p:ext uri="{BB962C8B-B14F-4D97-AF65-F5344CB8AC3E}">
        <p14:creationId xmlns:p14="http://schemas.microsoft.com/office/powerpoint/2010/main" val="4119949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6266"/>
            <a:ext cx="8042276" cy="750265"/>
          </a:xfrm>
        </p:spPr>
        <p:txBody>
          <a:bodyPr/>
          <a:lstStyle/>
          <a:p>
            <a:r>
              <a:rPr lang="en-US" dirty="0" smtClean="0"/>
              <a:t>An Application</a:t>
            </a:r>
            <a:endParaRPr lang="en-US" dirty="0"/>
          </a:p>
        </p:txBody>
      </p:sp>
      <p:sp>
        <p:nvSpPr>
          <p:cNvPr id="3" name="Content Placeholder 2"/>
          <p:cNvSpPr>
            <a:spLocks noGrp="1"/>
          </p:cNvSpPr>
          <p:nvPr>
            <p:ph idx="1"/>
          </p:nvPr>
        </p:nvSpPr>
        <p:spPr>
          <a:xfrm>
            <a:off x="549275" y="1159935"/>
            <a:ext cx="8042276" cy="4343400"/>
          </a:xfrm>
        </p:spPr>
        <p:txBody>
          <a:bodyPr/>
          <a:lstStyle/>
          <a:p>
            <a:pPr marL="0" indent="0" algn="ctr">
              <a:buNone/>
            </a:pPr>
            <a:r>
              <a:rPr lang="en-US" dirty="0" smtClean="0"/>
              <a:t>Recall Friday’s clicker question</a:t>
            </a:r>
          </a:p>
          <a:p>
            <a:pPr marL="0" indent="0">
              <a:buNone/>
            </a:pPr>
            <a:r>
              <a:rPr lang="en-US" i="1" dirty="0" smtClean="0"/>
              <a:t>Two space walkers, one with mass 120 kg and the other with mass 85 kg, hold on to the ends of a lightweight cable with length 25 m. The astronauts are originally at rest in deep space. If they start pulling themselves toward each other along the cable until they meet, roughly how far will the less massive astronaut move? </a:t>
            </a:r>
            <a:endParaRPr lang="en-US" i="1" dirty="0"/>
          </a:p>
        </p:txBody>
      </p:sp>
      <p:pic>
        <p:nvPicPr>
          <p:cNvPr id="4" name="Picture 3"/>
          <p:cNvPicPr>
            <a:picLocks noChangeAspect="1"/>
          </p:cNvPicPr>
          <p:nvPr/>
        </p:nvPicPr>
        <p:blipFill>
          <a:blip r:embed="rId2"/>
          <a:stretch>
            <a:fillRect/>
          </a:stretch>
        </p:blipFill>
        <p:spPr>
          <a:xfrm>
            <a:off x="2631017" y="4148667"/>
            <a:ext cx="4265083" cy="2531533"/>
          </a:xfrm>
          <a:prstGeom prst="rect">
            <a:avLst/>
          </a:prstGeom>
        </p:spPr>
      </p:pic>
    </p:spTree>
    <p:extLst>
      <p:ext uri="{BB962C8B-B14F-4D97-AF65-F5344CB8AC3E}">
        <p14:creationId xmlns:p14="http://schemas.microsoft.com/office/powerpoint/2010/main" val="1771525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8334"/>
            <a:ext cx="8042276" cy="784132"/>
          </a:xfrm>
        </p:spPr>
        <p:txBody>
          <a:bodyPr/>
          <a:lstStyle/>
          <a:p>
            <a:r>
              <a:rPr lang="en-US" dirty="0" smtClean="0"/>
              <a:t>Solution</a:t>
            </a:r>
            <a:endParaRPr lang="en-US" dirty="0"/>
          </a:p>
        </p:txBody>
      </p:sp>
      <p:pic>
        <p:nvPicPr>
          <p:cNvPr id="4" name="Picture 3"/>
          <p:cNvPicPr>
            <a:picLocks noChangeAspect="1"/>
          </p:cNvPicPr>
          <p:nvPr/>
        </p:nvPicPr>
        <p:blipFill>
          <a:blip r:embed="rId2"/>
          <a:stretch>
            <a:fillRect/>
          </a:stretch>
        </p:blipFill>
        <p:spPr>
          <a:xfrm>
            <a:off x="2343150" y="970403"/>
            <a:ext cx="4265083" cy="2531533"/>
          </a:xfrm>
          <a:prstGeom prst="rect">
            <a:avLst/>
          </a:prstGeom>
        </p:spPr>
      </p:pic>
      <p:pic>
        <p:nvPicPr>
          <p:cNvPr id="3" name="Picture 2"/>
          <p:cNvPicPr>
            <a:picLocks noChangeAspect="1"/>
          </p:cNvPicPr>
          <p:nvPr/>
        </p:nvPicPr>
        <p:blipFill>
          <a:blip r:embed="rId3"/>
          <a:stretch>
            <a:fillRect/>
          </a:stretch>
        </p:blipFill>
        <p:spPr>
          <a:xfrm>
            <a:off x="0" y="3418452"/>
            <a:ext cx="9144000" cy="3357104"/>
          </a:xfrm>
          <a:prstGeom prst="rect">
            <a:avLst/>
          </a:prstGeom>
        </p:spPr>
      </p:pic>
    </p:spTree>
    <p:extLst>
      <p:ext uri="{BB962C8B-B14F-4D97-AF65-F5344CB8AC3E}">
        <p14:creationId xmlns:p14="http://schemas.microsoft.com/office/powerpoint/2010/main" val="2880090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7201"/>
            <a:ext cx="8042276" cy="648665"/>
          </a:xfrm>
        </p:spPr>
        <p:txBody>
          <a:bodyPr/>
          <a:lstStyle/>
          <a:p>
            <a:r>
              <a:rPr lang="en-US" sz="2800" dirty="0" smtClean="0"/>
              <a:t>Solving Momentum Conservation Problems</a:t>
            </a:r>
            <a:endParaRPr lang="en-US" sz="2800" dirty="0"/>
          </a:p>
        </p:txBody>
      </p:sp>
      <p:sp>
        <p:nvSpPr>
          <p:cNvPr id="3" name="Content Placeholder 2"/>
          <p:cNvSpPr>
            <a:spLocks noGrp="1"/>
          </p:cNvSpPr>
          <p:nvPr>
            <p:ph idx="1"/>
          </p:nvPr>
        </p:nvSpPr>
        <p:spPr>
          <a:xfrm>
            <a:off x="549275" y="1075268"/>
            <a:ext cx="8042276" cy="4343400"/>
          </a:xfrm>
        </p:spPr>
        <p:txBody>
          <a:bodyPr/>
          <a:lstStyle/>
          <a:p>
            <a:pPr marL="0" indent="0">
              <a:buNone/>
            </a:pPr>
            <a:r>
              <a:rPr lang="en-US" b="1" dirty="0" smtClean="0"/>
              <a:t>Master Equation:</a:t>
            </a:r>
            <a:endParaRPr lang="en-US" b="1" dirty="0"/>
          </a:p>
        </p:txBody>
      </p:sp>
      <p:pic>
        <p:nvPicPr>
          <p:cNvPr id="4" name="Picture 3"/>
          <p:cNvPicPr>
            <a:picLocks noChangeAspect="1"/>
          </p:cNvPicPr>
          <p:nvPr/>
        </p:nvPicPr>
        <p:blipFill>
          <a:blip r:embed="rId2"/>
          <a:stretch>
            <a:fillRect/>
          </a:stretch>
        </p:blipFill>
        <p:spPr>
          <a:xfrm>
            <a:off x="3826930" y="1075268"/>
            <a:ext cx="3623734" cy="460610"/>
          </a:xfrm>
          <a:prstGeom prst="rect">
            <a:avLst/>
          </a:prstGeom>
        </p:spPr>
        <p:style>
          <a:lnRef idx="2">
            <a:schemeClr val="accent3">
              <a:shade val="50000"/>
            </a:schemeClr>
          </a:lnRef>
          <a:fillRef idx="1">
            <a:schemeClr val="accent3"/>
          </a:fillRef>
          <a:effectRef idx="0">
            <a:schemeClr val="accent3"/>
          </a:effectRef>
          <a:fontRef idx="minor">
            <a:schemeClr val="lt1"/>
          </a:fontRef>
        </p:style>
      </p:pic>
      <p:pic>
        <p:nvPicPr>
          <p:cNvPr id="5" name="Picture 4"/>
          <p:cNvPicPr>
            <a:picLocks noChangeAspect="1"/>
          </p:cNvPicPr>
          <p:nvPr/>
        </p:nvPicPr>
        <p:blipFill>
          <a:blip r:embed="rId3"/>
          <a:stretch>
            <a:fillRect/>
          </a:stretch>
        </p:blipFill>
        <p:spPr>
          <a:xfrm>
            <a:off x="114300" y="2039403"/>
            <a:ext cx="8902700" cy="4432300"/>
          </a:xfrm>
          <a:prstGeom prst="rect">
            <a:avLst/>
          </a:prstGeom>
        </p:spPr>
      </p:pic>
    </p:spTree>
    <p:extLst>
      <p:ext uri="{BB962C8B-B14F-4D97-AF65-F5344CB8AC3E}">
        <p14:creationId xmlns:p14="http://schemas.microsoft.com/office/powerpoint/2010/main" val="2195861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3732"/>
            <a:ext cx="8042276" cy="767199"/>
          </a:xfrm>
        </p:spPr>
        <p:txBody>
          <a:bodyPr/>
          <a:lstStyle/>
          <a:p>
            <a:r>
              <a:rPr lang="en-US" dirty="0" smtClean="0"/>
              <a:t>Clicker Question</a:t>
            </a:r>
            <a:endParaRPr lang="en-US" dirty="0"/>
          </a:p>
        </p:txBody>
      </p:sp>
      <p:sp>
        <p:nvSpPr>
          <p:cNvPr id="4" name="Content Placeholder 3"/>
          <p:cNvSpPr>
            <a:spLocks noGrp="1"/>
          </p:cNvSpPr>
          <p:nvPr>
            <p:ph idx="1"/>
          </p:nvPr>
        </p:nvSpPr>
        <p:spPr>
          <a:xfrm>
            <a:off x="549275" y="1244601"/>
            <a:ext cx="8042276" cy="4343400"/>
          </a:xfrm>
        </p:spPr>
        <p:txBody>
          <a:bodyPr/>
          <a:lstStyle/>
          <a:p>
            <a:pPr marL="0" indent="0">
              <a:buNone/>
            </a:pPr>
            <a:r>
              <a:rPr lang="en-US" i="1" dirty="0" smtClean="0"/>
              <a:t>The following diagrams show hypothetical results for collisions between two identical balls floating in space. One ball was initially moving to the right along the dashed line before striking the other ball at rest. The arrows depict the balls’ final velocities. Which outcome is physically believable? </a:t>
            </a:r>
            <a:endParaRPr lang="en-US" i="1" dirty="0"/>
          </a:p>
        </p:txBody>
      </p:sp>
      <p:pic>
        <p:nvPicPr>
          <p:cNvPr id="3" name="Picture 2"/>
          <p:cNvPicPr>
            <a:picLocks noChangeAspect="1"/>
          </p:cNvPicPr>
          <p:nvPr/>
        </p:nvPicPr>
        <p:blipFill>
          <a:blip r:embed="rId2"/>
          <a:stretch>
            <a:fillRect/>
          </a:stretch>
        </p:blipFill>
        <p:spPr>
          <a:xfrm>
            <a:off x="1811865" y="3716904"/>
            <a:ext cx="5380567" cy="3005628"/>
          </a:xfrm>
          <a:prstGeom prst="rect">
            <a:avLst/>
          </a:prstGeom>
        </p:spPr>
      </p:pic>
      <p:sp>
        <p:nvSpPr>
          <p:cNvPr id="5" name="TextBox 4"/>
          <p:cNvSpPr txBox="1"/>
          <p:nvPr/>
        </p:nvSpPr>
        <p:spPr>
          <a:xfrm>
            <a:off x="287867" y="5435604"/>
            <a:ext cx="862628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(b) The system’s total momentum is rightward both before and after collision. </a:t>
            </a:r>
            <a:endParaRPr lang="en-US" dirty="0"/>
          </a:p>
        </p:txBody>
      </p:sp>
    </p:spTree>
    <p:extLst>
      <p:ext uri="{BB962C8B-B14F-4D97-AF65-F5344CB8AC3E}">
        <p14:creationId xmlns:p14="http://schemas.microsoft.com/office/powerpoint/2010/main" val="2049488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0799"/>
            <a:ext cx="8042276" cy="902665"/>
          </a:xfrm>
        </p:spPr>
        <p:txBody>
          <a:bodyPr/>
          <a:lstStyle/>
          <a:p>
            <a:r>
              <a:rPr lang="en-US" dirty="0" smtClean="0"/>
              <a:t>Practice Problem</a:t>
            </a:r>
            <a:endParaRPr lang="en-US" dirty="0"/>
          </a:p>
        </p:txBody>
      </p:sp>
      <p:pic>
        <p:nvPicPr>
          <p:cNvPr id="6" name="Picture 5"/>
          <p:cNvPicPr>
            <a:picLocks noChangeAspect="1"/>
          </p:cNvPicPr>
          <p:nvPr/>
        </p:nvPicPr>
        <p:blipFill>
          <a:blip r:embed="rId2"/>
          <a:stretch>
            <a:fillRect/>
          </a:stretch>
        </p:blipFill>
        <p:spPr>
          <a:xfrm>
            <a:off x="164105" y="1058331"/>
            <a:ext cx="8979895" cy="2675468"/>
          </a:xfrm>
          <a:prstGeom prst="rect">
            <a:avLst/>
          </a:prstGeom>
        </p:spPr>
      </p:pic>
      <p:pic>
        <p:nvPicPr>
          <p:cNvPr id="7" name="Picture 6"/>
          <p:cNvPicPr>
            <a:picLocks noChangeAspect="1"/>
          </p:cNvPicPr>
          <p:nvPr/>
        </p:nvPicPr>
        <p:blipFill>
          <a:blip r:embed="rId3"/>
          <a:stretch>
            <a:fillRect/>
          </a:stretch>
        </p:blipFill>
        <p:spPr>
          <a:xfrm>
            <a:off x="164105" y="3666067"/>
            <a:ext cx="8839200" cy="2933700"/>
          </a:xfrm>
          <a:prstGeom prst="rect">
            <a:avLst/>
          </a:prstGeom>
        </p:spPr>
      </p:pic>
    </p:spTree>
    <p:extLst>
      <p:ext uri="{BB962C8B-B14F-4D97-AF65-F5344CB8AC3E}">
        <p14:creationId xmlns:p14="http://schemas.microsoft.com/office/powerpoint/2010/main" val="2336206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Technical issues with last daily HW – You’ll get credit if you finished on time. </a:t>
            </a:r>
          </a:p>
          <a:p>
            <a:r>
              <a:rPr lang="en-US" dirty="0" smtClean="0"/>
              <a:t>Whenever possible, please try to complete the assignments well in advance. </a:t>
            </a:r>
          </a:p>
          <a:p>
            <a:r>
              <a:rPr lang="en-US" dirty="0" smtClean="0"/>
              <a:t>Blackboard may not properly import the scores from </a:t>
            </a:r>
            <a:r>
              <a:rPr lang="en-US" dirty="0" err="1" smtClean="0"/>
              <a:t>Learnsmart</a:t>
            </a:r>
            <a:r>
              <a:rPr lang="en-US" dirty="0" smtClean="0"/>
              <a:t>, if you have changed section. Please try relinking your Blackboard to this section on Connect. </a:t>
            </a:r>
          </a:p>
          <a:p>
            <a:r>
              <a:rPr lang="en-US" dirty="0" smtClean="0"/>
              <a:t>If sync doesn’t work, let me know your Connect score and I’ll update it manually on Blackboard.</a:t>
            </a:r>
            <a:endParaRPr lang="en-US" dirty="0"/>
          </a:p>
          <a:p>
            <a:r>
              <a:rPr lang="en-US" dirty="0" smtClean="0"/>
              <a:t>First Lab today. </a:t>
            </a:r>
            <a:r>
              <a:rPr lang="en-US" dirty="0"/>
              <a:t>More info </a:t>
            </a:r>
            <a:r>
              <a:rPr lang="en-US" dirty="0" smtClean="0"/>
              <a:t>(and Lab assignment) at </a:t>
            </a:r>
          </a:p>
          <a:p>
            <a:pPr marL="0" indent="0" algn="ctr">
              <a:buNone/>
            </a:pPr>
            <a:r>
              <a:rPr lang="en-US" dirty="0" smtClean="0">
                <a:latin typeface="American Typewriter"/>
                <a:cs typeface="American Typewriter"/>
              </a:rPr>
              <a:t>http</a:t>
            </a:r>
            <a:r>
              <a:rPr lang="en-US" dirty="0">
                <a:latin typeface="American Typewriter"/>
                <a:cs typeface="American Typewriter"/>
              </a:rPr>
              <a:t>://</a:t>
            </a:r>
            <a:r>
              <a:rPr lang="en-US" dirty="0" err="1">
                <a:latin typeface="American Typewriter"/>
                <a:cs typeface="American Typewriter"/>
              </a:rPr>
              <a:t>physics.wustl.edu</a:t>
            </a:r>
            <a:r>
              <a:rPr lang="en-US" dirty="0">
                <a:latin typeface="American Typewriter"/>
                <a:cs typeface="American Typewriter"/>
              </a:rPr>
              <a:t>/</a:t>
            </a:r>
            <a:r>
              <a:rPr lang="en-US" dirty="0" err="1">
                <a:latin typeface="American Typewriter"/>
                <a:cs typeface="American Typewriter"/>
              </a:rPr>
              <a:t>introphys</a:t>
            </a:r>
            <a:r>
              <a:rPr lang="en-US" dirty="0">
                <a:latin typeface="American Typewriter"/>
                <a:cs typeface="American Typewriter"/>
              </a:rPr>
              <a:t>/Fall/</a:t>
            </a:r>
            <a:endParaRPr lang="en-US" dirty="0" smtClean="0">
              <a:latin typeface="American Typewriter"/>
              <a:cs typeface="American Typewriter"/>
            </a:endParaRPr>
          </a:p>
          <a:p>
            <a:endParaRPr lang="en-US" dirty="0"/>
          </a:p>
        </p:txBody>
      </p:sp>
    </p:spTree>
    <p:extLst>
      <p:ext uri="{BB962C8B-B14F-4D97-AF65-F5344CB8AC3E}">
        <p14:creationId xmlns:p14="http://schemas.microsoft.com/office/powerpoint/2010/main" val="14264868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Law of Conservation of Momentum</a:t>
            </a:r>
            <a:endParaRPr lang="en-US" sz="3600" dirty="0"/>
          </a:p>
        </p:txBody>
      </p:sp>
      <p:sp>
        <p:nvSpPr>
          <p:cNvPr id="6" name="Content Placeholder 5"/>
          <p:cNvSpPr>
            <a:spLocks noGrp="1"/>
          </p:cNvSpPr>
          <p:nvPr>
            <p:ph idx="1"/>
          </p:nvPr>
        </p:nvSpPr>
        <p:spPr>
          <a:xfrm>
            <a:off x="549275" y="1600201"/>
            <a:ext cx="8042276" cy="5088466"/>
          </a:xfrm>
        </p:spPr>
        <p:txBody>
          <a:bodyPr>
            <a:normAutofit fontScale="92500"/>
          </a:bodyPr>
          <a:lstStyle/>
          <a:p>
            <a:r>
              <a:rPr lang="en-US" b="1" dirty="0" smtClean="0"/>
              <a:t>Momentum-transfer principle: </a:t>
            </a:r>
            <a:r>
              <a:rPr lang="en-US" dirty="0"/>
              <a:t>O</a:t>
            </a:r>
            <a:r>
              <a:rPr lang="en-US" dirty="0" smtClean="0"/>
              <a:t>nly external interactions can cause momentum to flow into or out of a system. </a:t>
            </a:r>
          </a:p>
          <a:p>
            <a:r>
              <a:rPr lang="en-US" b="1" dirty="0"/>
              <a:t>Isolated system: </a:t>
            </a:r>
            <a:r>
              <a:rPr lang="en-US" dirty="0"/>
              <a:t>A system that does </a:t>
            </a:r>
            <a:r>
              <a:rPr lang="en-US" i="1" dirty="0"/>
              <a:t>not</a:t>
            </a:r>
            <a:r>
              <a:rPr lang="en-US" dirty="0"/>
              <a:t> participate in any </a:t>
            </a:r>
            <a:r>
              <a:rPr lang="en-US" i="1" dirty="0"/>
              <a:t>external</a:t>
            </a:r>
            <a:r>
              <a:rPr lang="en-US" dirty="0"/>
              <a:t> interactions.</a:t>
            </a:r>
          </a:p>
          <a:p>
            <a:pPr marL="0" indent="0">
              <a:buNone/>
            </a:pPr>
            <a:endParaRPr lang="en-US" dirty="0" smtClean="0"/>
          </a:p>
          <a:p>
            <a:endParaRPr lang="en-US" dirty="0"/>
          </a:p>
          <a:p>
            <a:r>
              <a:rPr lang="en-US" dirty="0" smtClean="0"/>
              <a:t> Consequence of translation symmetry. </a:t>
            </a:r>
          </a:p>
          <a:p>
            <a:r>
              <a:rPr lang="en-US" dirty="0" smtClean="0"/>
              <a:t>Can we have a physical system </a:t>
            </a:r>
            <a:r>
              <a:rPr lang="en-US" i="1" dirty="0" smtClean="0"/>
              <a:t>truly</a:t>
            </a:r>
            <a:r>
              <a:rPr lang="en-US" dirty="0" smtClean="0"/>
              <a:t> isolated? </a:t>
            </a:r>
          </a:p>
          <a:p>
            <a:r>
              <a:rPr lang="en-US" dirty="0" smtClean="0"/>
              <a:t>Then how useful is the momentum conservation law? </a:t>
            </a:r>
          </a:p>
          <a:p>
            <a:endParaRPr lang="en-US" dirty="0" smtClean="0"/>
          </a:p>
          <a:p>
            <a:endParaRPr lang="en-US" dirty="0"/>
          </a:p>
        </p:txBody>
      </p:sp>
      <p:sp>
        <p:nvSpPr>
          <p:cNvPr id="5" name="TextBox 4"/>
          <p:cNvSpPr txBox="1"/>
          <p:nvPr/>
        </p:nvSpPr>
        <p:spPr>
          <a:xfrm>
            <a:off x="1108074" y="3892828"/>
            <a:ext cx="73247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i="1" dirty="0" smtClean="0"/>
              <a:t>An isolated system’s total momentum is conserved.</a:t>
            </a:r>
          </a:p>
        </p:txBody>
      </p:sp>
    </p:spTree>
    <p:extLst>
      <p:ext uri="{BB962C8B-B14F-4D97-AF65-F5344CB8AC3E}">
        <p14:creationId xmlns:p14="http://schemas.microsoft.com/office/powerpoint/2010/main" val="604749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Isolation</a:t>
            </a:r>
            <a:endParaRPr lang="en-US" dirty="0"/>
          </a:p>
        </p:txBody>
      </p:sp>
      <p:sp>
        <p:nvSpPr>
          <p:cNvPr id="3" name="Content Placeholder 2"/>
          <p:cNvSpPr>
            <a:spLocks noGrp="1"/>
          </p:cNvSpPr>
          <p:nvPr>
            <p:ph idx="1"/>
          </p:nvPr>
        </p:nvSpPr>
        <p:spPr/>
        <p:txBody>
          <a:bodyPr>
            <a:normAutofit lnSpcReduction="10000"/>
          </a:bodyPr>
          <a:lstStyle/>
          <a:p>
            <a:r>
              <a:rPr lang="en-US" dirty="0" smtClean="0"/>
              <a:t>A system’s momentum is </a:t>
            </a:r>
            <a:r>
              <a:rPr lang="en-US" i="1" dirty="0" smtClean="0"/>
              <a:t>nearly</a:t>
            </a:r>
            <a:r>
              <a:rPr lang="en-US" dirty="0" smtClean="0"/>
              <a:t> conserved in processes where external interactions fail to transport a </a:t>
            </a:r>
            <a:r>
              <a:rPr lang="en-US" i="1" dirty="0" smtClean="0"/>
              <a:t>significant</a:t>
            </a:r>
            <a:r>
              <a:rPr lang="en-US" dirty="0" smtClean="0"/>
              <a:t> amount of momentum into or out of the system. </a:t>
            </a:r>
          </a:p>
          <a:p>
            <a:r>
              <a:rPr lang="en-US" dirty="0" smtClean="0"/>
              <a:t>Three general categories of such processes:</a:t>
            </a:r>
          </a:p>
          <a:p>
            <a:pPr marL="793750" lvl="1" indent="-457200">
              <a:buFont typeface="+mj-lt"/>
              <a:buAutoNum type="arabicPeriod"/>
            </a:pPr>
            <a:r>
              <a:rPr lang="en-US" b="1" dirty="0" smtClean="0"/>
              <a:t>Floats in space: </a:t>
            </a:r>
            <a:r>
              <a:rPr lang="en-US" dirty="0" smtClean="0"/>
              <a:t>External gravitational interactions can be ignored in a freely floating reference frame.</a:t>
            </a:r>
          </a:p>
          <a:p>
            <a:pPr marL="793750" lvl="1" indent="-457200">
              <a:buFont typeface="+mj-lt"/>
              <a:buAutoNum type="arabicPeriod"/>
            </a:pPr>
            <a:r>
              <a:rPr lang="en-US" b="1" dirty="0" smtClean="0"/>
              <a:t>Functionally isolated: </a:t>
            </a:r>
            <a:r>
              <a:rPr lang="en-US" dirty="0" smtClean="0"/>
              <a:t>When momentum flows due to external interactions cancel out.</a:t>
            </a:r>
          </a:p>
          <a:p>
            <a:pPr marL="793750" lvl="1" indent="-457200">
              <a:buFont typeface="+mj-lt"/>
              <a:buAutoNum type="arabicPeriod"/>
            </a:pPr>
            <a:r>
              <a:rPr lang="en-US" b="1" dirty="0" smtClean="0"/>
              <a:t>Collision:</a:t>
            </a:r>
            <a:r>
              <a:rPr lang="en-US" dirty="0" smtClean="0"/>
              <a:t> Internal interactions act only briefly and deliver much larger impulse than any external interactions during that time. </a:t>
            </a:r>
            <a:endParaRPr lang="en-US" dirty="0"/>
          </a:p>
        </p:txBody>
      </p:sp>
    </p:spTree>
    <p:extLst>
      <p:ext uri="{BB962C8B-B14F-4D97-AF65-F5344CB8AC3E}">
        <p14:creationId xmlns:p14="http://schemas.microsoft.com/office/powerpoint/2010/main" val="4262323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24508"/>
            <a:ext cx="8042276" cy="880015"/>
          </a:xfrm>
        </p:spPr>
        <p:txBody>
          <a:bodyPr/>
          <a:lstStyle/>
          <a:p>
            <a:r>
              <a:rPr lang="en-US" dirty="0" smtClean="0"/>
              <a:t>Examples</a:t>
            </a:r>
            <a:endParaRPr lang="en-US" dirty="0"/>
          </a:p>
        </p:txBody>
      </p:sp>
      <p:sp>
        <p:nvSpPr>
          <p:cNvPr id="3" name="Content Placeholder 2"/>
          <p:cNvSpPr>
            <a:spLocks noGrp="1"/>
          </p:cNvSpPr>
          <p:nvPr>
            <p:ph idx="1"/>
          </p:nvPr>
        </p:nvSpPr>
        <p:spPr>
          <a:xfrm>
            <a:off x="549275" y="1176813"/>
            <a:ext cx="8042276" cy="4732866"/>
          </a:xfrm>
        </p:spPr>
        <p:txBody>
          <a:bodyPr>
            <a:normAutofit lnSpcReduction="10000"/>
          </a:bodyPr>
          <a:lstStyle/>
          <a:p>
            <a:pPr marL="0" indent="0">
              <a:buNone/>
            </a:pPr>
            <a:r>
              <a:rPr lang="en-US" i="1" dirty="0" smtClean="0"/>
              <a:t>Can we apply conservation of momentum to the following two-object system, and why? </a:t>
            </a:r>
          </a:p>
          <a:p>
            <a:pPr marL="0" indent="0">
              <a:buNone/>
            </a:pPr>
            <a:r>
              <a:rPr lang="en-US" i="1" dirty="0" smtClean="0"/>
              <a:t>Two magnetic hockey pucks slide on a flat plane of </a:t>
            </a:r>
            <a:r>
              <a:rPr lang="en-US" i="1" dirty="0" err="1" smtClean="0"/>
              <a:t>frinctionless</a:t>
            </a:r>
            <a:r>
              <a:rPr lang="en-US" i="1" dirty="0" smtClean="0"/>
              <a:t> ice. They attract each other as they pass, changing each other’s trajectories without touching. </a:t>
            </a:r>
          </a:p>
          <a:p>
            <a:pPr marL="0" indent="0">
              <a:buNone/>
            </a:pPr>
            <a:r>
              <a:rPr lang="en-US" dirty="0" err="1" smtClean="0"/>
              <a:t>Ans</a:t>
            </a:r>
            <a:r>
              <a:rPr lang="en-US" dirty="0" smtClean="0"/>
              <a:t>: Yes, because functionally isolated. </a:t>
            </a:r>
          </a:p>
          <a:p>
            <a:pPr marL="0" indent="0">
              <a:buNone/>
            </a:pPr>
            <a:r>
              <a:rPr lang="en-US" dirty="0" smtClean="0"/>
              <a:t>External interactions with the earth and ice are significant, but they cancel. </a:t>
            </a:r>
          </a:p>
          <a:p>
            <a:pPr marL="457200" indent="-457200">
              <a:buAutoNum type="alphaLcParenBoth"/>
            </a:pPr>
            <a:endParaRPr lang="en-US" dirty="0"/>
          </a:p>
          <a:p>
            <a:pPr marL="0" indent="0">
              <a:buNone/>
            </a:pPr>
            <a:r>
              <a:rPr lang="en-US" dirty="0" smtClean="0"/>
              <a:t> </a:t>
            </a:r>
            <a:r>
              <a:rPr lang="en-US" i="1" dirty="0" smtClean="0"/>
              <a:t> </a:t>
            </a:r>
            <a:endParaRPr lang="en-US" i="1" dirty="0"/>
          </a:p>
        </p:txBody>
      </p:sp>
      <p:pic>
        <p:nvPicPr>
          <p:cNvPr id="4" name="Picture 3"/>
          <p:cNvPicPr>
            <a:picLocks noChangeAspect="1"/>
          </p:cNvPicPr>
          <p:nvPr/>
        </p:nvPicPr>
        <p:blipFill>
          <a:blip r:embed="rId2"/>
          <a:stretch>
            <a:fillRect/>
          </a:stretch>
        </p:blipFill>
        <p:spPr>
          <a:xfrm>
            <a:off x="6914778" y="4317679"/>
            <a:ext cx="2229222" cy="2381552"/>
          </a:xfrm>
          <a:prstGeom prst="rect">
            <a:avLst/>
          </a:prstGeom>
        </p:spPr>
      </p:pic>
    </p:spTree>
    <p:extLst>
      <p:ext uri="{BB962C8B-B14F-4D97-AF65-F5344CB8AC3E}">
        <p14:creationId xmlns:p14="http://schemas.microsoft.com/office/powerpoint/2010/main" val="1712093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549275" y="1600201"/>
            <a:ext cx="8042276" cy="4732866"/>
          </a:xfrm>
        </p:spPr>
        <p:txBody>
          <a:bodyPr>
            <a:normAutofit/>
          </a:bodyPr>
          <a:lstStyle/>
          <a:p>
            <a:pPr marL="0" indent="0">
              <a:buNone/>
            </a:pPr>
            <a:r>
              <a:rPr lang="en-US" i="1" dirty="0"/>
              <a:t>Can we apply conservation of momentum to the following two-object system, and why? </a:t>
            </a:r>
          </a:p>
          <a:p>
            <a:pPr marL="0" indent="0">
              <a:buNone/>
            </a:pPr>
            <a:r>
              <a:rPr lang="en-US" i="1" dirty="0" smtClean="0"/>
              <a:t>An asteroid hits the earth and imbeds itself in.</a:t>
            </a:r>
          </a:p>
          <a:p>
            <a:pPr marL="0" indent="0">
              <a:buNone/>
            </a:pPr>
            <a:r>
              <a:rPr lang="en-US" dirty="0" err="1" smtClean="0"/>
              <a:t>Ans</a:t>
            </a:r>
            <a:r>
              <a:rPr lang="en-US" dirty="0" smtClean="0"/>
              <a:t>: Yes, because the earth-asteroid system </a:t>
            </a:r>
            <a:r>
              <a:rPr lang="en-US" dirty="0" err="1" smtClean="0"/>
              <a:t>flaots</a:t>
            </a:r>
            <a:r>
              <a:rPr lang="en-US" dirty="0" smtClean="0"/>
              <a:t> in space. </a:t>
            </a:r>
            <a:endParaRPr lang="en-US" dirty="0"/>
          </a:p>
          <a:p>
            <a:pPr marL="0" indent="0">
              <a:buNone/>
            </a:pPr>
            <a:r>
              <a:rPr lang="en-US" dirty="0" smtClean="0"/>
              <a:t> </a:t>
            </a:r>
            <a:r>
              <a:rPr lang="en-US" i="1" dirty="0" smtClean="0"/>
              <a:t> </a:t>
            </a:r>
            <a:endParaRPr lang="en-US" i="1" dirty="0"/>
          </a:p>
        </p:txBody>
      </p:sp>
      <p:pic>
        <p:nvPicPr>
          <p:cNvPr id="5" name="Picture 4"/>
          <p:cNvPicPr>
            <a:picLocks noChangeAspect="1"/>
          </p:cNvPicPr>
          <p:nvPr/>
        </p:nvPicPr>
        <p:blipFill>
          <a:blip r:embed="rId2"/>
          <a:stretch>
            <a:fillRect/>
          </a:stretch>
        </p:blipFill>
        <p:spPr>
          <a:xfrm>
            <a:off x="2081491" y="3868417"/>
            <a:ext cx="5598412" cy="2799206"/>
          </a:xfrm>
          <a:prstGeom prst="rect">
            <a:avLst/>
          </a:prstGeom>
        </p:spPr>
      </p:pic>
    </p:spTree>
    <p:extLst>
      <p:ext uri="{BB962C8B-B14F-4D97-AF65-F5344CB8AC3E}">
        <p14:creationId xmlns:p14="http://schemas.microsoft.com/office/powerpoint/2010/main" val="289327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24508"/>
            <a:ext cx="8042276" cy="880015"/>
          </a:xfrm>
        </p:spPr>
        <p:txBody>
          <a:bodyPr/>
          <a:lstStyle/>
          <a:p>
            <a:r>
              <a:rPr lang="en-US" dirty="0" smtClean="0"/>
              <a:t>Examples</a:t>
            </a:r>
            <a:endParaRPr lang="en-US" dirty="0"/>
          </a:p>
        </p:txBody>
      </p:sp>
      <p:sp>
        <p:nvSpPr>
          <p:cNvPr id="3" name="Content Placeholder 2"/>
          <p:cNvSpPr>
            <a:spLocks noGrp="1"/>
          </p:cNvSpPr>
          <p:nvPr>
            <p:ph idx="1"/>
          </p:nvPr>
        </p:nvSpPr>
        <p:spPr>
          <a:xfrm>
            <a:off x="549275" y="1087584"/>
            <a:ext cx="8042276" cy="4732866"/>
          </a:xfrm>
        </p:spPr>
        <p:txBody>
          <a:bodyPr>
            <a:normAutofit/>
          </a:bodyPr>
          <a:lstStyle/>
          <a:p>
            <a:pPr marL="0" indent="0">
              <a:buNone/>
            </a:pPr>
            <a:r>
              <a:rPr lang="en-US" i="1" dirty="0"/>
              <a:t>Can we apply conservation of momentum to the following two-object system, and why? </a:t>
            </a:r>
          </a:p>
          <a:p>
            <a:pPr marL="0" indent="0">
              <a:buNone/>
            </a:pPr>
            <a:r>
              <a:rPr lang="en-US" i="1" dirty="0" smtClean="0"/>
              <a:t>An isolated star passes through a well-defined cloud of gas, and is slowed by friction. </a:t>
            </a:r>
          </a:p>
          <a:p>
            <a:pPr marL="0" indent="0">
              <a:buNone/>
            </a:pPr>
            <a:r>
              <a:rPr lang="en-US" dirty="0" err="1" smtClean="0"/>
              <a:t>Ans</a:t>
            </a:r>
            <a:r>
              <a:rPr lang="en-US" dirty="0" smtClean="0"/>
              <a:t>: Yes, because the cloud-star system floats in space. </a:t>
            </a:r>
            <a:endParaRPr lang="en-US" dirty="0"/>
          </a:p>
          <a:p>
            <a:pPr marL="0" indent="0">
              <a:buNone/>
            </a:pPr>
            <a:r>
              <a:rPr lang="en-US" dirty="0" smtClean="0"/>
              <a:t> </a:t>
            </a:r>
            <a:r>
              <a:rPr lang="en-US" i="1" dirty="0" smtClean="0"/>
              <a:t> </a:t>
            </a:r>
            <a:endParaRPr lang="en-US" i="1" dirty="0"/>
          </a:p>
        </p:txBody>
      </p:sp>
      <p:pic>
        <p:nvPicPr>
          <p:cNvPr id="4" name="Picture 3"/>
          <p:cNvPicPr>
            <a:picLocks noChangeAspect="1"/>
          </p:cNvPicPr>
          <p:nvPr/>
        </p:nvPicPr>
        <p:blipFill>
          <a:blip r:embed="rId2"/>
          <a:stretch>
            <a:fillRect/>
          </a:stretch>
        </p:blipFill>
        <p:spPr>
          <a:xfrm>
            <a:off x="3051675" y="3720233"/>
            <a:ext cx="3659474" cy="3049562"/>
          </a:xfrm>
          <a:prstGeom prst="rect">
            <a:avLst/>
          </a:prstGeom>
        </p:spPr>
      </p:pic>
    </p:spTree>
    <p:extLst>
      <p:ext uri="{BB962C8B-B14F-4D97-AF65-F5344CB8AC3E}">
        <p14:creationId xmlns:p14="http://schemas.microsoft.com/office/powerpoint/2010/main" val="289327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26704" y="3144380"/>
            <a:ext cx="2493818" cy="3713620"/>
          </a:xfrm>
          <a:prstGeom prst="rect">
            <a:avLst/>
          </a:prstGeom>
        </p:spPr>
      </p:pic>
      <p:sp>
        <p:nvSpPr>
          <p:cNvPr id="2" name="Title 1"/>
          <p:cNvSpPr>
            <a:spLocks noGrp="1"/>
          </p:cNvSpPr>
          <p:nvPr>
            <p:ph type="title"/>
          </p:nvPr>
        </p:nvSpPr>
        <p:spPr>
          <a:xfrm>
            <a:off x="549275" y="309740"/>
            <a:ext cx="8042276" cy="756527"/>
          </a:xfrm>
        </p:spPr>
        <p:txBody>
          <a:bodyPr/>
          <a:lstStyle/>
          <a:p>
            <a:r>
              <a:rPr lang="en-US" dirty="0" smtClean="0"/>
              <a:t>Examples</a:t>
            </a:r>
            <a:endParaRPr lang="en-US" dirty="0"/>
          </a:p>
        </p:txBody>
      </p:sp>
      <p:sp>
        <p:nvSpPr>
          <p:cNvPr id="3" name="Content Placeholder 2"/>
          <p:cNvSpPr>
            <a:spLocks noGrp="1"/>
          </p:cNvSpPr>
          <p:nvPr>
            <p:ph idx="1"/>
          </p:nvPr>
        </p:nvSpPr>
        <p:spPr>
          <a:xfrm>
            <a:off x="549275" y="1096405"/>
            <a:ext cx="8042276" cy="4732866"/>
          </a:xfrm>
        </p:spPr>
        <p:txBody>
          <a:bodyPr>
            <a:normAutofit/>
          </a:bodyPr>
          <a:lstStyle/>
          <a:p>
            <a:pPr marL="0" indent="0">
              <a:buNone/>
            </a:pPr>
            <a:r>
              <a:rPr lang="en-US" i="1" dirty="0"/>
              <a:t>Can we apply conservation of momentum to the following two-object system, and why? </a:t>
            </a:r>
          </a:p>
          <a:p>
            <a:pPr marL="0" indent="0">
              <a:buNone/>
            </a:pPr>
            <a:r>
              <a:rPr lang="en-US" i="1" dirty="0" smtClean="0"/>
              <a:t>Two people dance the tango. </a:t>
            </a:r>
            <a:endParaRPr lang="en-US" dirty="0" smtClean="0"/>
          </a:p>
          <a:p>
            <a:pPr marL="0" indent="0">
              <a:buNone/>
            </a:pPr>
            <a:r>
              <a:rPr lang="en-US" dirty="0" err="1" smtClean="0"/>
              <a:t>Ans</a:t>
            </a:r>
            <a:r>
              <a:rPr lang="en-US" dirty="0" smtClean="0"/>
              <a:t>: No, because we cannot approximate the dancers as isolated from the earth or the floor. </a:t>
            </a:r>
            <a:endParaRPr lang="en-US" dirty="0"/>
          </a:p>
          <a:p>
            <a:pPr marL="0" indent="0">
              <a:buNone/>
            </a:pPr>
            <a:r>
              <a:rPr lang="en-US" dirty="0" smtClean="0"/>
              <a:t> </a:t>
            </a:r>
            <a:r>
              <a:rPr lang="en-US" i="1" dirty="0" smtClean="0"/>
              <a:t> </a:t>
            </a:r>
            <a:endParaRPr lang="en-US" i="1" dirty="0"/>
          </a:p>
        </p:txBody>
      </p:sp>
    </p:spTree>
    <p:extLst>
      <p:ext uri="{BB962C8B-B14F-4D97-AF65-F5344CB8AC3E}">
        <p14:creationId xmlns:p14="http://schemas.microsoft.com/office/powerpoint/2010/main" val="289327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2608"/>
            <a:ext cx="8042276" cy="685962"/>
          </a:xfrm>
        </p:spPr>
        <p:txBody>
          <a:bodyPr/>
          <a:lstStyle/>
          <a:p>
            <a:r>
              <a:rPr lang="en-US" dirty="0" smtClean="0"/>
              <a:t>Examples</a:t>
            </a:r>
            <a:endParaRPr lang="en-US" dirty="0"/>
          </a:p>
        </p:txBody>
      </p:sp>
      <p:sp>
        <p:nvSpPr>
          <p:cNvPr id="3" name="Content Placeholder 2"/>
          <p:cNvSpPr>
            <a:spLocks noGrp="1"/>
          </p:cNvSpPr>
          <p:nvPr>
            <p:ph idx="1"/>
          </p:nvPr>
        </p:nvSpPr>
        <p:spPr>
          <a:xfrm>
            <a:off x="549275" y="929837"/>
            <a:ext cx="8042276" cy="4732866"/>
          </a:xfrm>
        </p:spPr>
        <p:txBody>
          <a:bodyPr>
            <a:normAutofit/>
          </a:bodyPr>
          <a:lstStyle/>
          <a:p>
            <a:pPr marL="0" indent="0">
              <a:buNone/>
            </a:pPr>
            <a:r>
              <a:rPr lang="en-US" i="1" dirty="0"/>
              <a:t>Can we apply conservation of momentum to the following two-object system, and why? </a:t>
            </a:r>
          </a:p>
          <a:p>
            <a:pPr marL="0" indent="0">
              <a:buNone/>
            </a:pPr>
            <a:r>
              <a:rPr lang="en-US" i="1" dirty="0" smtClean="0"/>
              <a:t>Two people riding personal hovercraft tug on each other with a rope.</a:t>
            </a:r>
          </a:p>
          <a:p>
            <a:pPr marL="0" indent="0">
              <a:buNone/>
            </a:pPr>
            <a:r>
              <a:rPr lang="en-US" dirty="0" err="1" smtClean="0"/>
              <a:t>Ans</a:t>
            </a:r>
            <a:r>
              <a:rPr lang="en-US" dirty="0" smtClean="0"/>
              <a:t>: Yes, functionally isolated. </a:t>
            </a:r>
          </a:p>
          <a:p>
            <a:pPr marL="0" indent="0">
              <a:buNone/>
            </a:pPr>
            <a:r>
              <a:rPr lang="en-US" dirty="0" smtClean="0"/>
              <a:t>External interactions with the earth and air are significant, but cancel out.  </a:t>
            </a:r>
          </a:p>
        </p:txBody>
      </p:sp>
      <p:pic>
        <p:nvPicPr>
          <p:cNvPr id="4" name="Picture 3"/>
          <p:cNvPicPr>
            <a:picLocks noChangeAspect="1"/>
          </p:cNvPicPr>
          <p:nvPr/>
        </p:nvPicPr>
        <p:blipFill>
          <a:blip r:embed="rId2"/>
          <a:stretch>
            <a:fillRect/>
          </a:stretch>
        </p:blipFill>
        <p:spPr>
          <a:xfrm>
            <a:off x="5433040" y="4022734"/>
            <a:ext cx="3446364" cy="2588290"/>
          </a:xfrm>
          <a:prstGeom prst="rect">
            <a:avLst/>
          </a:prstGeom>
        </p:spPr>
      </p:pic>
    </p:spTree>
    <p:extLst>
      <p:ext uri="{BB962C8B-B14F-4D97-AF65-F5344CB8AC3E}">
        <p14:creationId xmlns:p14="http://schemas.microsoft.com/office/powerpoint/2010/main" val="3067055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192</TotalTime>
  <Words>700</Words>
  <Application>Microsoft Macintosh PowerPoint</Application>
  <PresentationFormat>On-screen Show (4:3)</PresentationFormat>
  <Paragraphs>65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Breeze</vt:lpstr>
      <vt:lpstr> PHYSICS 197 Section 1  Chapter C5 Conservation of Momentum</vt:lpstr>
      <vt:lpstr>Announcements</vt:lpstr>
      <vt:lpstr>Law of Conservation of Momentum</vt:lpstr>
      <vt:lpstr>Degree of Isolation</vt:lpstr>
      <vt:lpstr>Examples</vt:lpstr>
      <vt:lpstr>Examples</vt:lpstr>
      <vt:lpstr>Examples</vt:lpstr>
      <vt:lpstr>Examples</vt:lpstr>
      <vt:lpstr>Examples</vt:lpstr>
      <vt:lpstr>Examples</vt:lpstr>
      <vt:lpstr>An Application</vt:lpstr>
      <vt:lpstr>Solution</vt:lpstr>
      <vt:lpstr>Solving Momentum Conservation Problems</vt:lpstr>
      <vt:lpstr>Clicker Question</vt:lpstr>
      <vt:lpstr>Practice Problem</vt:lpstr>
    </vt:vector>
  </TitlesOfParts>
  <Company>The 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PHYSICS 197 Section 1  Chapter C5 Conservation of Momentum</dc:title>
  <dc:creator>Bhupal Dev</dc:creator>
  <cp:lastModifiedBy>Bhupal Dev</cp:lastModifiedBy>
  <cp:revision>107</cp:revision>
  <dcterms:created xsi:type="dcterms:W3CDTF">2017-09-11T02:52:47Z</dcterms:created>
  <dcterms:modified xsi:type="dcterms:W3CDTF">2017-09-11T06:04:56Z</dcterms:modified>
</cp:coreProperties>
</file>