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8" r:id="rId21"/>
    <p:sldId id="276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604DB0-2E50-0342-A88F-EDAE3FDEB85E}" type="datetimeFigureOut">
              <a:rPr lang="en-US" smtClean="0"/>
              <a:t>05/09/2017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FCB8050-910E-784C-BE59-1BE3F23E82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7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28.emf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605490"/>
            <a:ext cx="8949266" cy="2336083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4000" dirty="0" smtClean="0">
                <a:cs typeface="Arial"/>
              </a:rPr>
              <a:t>Chapter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C3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/>
            </a:r>
            <a:b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</a:b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Vectors</a:t>
            </a:r>
            <a:endParaRPr lang="en-US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495548"/>
            <a:ext cx="6498159" cy="91664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September 6, 2017</a:t>
            </a:r>
            <a:endParaRPr lang="en-US" sz="20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34" y="5065059"/>
            <a:ext cx="7652686" cy="15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9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29" y="1118929"/>
            <a:ext cx="7092553" cy="5033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0240"/>
            <a:ext cx="8042276" cy="988689"/>
          </a:xfrm>
        </p:spPr>
        <p:txBody>
          <a:bodyPr/>
          <a:lstStyle/>
          <a:p>
            <a:r>
              <a:rPr lang="en-US" sz="4000" dirty="0" smtClean="0"/>
              <a:t>Collision in Higher Dimensions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21067" y="5144516"/>
            <a:ext cx="777048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Requires addition/subtraction of vectors in three dimensions.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1067" y="5828890"/>
            <a:ext cx="777048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Quantitative solutions to real-life problems in mechanics </a:t>
            </a:r>
          </a:p>
          <a:p>
            <a:pPr algn="ctr"/>
            <a:r>
              <a:rPr lang="en-US" dirty="0" smtClean="0"/>
              <a:t>require a mathematical approach to vectors.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C3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08201"/>
            <a:ext cx="8042276" cy="4343400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 smtClean="0"/>
              <a:t>Frame</a:t>
            </a:r>
            <a:endParaRPr lang="en-US" dirty="0" smtClean="0"/>
          </a:p>
          <a:p>
            <a:r>
              <a:rPr lang="en-US" dirty="0" smtClean="0"/>
              <a:t>Displacement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dirty="0" smtClean="0"/>
              <a:t>Arbitrary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dirty="0" smtClean="0"/>
              <a:t>Seven Rules to Remember</a:t>
            </a:r>
          </a:p>
          <a:p>
            <a:r>
              <a:rPr lang="en-US" dirty="0" smtClean="0"/>
              <a:t>Vectors in Two Dimensions</a:t>
            </a:r>
          </a:p>
          <a:p>
            <a:r>
              <a:rPr lang="en-US" dirty="0" smtClean="0"/>
              <a:t>Vectors in One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7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C3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08201"/>
            <a:ext cx="8042276" cy="4343400"/>
          </a:xfrm>
        </p:spPr>
        <p:txBody>
          <a:bodyPr/>
          <a:lstStyle/>
          <a:p>
            <a:r>
              <a:rPr lang="en-US" b="1" dirty="0" smtClean="0"/>
              <a:t>Reference </a:t>
            </a:r>
            <a:r>
              <a:rPr lang="en-US" b="1" dirty="0" smtClean="0"/>
              <a:t>Frame</a:t>
            </a:r>
            <a:endParaRPr lang="en-US" b="1" dirty="0" smtClean="0"/>
          </a:p>
          <a:p>
            <a:r>
              <a:rPr lang="en-US" dirty="0" smtClean="0"/>
              <a:t>Displacement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dirty="0" smtClean="0"/>
              <a:t>Arbitrary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dirty="0" smtClean="0"/>
              <a:t>Seven Rules to Remember</a:t>
            </a:r>
          </a:p>
          <a:p>
            <a:r>
              <a:rPr lang="en-US" dirty="0" smtClean="0"/>
              <a:t>Vectors in Two Dimensions</a:t>
            </a:r>
          </a:p>
          <a:p>
            <a:r>
              <a:rPr lang="en-US" dirty="0" smtClean="0"/>
              <a:t>Vectors in One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5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840480" cy="4902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functional equivalent of a rigid cubical lattice superimposed on space. </a:t>
            </a:r>
          </a:p>
          <a:p>
            <a:r>
              <a:rPr lang="en-US" dirty="0" smtClean="0"/>
              <a:t>Choose one intersection to be the </a:t>
            </a:r>
            <a:r>
              <a:rPr lang="en-US" b="1" dirty="0" smtClean="0"/>
              <a:t>origin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mutually perpendicular lines going through the origin are 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and </a:t>
            </a:r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en-US" b="1" dirty="0" smtClean="0"/>
              <a:t>axes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Choose a direction along each axis to be the “positive” direction.  </a:t>
            </a:r>
          </a:p>
          <a:p>
            <a:r>
              <a:rPr lang="en-US" dirty="0" smtClean="0"/>
              <a:t>Freedom in setting up reference frames. </a:t>
            </a:r>
          </a:p>
          <a:p>
            <a:r>
              <a:rPr lang="en-US" dirty="0" smtClean="0"/>
              <a:t>But 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8799"/>
            <a:ext cx="42926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frame is attached to the earth’s surface.</a:t>
            </a:r>
          </a:p>
          <a:p>
            <a:r>
              <a:rPr lang="en-US" dirty="0" smtClean="0"/>
              <a:t>Positive axis directions are </a:t>
            </a:r>
            <a:r>
              <a:rPr lang="en-US" b="1" dirty="0" smtClean="0"/>
              <a:t>right-handed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Question: The </a:t>
            </a:r>
            <a:r>
              <a:rPr lang="en-US" i="1" dirty="0" err="1" smtClean="0"/>
              <a:t>x,y,z</a:t>
            </a:r>
            <a:r>
              <a:rPr lang="en-US" i="1" dirty="0" smtClean="0"/>
              <a:t> directions of a reference frame point up, west and north, respectively. Such a coordinate system is right-handed. True or False?</a:t>
            </a:r>
          </a:p>
          <a:p>
            <a:r>
              <a:rPr lang="en-US" dirty="0" smtClean="0"/>
              <a:t>Standard orientation: +</a:t>
            </a:r>
            <a:r>
              <a:rPr lang="en-US" i="1" dirty="0" smtClean="0"/>
              <a:t>x</a:t>
            </a:r>
            <a:r>
              <a:rPr lang="en-US" dirty="0" smtClean="0"/>
              <a:t>=east, +</a:t>
            </a:r>
            <a:r>
              <a:rPr lang="en-US" i="1" dirty="0" smtClean="0"/>
              <a:t>y</a:t>
            </a:r>
            <a:r>
              <a:rPr lang="en-US" dirty="0" smtClean="0"/>
              <a:t>=north, +</a:t>
            </a:r>
            <a:r>
              <a:rPr lang="en-US" i="1" dirty="0" smtClean="0"/>
              <a:t>z</a:t>
            </a:r>
            <a:r>
              <a:rPr lang="en-US" dirty="0" smtClean="0"/>
              <a:t>=up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66" y="1384301"/>
            <a:ext cx="43053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0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use a reference frame to quantify an object’s position.</a:t>
            </a:r>
          </a:p>
          <a:p>
            <a:r>
              <a:rPr lang="en-US" b="1" dirty="0" smtClean="0"/>
              <a:t>Coordinates:</a:t>
            </a:r>
            <a:r>
              <a:rPr lang="en-US" dirty="0" smtClean="0"/>
              <a:t> An ordered list of numbers uniquely specifying a point in the chosen frame. </a:t>
            </a:r>
          </a:p>
          <a:p>
            <a:r>
              <a:rPr lang="en-US" dirty="0" smtClean="0"/>
              <a:t>E.g. [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]=[+4 m, +3 m, +2 m]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55" y="1621229"/>
            <a:ext cx="4433172" cy="391096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89755" y="1600201"/>
            <a:ext cx="3840480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0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C3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08201"/>
            <a:ext cx="8042276" cy="4343400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 smtClean="0"/>
              <a:t>Frame</a:t>
            </a:r>
            <a:endParaRPr lang="en-US" dirty="0" smtClean="0"/>
          </a:p>
          <a:p>
            <a:r>
              <a:rPr lang="en-US" b="1" dirty="0" smtClean="0"/>
              <a:t>Displacement </a:t>
            </a:r>
            <a:r>
              <a:rPr lang="en-US" b="1" dirty="0" smtClean="0"/>
              <a:t>Vector</a:t>
            </a:r>
            <a:endParaRPr lang="en-US" b="1" dirty="0" smtClean="0"/>
          </a:p>
          <a:p>
            <a:r>
              <a:rPr lang="en-US" dirty="0" smtClean="0"/>
              <a:t>Arbitrary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dirty="0" smtClean="0"/>
              <a:t>Seven Rules to Remember</a:t>
            </a:r>
          </a:p>
          <a:p>
            <a:r>
              <a:rPr lang="en-US" dirty="0" smtClean="0"/>
              <a:t>Vectors in Two Dimensions</a:t>
            </a:r>
          </a:p>
          <a:p>
            <a:r>
              <a:rPr lang="en-US" dirty="0" smtClean="0"/>
              <a:t>Vectors in One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4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Displacement vs. Position Vector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Displacement vector: </a:t>
            </a:r>
            <a:r>
              <a:rPr lang="en-US" dirty="0" smtClean="0"/>
              <a:t>A vector that carries us from one position in space to another.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Position Vector: </a:t>
            </a:r>
            <a:r>
              <a:rPr lang="en-US" dirty="0" smtClean="0"/>
              <a:t>A vector that carries us from the reference frame’s origin to a point in space (special case of displacement vector)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89" y="1596523"/>
            <a:ext cx="4392929" cy="38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3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Column-vector Representation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16" y="1823374"/>
            <a:ext cx="3157070" cy="1118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689" y="1596523"/>
            <a:ext cx="4392929" cy="3853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16" y="3275062"/>
            <a:ext cx="3157070" cy="1146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16" y="4757786"/>
            <a:ext cx="3157070" cy="11239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15" y="6196587"/>
            <a:ext cx="1756875" cy="3513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26036" y="6178630"/>
            <a:ext cx="92303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Check!</a:t>
            </a:r>
          </a:p>
        </p:txBody>
      </p:sp>
    </p:spTree>
    <p:extLst>
      <p:ext uri="{BB962C8B-B14F-4D97-AF65-F5344CB8AC3E}">
        <p14:creationId xmlns:p14="http://schemas.microsoft.com/office/powerpoint/2010/main" val="230740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88400"/>
            <a:ext cx="8042276" cy="711927"/>
          </a:xfrm>
        </p:spPr>
        <p:txBody>
          <a:bodyPr/>
          <a:lstStyle/>
          <a:p>
            <a:r>
              <a:rPr lang="en-US" dirty="0" smtClean="0"/>
              <a:t>Two-minute Question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592963"/>
            <a:ext cx="8042276" cy="50525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An object has an initial position                     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but is found a short time later at position </a:t>
            </a:r>
          </a:p>
          <a:p>
            <a:pPr marL="0" indent="0">
              <a:buNone/>
            </a:pPr>
            <a:r>
              <a:rPr lang="en-US" i="1" dirty="0" smtClean="0"/>
              <a:t>In a frame in standard orientation on the earth’s surface, what is the direction of the object’s displacement during this time interval? </a:t>
            </a:r>
          </a:p>
          <a:p>
            <a:pPr marL="457200" indent="-457200">
              <a:buClr>
                <a:srgbClr val="008000"/>
              </a:buClr>
              <a:buFont typeface="+mj-lt"/>
              <a:buAutoNum type="alphaUcPeriod"/>
            </a:pPr>
            <a:r>
              <a:rPr lang="en-US" dirty="0" smtClean="0"/>
              <a:t>East</a:t>
            </a:r>
          </a:p>
          <a:p>
            <a:pPr marL="457200" indent="-457200">
              <a:buClr>
                <a:srgbClr val="008000"/>
              </a:buClr>
              <a:buFont typeface="+mj-lt"/>
              <a:buAutoNum type="alphaUcPeriod"/>
            </a:pPr>
            <a:r>
              <a:rPr lang="en-US" dirty="0" smtClean="0"/>
              <a:t>West</a:t>
            </a:r>
          </a:p>
          <a:p>
            <a:pPr marL="457200" indent="-457200">
              <a:buClr>
                <a:srgbClr val="008000"/>
              </a:buClr>
              <a:buFont typeface="+mj-lt"/>
              <a:buAutoNum type="alphaUcPeriod"/>
            </a:pPr>
            <a:r>
              <a:rPr lang="en-US" dirty="0" smtClean="0"/>
              <a:t>North</a:t>
            </a:r>
          </a:p>
          <a:p>
            <a:pPr marL="457200" indent="-457200">
              <a:buClr>
                <a:srgbClr val="008000"/>
              </a:buClr>
              <a:buFont typeface="+mj-lt"/>
              <a:buAutoNum type="alphaUcPeriod"/>
            </a:pPr>
            <a:r>
              <a:rPr lang="en-US" dirty="0" smtClean="0"/>
              <a:t>South</a:t>
            </a:r>
          </a:p>
          <a:p>
            <a:pPr marL="457200" indent="-457200">
              <a:buClr>
                <a:srgbClr val="008000"/>
              </a:buClr>
              <a:buFont typeface="+mj-lt"/>
              <a:buAutoNum type="alphaUcPeriod"/>
            </a:pPr>
            <a:r>
              <a:rPr lang="en-US" dirty="0" smtClean="0"/>
              <a:t>Down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215" y="1454224"/>
            <a:ext cx="1354404" cy="667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290" y="2473918"/>
            <a:ext cx="1458445" cy="6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1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65229"/>
            <a:ext cx="8042276" cy="705082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95057"/>
            <a:ext cx="8042276" cy="5262943"/>
          </a:xfrm>
        </p:spPr>
        <p:txBody>
          <a:bodyPr>
            <a:normAutofit/>
          </a:bodyPr>
          <a:lstStyle/>
          <a:p>
            <a:r>
              <a:rPr lang="en-US" dirty="0" smtClean="0"/>
              <a:t>Please make sure you have turned in your first weekly homework. </a:t>
            </a:r>
          </a:p>
          <a:p>
            <a:r>
              <a:rPr lang="en-US" dirty="0" smtClean="0"/>
              <a:t>Check solutions at the </a:t>
            </a:r>
            <a:r>
              <a:rPr lang="en-US" dirty="0" err="1" smtClean="0"/>
              <a:t>Probviewer</a:t>
            </a:r>
            <a:r>
              <a:rPr lang="en-US" dirty="0" smtClean="0"/>
              <a:t> website.</a:t>
            </a:r>
          </a:p>
          <a:p>
            <a:r>
              <a:rPr lang="en-US" dirty="0" smtClean="0"/>
              <a:t>On </a:t>
            </a:r>
            <a:r>
              <a:rPr lang="en-US" dirty="0" smtClean="0"/>
              <a:t>the 197 Course Home Page, go to the left menu: Useful Websites </a:t>
            </a:r>
            <a:r>
              <a:rPr lang="en-US" dirty="0" smtClean="0">
                <a:sym typeface="Wingdings"/>
              </a:rPr>
              <a:t> Six Ideas Homepage  </a:t>
            </a:r>
            <a:r>
              <a:rPr lang="en-US" dirty="0" err="1" smtClean="0">
                <a:sym typeface="Wingdings"/>
              </a:rPr>
              <a:t>Probviewer</a:t>
            </a:r>
            <a:r>
              <a:rPr lang="en-US" dirty="0" smtClean="0">
                <a:sym typeface="Wingdings"/>
              </a:rPr>
              <a:t> (password is noether3).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Graded </a:t>
            </a:r>
            <a:r>
              <a:rPr lang="en-US" dirty="0" err="1" smtClean="0"/>
              <a:t>homeworks</a:t>
            </a:r>
            <a:r>
              <a:rPr lang="en-US" dirty="0" smtClean="0"/>
              <a:t> will be returned in a week.</a:t>
            </a:r>
          </a:p>
          <a:p>
            <a:r>
              <a:rPr lang="en-US" dirty="0" smtClean="0"/>
              <a:t>You can submit revisions (if you want) to earn up to 90% of the maximum possible HW grade. </a:t>
            </a:r>
            <a:endParaRPr lang="en-US" dirty="0" smtClean="0"/>
          </a:p>
          <a:p>
            <a:r>
              <a:rPr lang="en-US" dirty="0" smtClean="0"/>
              <a:t>Next class will be taken by Dr. </a:t>
            </a:r>
            <a:r>
              <a:rPr lang="en-US" dirty="0" err="1" smtClean="0"/>
              <a:t>Mairin</a:t>
            </a:r>
            <a:r>
              <a:rPr lang="en-US" dirty="0" smtClean="0"/>
              <a:t> Hynes.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88400"/>
            <a:ext cx="8042276" cy="711927"/>
          </a:xfrm>
        </p:spPr>
        <p:txBody>
          <a:bodyPr/>
          <a:lstStyle/>
          <a:p>
            <a:r>
              <a:rPr lang="en-US" dirty="0" smtClean="0"/>
              <a:t>Two-minute Question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592963"/>
            <a:ext cx="8042276" cy="50525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An object has an initial position                     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but is found a short time later at position </a:t>
            </a:r>
          </a:p>
          <a:p>
            <a:pPr marL="0" indent="0">
              <a:buNone/>
            </a:pPr>
            <a:r>
              <a:rPr lang="en-US" i="1" dirty="0" smtClean="0"/>
              <a:t>In a frame in standard orientation on the earth’s surface, what is the direction of the object’s displacement during this time interval? </a:t>
            </a:r>
          </a:p>
          <a:p>
            <a:pPr marL="457200" indent="-457200">
              <a:buClr>
                <a:srgbClr val="008000"/>
              </a:buClr>
              <a:buFont typeface="+mj-lt"/>
              <a:buAutoNum type="alphaUcPeriod"/>
            </a:pPr>
            <a:r>
              <a:rPr lang="en-US" dirty="0" smtClean="0"/>
              <a:t>East</a:t>
            </a:r>
          </a:p>
          <a:p>
            <a:pPr marL="457200" indent="-457200">
              <a:buClr>
                <a:srgbClr val="008000"/>
              </a:buClr>
              <a:buFont typeface="+mj-lt"/>
              <a:buAutoNum type="alphaUcPeriod"/>
            </a:pPr>
            <a:r>
              <a:rPr lang="en-US" dirty="0" smtClean="0"/>
              <a:t>West</a:t>
            </a:r>
          </a:p>
          <a:p>
            <a:pPr marL="457200" indent="-457200">
              <a:buClr>
                <a:srgbClr val="008000"/>
              </a:buClr>
              <a:buFont typeface="+mj-lt"/>
              <a:buAutoNum type="alphaUcPeriod"/>
            </a:pPr>
            <a:r>
              <a:rPr lang="en-US" dirty="0" smtClean="0"/>
              <a:t>North</a:t>
            </a:r>
          </a:p>
          <a:p>
            <a:pPr marL="457200" indent="-457200">
              <a:buClr>
                <a:srgbClr val="008000"/>
              </a:buClr>
              <a:buFont typeface="+mj-lt"/>
              <a:buAutoNum type="alphaUcPeriod"/>
            </a:pPr>
            <a:r>
              <a:rPr lang="en-US" b="1" dirty="0" smtClean="0"/>
              <a:t>South</a:t>
            </a:r>
          </a:p>
          <a:p>
            <a:pPr marL="457200" indent="-457200">
              <a:buClr>
                <a:srgbClr val="008000"/>
              </a:buClr>
              <a:buFont typeface="+mj-lt"/>
              <a:buAutoNum type="alphaUcPeriod"/>
            </a:pPr>
            <a:r>
              <a:rPr lang="en-US" dirty="0" smtClean="0"/>
              <a:t>Down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215" y="1454224"/>
            <a:ext cx="1354404" cy="667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290" y="2473918"/>
            <a:ext cx="1458445" cy="6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3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232" y="1600201"/>
            <a:ext cx="3840480" cy="4343400"/>
          </a:xfrm>
        </p:spPr>
        <p:txBody>
          <a:bodyPr/>
          <a:lstStyle/>
          <a:p>
            <a:r>
              <a:rPr lang="en-US" dirty="0" smtClean="0"/>
              <a:t>A displacement vector    has </a:t>
            </a:r>
            <a:r>
              <a:rPr lang="en-US" b="1" dirty="0" smtClean="0"/>
              <a:t>components</a:t>
            </a:r>
            <a:r>
              <a:rPr lang="en-US" dirty="0" smtClean="0"/>
              <a:t>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x</a:t>
            </a:r>
            <a:r>
              <a:rPr lang="en-US" dirty="0" smtClean="0"/>
              <a:t>,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y</a:t>
            </a:r>
            <a:r>
              <a:rPr lang="en-US" dirty="0" smtClean="0"/>
              <a:t>,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z</a:t>
            </a:r>
            <a:r>
              <a:rPr lang="en-US" dirty="0" smtClean="0"/>
              <a:t> </a:t>
            </a:r>
          </a:p>
          <a:p>
            <a:r>
              <a:rPr lang="en-US" dirty="0" smtClean="0"/>
              <a:t>By the three-dimensional Pythagorean theorem,</a:t>
            </a:r>
          </a:p>
          <a:p>
            <a:endParaRPr lang="en-US" dirty="0"/>
          </a:p>
          <a:p>
            <a:r>
              <a:rPr lang="en-US" dirty="0" smtClean="0"/>
              <a:t>For another displacement vector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3655" r="43655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689" y="1596523"/>
            <a:ext cx="4392929" cy="3853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570" y="3263448"/>
            <a:ext cx="2648078" cy="38010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11158"/>
              </p:ext>
            </p:extLst>
          </p:nvPr>
        </p:nvGraphicFramePr>
        <p:xfrm>
          <a:off x="4514850" y="3251200"/>
          <a:ext cx="114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5" imgW="114300" imgH="355600" progId="Equation.3">
                  <p:embed/>
                </p:oleObj>
              </mc:Choice>
              <mc:Fallback>
                <p:oleObj name="Equation" r:id="rId5" imgW="1143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251200"/>
                        <a:ext cx="114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753818"/>
              </p:ext>
            </p:extLst>
          </p:nvPr>
        </p:nvGraphicFramePr>
        <p:xfrm>
          <a:off x="4080838" y="1600201"/>
          <a:ext cx="278475" cy="38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7" imgW="165100" imgH="190500" progId="Equation.3">
                  <p:embed/>
                </p:oleObj>
              </mc:Choice>
              <mc:Fallback>
                <p:oleObj name="Equation" r:id="rId7" imgW="165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0838" y="1600201"/>
                        <a:ext cx="278475" cy="388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161" y="4590931"/>
            <a:ext cx="1231900" cy="96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275" y="5746751"/>
            <a:ext cx="754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4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C3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08201"/>
            <a:ext cx="8042276" cy="4343400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 smtClean="0"/>
              <a:t>Frame</a:t>
            </a:r>
            <a:endParaRPr lang="en-US" dirty="0" smtClean="0"/>
          </a:p>
          <a:p>
            <a:r>
              <a:rPr lang="en-US" dirty="0" smtClean="0"/>
              <a:t>Displacement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b="1" dirty="0" smtClean="0"/>
              <a:t>Arbitrary </a:t>
            </a:r>
            <a:r>
              <a:rPr lang="en-US" b="1" dirty="0" smtClean="0"/>
              <a:t>Vector</a:t>
            </a:r>
            <a:endParaRPr lang="en-US" b="1" dirty="0" smtClean="0"/>
          </a:p>
          <a:p>
            <a:r>
              <a:rPr lang="en-US" dirty="0" smtClean="0"/>
              <a:t>Seven Rules to Remember</a:t>
            </a:r>
          </a:p>
          <a:p>
            <a:r>
              <a:rPr lang="en-US" dirty="0" smtClean="0"/>
              <a:t>Vectors in Two Dimensions</a:t>
            </a:r>
          </a:p>
          <a:p>
            <a:r>
              <a:rPr lang="en-US" dirty="0" smtClean="0"/>
              <a:t>Vectors in One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8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6521"/>
            <a:ext cx="8042276" cy="728206"/>
          </a:xfrm>
        </p:spPr>
        <p:txBody>
          <a:bodyPr/>
          <a:lstStyle/>
          <a:p>
            <a:r>
              <a:rPr lang="en-US" dirty="0" smtClean="0"/>
              <a:t>Arbitrary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93087"/>
            <a:ext cx="8042276" cy="4950514"/>
          </a:xfrm>
        </p:spPr>
        <p:txBody>
          <a:bodyPr/>
          <a:lstStyle/>
          <a:p>
            <a:r>
              <a:rPr lang="en-US" dirty="0" smtClean="0"/>
              <a:t>We define all other vectors by analogy to displacements. </a:t>
            </a:r>
          </a:p>
          <a:p>
            <a:r>
              <a:rPr lang="en-US" dirty="0" smtClean="0"/>
              <a:t>We can multiply vectors by  </a:t>
            </a:r>
            <a:r>
              <a:rPr lang="en-US" i="1" dirty="0" err="1" smtClean="0"/>
              <a:t>unitful</a:t>
            </a:r>
            <a:r>
              <a:rPr lang="en-US" dirty="0" smtClean="0"/>
              <a:t> quantities to get a new type of vector, e.g. </a:t>
            </a:r>
          </a:p>
          <a:p>
            <a:pPr marL="0" indent="0" algn="ctr">
              <a:buNone/>
            </a:pPr>
            <a:r>
              <a:rPr lang="en-US" sz="2000" dirty="0" smtClean="0"/>
              <a:t>Displacement (vector) x 1/time (scalar) = velocity (vector)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05" y="3456628"/>
            <a:ext cx="59055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4581915"/>
            <a:ext cx="4622800" cy="77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00" y="5587359"/>
            <a:ext cx="4457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6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C3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08201"/>
            <a:ext cx="8042276" cy="4343400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 smtClean="0"/>
              <a:t>Frame</a:t>
            </a:r>
            <a:endParaRPr lang="en-US" dirty="0" smtClean="0"/>
          </a:p>
          <a:p>
            <a:r>
              <a:rPr lang="en-US" dirty="0" smtClean="0"/>
              <a:t>Displacement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dirty="0" smtClean="0"/>
              <a:t>Arbitrary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b="1" dirty="0" smtClean="0"/>
              <a:t>Seven Rules to Remember</a:t>
            </a:r>
          </a:p>
          <a:p>
            <a:r>
              <a:rPr lang="en-US" dirty="0" smtClean="0"/>
              <a:t>Vectors in Two Dimensions</a:t>
            </a:r>
          </a:p>
          <a:p>
            <a:r>
              <a:rPr lang="en-US" dirty="0" smtClean="0"/>
              <a:t>Vectors in One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3380"/>
            <a:ext cx="8042276" cy="760767"/>
          </a:xfrm>
        </p:spPr>
        <p:txBody>
          <a:bodyPr/>
          <a:lstStyle/>
          <a:p>
            <a:r>
              <a:rPr lang="en-US" dirty="0" smtClean="0"/>
              <a:t>Seven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can’t set a vector equal to an ordinary number (except zero).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Components are simple numbers (scalars, can be </a:t>
            </a:r>
            <a:r>
              <a:rPr lang="en-US" dirty="0" err="1" smtClean="0"/>
              <a:t>unitful</a:t>
            </a:r>
            <a:r>
              <a:rPr lang="en-US" dirty="0" smtClean="0"/>
              <a:t>).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Component values depend on one’s choice of reference frame.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Vectors and their components have consistent units.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Vector magnitudes are always positive.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magnitude of a sum of vectors is not always the sum of their magnitudes.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can’t divide by a vector (but you can multiply, though we haven’t discussed it yet). 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0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C3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08201"/>
            <a:ext cx="8042276" cy="4343400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 smtClean="0"/>
              <a:t>Frame</a:t>
            </a:r>
            <a:endParaRPr lang="en-US" dirty="0" smtClean="0"/>
          </a:p>
          <a:p>
            <a:r>
              <a:rPr lang="en-US" dirty="0" smtClean="0"/>
              <a:t>Displacement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dirty="0" smtClean="0"/>
              <a:t>Arbitrary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dirty="0" smtClean="0"/>
              <a:t>Seven Rules to Remember</a:t>
            </a:r>
          </a:p>
          <a:p>
            <a:r>
              <a:rPr lang="en-US" b="1" dirty="0" smtClean="0"/>
              <a:t>Vectors in Two Dimensions</a:t>
            </a:r>
          </a:p>
          <a:p>
            <a:r>
              <a:rPr lang="en-US" dirty="0" smtClean="0"/>
              <a:t>Vectors in One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in Two Dimensions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017" y="1803400"/>
            <a:ext cx="34798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93" y="3060700"/>
            <a:ext cx="4616530" cy="588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93" y="1803400"/>
            <a:ext cx="4616530" cy="589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027" y="4182746"/>
            <a:ext cx="18288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11" y="5273176"/>
            <a:ext cx="7569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3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C3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08201"/>
            <a:ext cx="8042276" cy="4343400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 smtClean="0"/>
              <a:t>Frame</a:t>
            </a:r>
            <a:endParaRPr lang="en-US" dirty="0" smtClean="0"/>
          </a:p>
          <a:p>
            <a:r>
              <a:rPr lang="en-US" dirty="0" smtClean="0"/>
              <a:t>Displacement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dirty="0" smtClean="0"/>
              <a:t>Arbitrary </a:t>
            </a:r>
            <a:r>
              <a:rPr lang="en-US" dirty="0" smtClean="0"/>
              <a:t>Vector</a:t>
            </a:r>
            <a:endParaRPr lang="en-US" dirty="0" smtClean="0"/>
          </a:p>
          <a:p>
            <a:r>
              <a:rPr lang="en-US" dirty="0" smtClean="0"/>
              <a:t>Seven Rules to Remember</a:t>
            </a:r>
          </a:p>
          <a:p>
            <a:r>
              <a:rPr lang="en-US" dirty="0" smtClean="0"/>
              <a:t>Vectors in Two Dimensions</a:t>
            </a:r>
          </a:p>
          <a:p>
            <a:r>
              <a:rPr lang="en-US" b="1" dirty="0" smtClean="0"/>
              <a:t>Vectors in One Dimensions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21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in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avoid confusion, always stick to the following convention: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01" y="2564494"/>
            <a:ext cx="5707221" cy="24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8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Chapter 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86789"/>
            <a:ext cx="8042276" cy="3683376"/>
          </a:xfrm>
        </p:spPr>
        <p:txBody>
          <a:bodyPr>
            <a:normAutofit/>
          </a:bodyPr>
          <a:lstStyle/>
          <a:p>
            <a:r>
              <a:rPr lang="en-US" dirty="0" smtClean="0"/>
              <a:t>Five Principles of Newtonian Mechanics</a:t>
            </a:r>
          </a:p>
          <a:p>
            <a:r>
              <a:rPr lang="en-US" dirty="0" smtClean="0"/>
              <a:t>Speed vs. Velocity</a:t>
            </a:r>
          </a:p>
          <a:p>
            <a:r>
              <a:rPr lang="en-US" dirty="0" smtClean="0"/>
              <a:t>Momentum and Impulse</a:t>
            </a:r>
          </a:p>
          <a:p>
            <a:r>
              <a:rPr lang="en-US" dirty="0" smtClean="0"/>
              <a:t>Force and Weight</a:t>
            </a:r>
          </a:p>
        </p:txBody>
      </p:sp>
    </p:spTree>
    <p:extLst>
      <p:ext uri="{BB962C8B-B14F-4D97-AF65-F5344CB8AC3E}">
        <p14:creationId xmlns:p14="http://schemas.microsoft.com/office/powerpoint/2010/main" val="223022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vs.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The gravitational field strength on the surface of Moon is about  16% of the value on the surface of Earth. Consider an astronaut whose mass is measured on Earth to be 60 kg. What are his mass and weight on the Moon? </a:t>
            </a:r>
          </a:p>
          <a:p>
            <a:pPr marL="457200" indent="-457200">
              <a:buAutoNum type="alphaUcPeriod"/>
            </a:pPr>
            <a:r>
              <a:rPr lang="en-US" dirty="0"/>
              <a:t>10 kg and 94 N</a:t>
            </a:r>
          </a:p>
          <a:p>
            <a:pPr marL="457200" indent="-457200">
              <a:buAutoNum type="alphaUcPeriod"/>
            </a:pPr>
            <a:r>
              <a:rPr lang="en-US" dirty="0" smtClean="0"/>
              <a:t>10 kg and 588 N</a:t>
            </a:r>
          </a:p>
          <a:p>
            <a:pPr marL="457200" indent="-457200">
              <a:buAutoNum type="alphaUcPeriod"/>
            </a:pPr>
            <a:r>
              <a:rPr lang="en-US" dirty="0" smtClean="0"/>
              <a:t>60 kg and 94 N</a:t>
            </a:r>
          </a:p>
          <a:p>
            <a:pPr marL="457200" indent="-457200">
              <a:buAutoNum type="alphaUcPeriod"/>
            </a:pPr>
            <a:r>
              <a:rPr lang="en-US" dirty="0" smtClean="0"/>
              <a:t>60 kg and 588 N</a:t>
            </a:r>
          </a:p>
          <a:p>
            <a:pPr marL="457200" indent="-457200">
              <a:buAutoNum type="alphaUcPeriod"/>
            </a:pPr>
            <a:r>
              <a:rPr lang="en-US" dirty="0" smtClean="0"/>
              <a:t>No idea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31" y="3201604"/>
            <a:ext cx="4283392" cy="22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5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vs.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The gravitational field strength on the surface of Moon is about  16% of the value on the surface of Earth. Consider an astronaut whose mass is measured on Earth to be 60 kg. What are his mass and weight on the Moon? </a:t>
            </a:r>
          </a:p>
          <a:p>
            <a:pPr marL="457200" indent="-457200">
              <a:buAutoNum type="alphaUcPeriod"/>
            </a:pPr>
            <a:r>
              <a:rPr lang="en-US" dirty="0"/>
              <a:t>10 kg and 94 N</a:t>
            </a:r>
          </a:p>
          <a:p>
            <a:pPr marL="457200" indent="-457200">
              <a:buAutoNum type="alphaUcPeriod"/>
            </a:pPr>
            <a:r>
              <a:rPr lang="en-US" dirty="0" smtClean="0"/>
              <a:t>10 kg and 588 N</a:t>
            </a:r>
          </a:p>
          <a:p>
            <a:pPr marL="457200" indent="-457200">
              <a:buAutoNum type="alphaUcPeriod"/>
            </a:pPr>
            <a:r>
              <a:rPr lang="en-US" b="1" dirty="0" smtClean="0"/>
              <a:t>60 kg and 94 N</a:t>
            </a:r>
          </a:p>
          <a:p>
            <a:pPr marL="457200" indent="-457200">
              <a:buAutoNum type="alphaUcPeriod"/>
            </a:pPr>
            <a:r>
              <a:rPr lang="en-US" dirty="0" smtClean="0"/>
              <a:t>60 kg and 588 N</a:t>
            </a:r>
          </a:p>
          <a:p>
            <a:pPr marL="457200" indent="-457200">
              <a:buAutoNum type="alphaUcPeriod"/>
            </a:pPr>
            <a:r>
              <a:rPr lang="en-US" dirty="0" smtClean="0"/>
              <a:t>No idea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31" y="3201604"/>
            <a:ext cx="4283392" cy="22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449" y="3604507"/>
            <a:ext cx="1481072" cy="110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449" y="5722703"/>
            <a:ext cx="2186497" cy="1135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579" y="4771131"/>
            <a:ext cx="2440102" cy="951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461" y="64299"/>
            <a:ext cx="2855412" cy="1323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253" y="1388172"/>
            <a:ext cx="1928889" cy="1408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39" y="2425587"/>
            <a:ext cx="2058707" cy="1369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642" y="227921"/>
            <a:ext cx="5934616" cy="58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8120"/>
            <a:ext cx="8042276" cy="817607"/>
          </a:xfrm>
        </p:spPr>
        <p:txBody>
          <a:bodyPr/>
          <a:lstStyle/>
          <a:p>
            <a:r>
              <a:rPr lang="en-US" dirty="0" smtClean="0"/>
              <a:t>Momentum Transfer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9495" b="9495"/>
          <a:stretch>
            <a:fillRect/>
          </a:stretch>
        </p:blipFill>
        <p:spPr>
          <a:xfrm>
            <a:off x="289393" y="1289558"/>
            <a:ext cx="8617466" cy="4654044"/>
          </a:xfrm>
        </p:spPr>
      </p:pic>
    </p:spTree>
    <p:extLst>
      <p:ext uri="{BB962C8B-B14F-4D97-AF65-F5344CB8AC3E}">
        <p14:creationId xmlns:p14="http://schemas.microsoft.com/office/powerpoint/2010/main" val="75629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27" y="858453"/>
            <a:ext cx="7271628" cy="219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3380"/>
            <a:ext cx="8042276" cy="760767"/>
          </a:xfrm>
        </p:spPr>
        <p:txBody>
          <a:bodyPr/>
          <a:lstStyle/>
          <a:p>
            <a:r>
              <a:rPr lang="en-US" dirty="0" smtClean="0"/>
              <a:t>Momentum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7939" y="2729973"/>
            <a:ext cx="8694228" cy="434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Two carts moving on a flat frictionless surface collide head 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</a:t>
            </a:r>
            <a:r>
              <a:rPr lang="en-US" dirty="0"/>
              <a:t>cart has mass </a:t>
            </a:r>
            <a:r>
              <a:rPr lang="en-US" i="1" dirty="0"/>
              <a:t>m</a:t>
            </a:r>
            <a:r>
              <a:rPr lang="en-US" dirty="0"/>
              <a:t> and the other has mass </a:t>
            </a:r>
            <a:r>
              <a:rPr lang="en-US" dirty="0" smtClean="0"/>
              <a:t>3</a:t>
            </a:r>
            <a:r>
              <a:rPr lang="en-US" i="1" dirty="0" smtClean="0"/>
              <a:t>m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Before </a:t>
            </a:r>
            <a:r>
              <a:rPr lang="en-US" dirty="0"/>
              <a:t>the collision both carts had the same speed </a:t>
            </a:r>
            <a:r>
              <a:rPr lang="en-US" i="1" dirty="0"/>
              <a:t>v</a:t>
            </a:r>
            <a:r>
              <a:rPr lang="en-US" dirty="0"/>
              <a:t> (in opposite </a:t>
            </a:r>
            <a:r>
              <a:rPr lang="en-US" dirty="0" smtClean="0"/>
              <a:t>directions</a:t>
            </a:r>
            <a:r>
              <a:rPr lang="en-US" dirty="0"/>
              <a:t>).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the collision, the mass </a:t>
            </a:r>
            <a:r>
              <a:rPr lang="en-US" i="1" dirty="0"/>
              <a:t>m</a:t>
            </a:r>
            <a:r>
              <a:rPr lang="en-US" dirty="0"/>
              <a:t> cart is observed to be recoiling </a:t>
            </a:r>
            <a:r>
              <a:rPr lang="en-US" dirty="0" smtClean="0"/>
              <a:t>with </a:t>
            </a:r>
            <a:r>
              <a:rPr lang="en-US" dirty="0"/>
              <a:t>speed 2</a:t>
            </a:r>
            <a:r>
              <a:rPr lang="en-US" i="1" dirty="0"/>
              <a:t>v</a:t>
            </a:r>
            <a:r>
              <a:rPr lang="en-US" dirty="0"/>
              <a:t>.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Describe </a:t>
            </a:r>
            <a:r>
              <a:rPr lang="en-US" dirty="0"/>
              <a:t>the motion of the </a:t>
            </a:r>
            <a:r>
              <a:rPr lang="en-US" dirty="0" smtClean="0"/>
              <a:t>other cart </a:t>
            </a:r>
            <a:r>
              <a:rPr lang="en-US" dirty="0"/>
              <a:t>after the collision.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760000">
            <a:off x="543429" y="4738741"/>
            <a:ext cx="8164118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Easy</a:t>
            </a:r>
            <a:r>
              <a:rPr lang="en-US" sz="2000" dirty="0" smtClean="0"/>
              <a:t>: Requires addition/subtraction of vectors in one dimension.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632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98743"/>
            <a:ext cx="8042276" cy="630526"/>
          </a:xfrm>
        </p:spPr>
        <p:txBody>
          <a:bodyPr/>
          <a:lstStyle/>
          <a:p>
            <a:r>
              <a:rPr lang="en-US" sz="4000" dirty="0" smtClean="0"/>
              <a:t>Collision in Higher Dimensions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953" b="1895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46961" y="6072484"/>
            <a:ext cx="777048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Requires addition/subtraction of vectors in two dimensions.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571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500</TotalTime>
  <Words>1018</Words>
  <Application>Microsoft Macintosh PowerPoint</Application>
  <PresentationFormat>On-screen Show (4:3)</PresentationFormat>
  <Paragraphs>155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Breeze</vt:lpstr>
      <vt:lpstr>Microsoft Equation</vt:lpstr>
      <vt:lpstr> PHYSICS 197 Section 1  Chapter C3 Vectors</vt:lpstr>
      <vt:lpstr>Announcements</vt:lpstr>
      <vt:lpstr>Review of Chapter C2</vt:lpstr>
      <vt:lpstr>Mass vs. Weight</vt:lpstr>
      <vt:lpstr>Mass vs. Weight</vt:lpstr>
      <vt:lpstr>PowerPoint Presentation</vt:lpstr>
      <vt:lpstr>Momentum Transfer</vt:lpstr>
      <vt:lpstr>Momentum Transfer</vt:lpstr>
      <vt:lpstr>Collision in Higher Dimensions</vt:lpstr>
      <vt:lpstr>Collision in Higher Dimensions</vt:lpstr>
      <vt:lpstr>Chapter C3 Overview</vt:lpstr>
      <vt:lpstr>Chapter C3 Overview</vt:lpstr>
      <vt:lpstr>Reference Frame</vt:lpstr>
      <vt:lpstr>Conventions</vt:lpstr>
      <vt:lpstr>Coordinates</vt:lpstr>
      <vt:lpstr>Chapter C3 Overview</vt:lpstr>
      <vt:lpstr>Displacement vs. Position Vector</vt:lpstr>
      <vt:lpstr>Column-vector Representation</vt:lpstr>
      <vt:lpstr>Two-minute Question</vt:lpstr>
      <vt:lpstr>Two-minute Question</vt:lpstr>
      <vt:lpstr>Components of a Vector</vt:lpstr>
      <vt:lpstr>Chapter C3 Overview</vt:lpstr>
      <vt:lpstr>Arbitrary Vectors</vt:lpstr>
      <vt:lpstr>Chapter C3 Overview</vt:lpstr>
      <vt:lpstr>Seven Rules</vt:lpstr>
      <vt:lpstr>Chapter C3 Overview</vt:lpstr>
      <vt:lpstr>Vectors in Two Dimensions</vt:lpstr>
      <vt:lpstr>Chapter C3 Overview</vt:lpstr>
      <vt:lpstr>Vectors in One Dimension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PHYSICS 197 Section 1  Chapter C3 Vectors</dc:title>
  <dc:creator>Bhupal Dev</dc:creator>
  <cp:lastModifiedBy>Bhupal Dev</cp:lastModifiedBy>
  <cp:revision>125</cp:revision>
  <dcterms:created xsi:type="dcterms:W3CDTF">2017-09-05T17:55:55Z</dcterms:created>
  <dcterms:modified xsi:type="dcterms:W3CDTF">2017-09-06T06:09:44Z</dcterms:modified>
</cp:coreProperties>
</file>