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65" r:id="rId3"/>
    <p:sldId id="259" r:id="rId4"/>
    <p:sldId id="262" r:id="rId5"/>
    <p:sldId id="263" r:id="rId6"/>
    <p:sldId id="264" r:id="rId7"/>
    <p:sldId id="266" r:id="rId8"/>
    <p:sldId id="267" r:id="rId9"/>
    <p:sldId id="268" r:id="rId10"/>
    <p:sldId id="269" r:id="rId11"/>
    <p:sldId id="270" r:id="rId12"/>
    <p:sldId id="272" r:id="rId13"/>
    <p:sldId id="271" r:id="rId14"/>
    <p:sldId id="274" r:id="rId15"/>
    <p:sldId id="273" r:id="rId16"/>
    <p:sldId id="275" r:id="rId17"/>
    <p:sldId id="276" r:id="rId18"/>
    <p:sldId id="277" r:id="rId19"/>
    <p:sldId id="278" r:id="rId20"/>
    <p:sldId id="279" r:id="rId21"/>
    <p:sldId id="280" r:id="rId22"/>
    <p:sldId id="281" r:id="rId23"/>
    <p:sldId id="283" r:id="rId24"/>
    <p:sldId id="284" r:id="rId25"/>
    <p:sldId id="285" r:id="rId26"/>
    <p:sldId id="286" r:id="rId27"/>
    <p:sldId id="28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528"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62337C-9BB0-E840-891D-7330E3ABF6E4}" type="datetimeFigureOut">
              <a:rPr lang="en-US" smtClean="0"/>
              <a:t>01/09/2017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9F3F91-B0FE-344C-8684-C632DD2813D2}" type="slidenum">
              <a:rPr lang="en-US" smtClean="0"/>
              <a:t>‹#›</a:t>
            </a:fld>
            <a:endParaRPr lang="en-US"/>
          </a:p>
        </p:txBody>
      </p:sp>
    </p:spTree>
    <p:extLst>
      <p:ext uri="{BB962C8B-B14F-4D97-AF65-F5344CB8AC3E}">
        <p14:creationId xmlns:p14="http://schemas.microsoft.com/office/powerpoint/2010/main" val="11694707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v=C </a:t>
            </a:r>
            <a:r>
              <a:rPr lang="en-US" dirty="0" err="1" smtClean="0"/>
              <a:t>P^a</a:t>
            </a:r>
            <a:r>
              <a:rPr lang="en-US" dirty="0" smtClean="0"/>
              <a:t> \</a:t>
            </a:r>
            <a:r>
              <a:rPr lang="en-US" dirty="0" err="1" smtClean="0"/>
              <a:t>rho^b</a:t>
            </a:r>
            <a:r>
              <a:rPr lang="en-US" dirty="0" smtClean="0"/>
              <a:t> </a:t>
            </a:r>
            <a:r>
              <a:rPr lang="en-US" dirty="0" err="1" smtClean="0"/>
              <a:t>T^c</a:t>
            </a:r>
            <a:r>
              <a:rPr lang="en-US" dirty="0" smtClean="0"/>
              <a:t> </a:t>
            </a:r>
          </a:p>
          <a:p>
            <a:r>
              <a:rPr lang="en-US" dirty="0" smtClean="0"/>
              <a:t>LHS = </a:t>
            </a:r>
            <a:r>
              <a:rPr lang="en-US" dirty="0" err="1" smtClean="0"/>
              <a:t>ms</a:t>
            </a:r>
            <a:r>
              <a:rPr lang="en-US" dirty="0" smtClean="0"/>
              <a:t>^-1; so RHS must be that</a:t>
            </a:r>
            <a:endParaRPr lang="en-US" dirty="0"/>
          </a:p>
        </p:txBody>
      </p:sp>
      <p:sp>
        <p:nvSpPr>
          <p:cNvPr id="4" name="Slide Number Placeholder 3"/>
          <p:cNvSpPr>
            <a:spLocks noGrp="1"/>
          </p:cNvSpPr>
          <p:nvPr>
            <p:ph type="sldNum" sz="quarter" idx="10"/>
          </p:nvPr>
        </p:nvSpPr>
        <p:spPr/>
        <p:txBody>
          <a:bodyPr/>
          <a:lstStyle/>
          <a:p>
            <a:fld id="{47FA8B9A-034E-0943-817C-3A8A0A9A6A4E}" type="slidenum">
              <a:rPr lang="en-US" smtClean="0"/>
              <a:t>4</a:t>
            </a:fld>
            <a:endParaRPr lang="en-US"/>
          </a:p>
        </p:txBody>
      </p:sp>
    </p:spTree>
    <p:extLst>
      <p:ext uri="{BB962C8B-B14F-4D97-AF65-F5344CB8AC3E}">
        <p14:creationId xmlns:p14="http://schemas.microsoft.com/office/powerpoint/2010/main" val="3464169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v=C </a:t>
            </a:r>
            <a:r>
              <a:rPr lang="en-US" dirty="0" err="1" smtClean="0"/>
              <a:t>P^a</a:t>
            </a:r>
            <a:r>
              <a:rPr lang="en-US" dirty="0" smtClean="0"/>
              <a:t> \</a:t>
            </a:r>
            <a:r>
              <a:rPr lang="en-US" dirty="0" err="1" smtClean="0"/>
              <a:t>rho^b</a:t>
            </a:r>
            <a:r>
              <a:rPr lang="en-US" dirty="0" smtClean="0"/>
              <a:t> </a:t>
            </a:r>
            <a:r>
              <a:rPr lang="en-US" dirty="0" err="1" smtClean="0"/>
              <a:t>T^c</a:t>
            </a:r>
            <a:r>
              <a:rPr lang="en-US" dirty="0" smtClean="0"/>
              <a:t> </a:t>
            </a:r>
          </a:p>
          <a:p>
            <a:r>
              <a:rPr lang="en-US" dirty="0" smtClean="0"/>
              <a:t>LHS = </a:t>
            </a:r>
            <a:r>
              <a:rPr lang="en-US" dirty="0" err="1" smtClean="0"/>
              <a:t>ms</a:t>
            </a:r>
            <a:r>
              <a:rPr lang="en-US" dirty="0" smtClean="0"/>
              <a:t>^-1; so RHS must be that</a:t>
            </a:r>
            <a:endParaRPr lang="en-US" dirty="0"/>
          </a:p>
        </p:txBody>
      </p:sp>
      <p:sp>
        <p:nvSpPr>
          <p:cNvPr id="4" name="Slide Number Placeholder 3"/>
          <p:cNvSpPr>
            <a:spLocks noGrp="1"/>
          </p:cNvSpPr>
          <p:nvPr>
            <p:ph type="sldNum" sz="quarter" idx="10"/>
          </p:nvPr>
        </p:nvSpPr>
        <p:spPr/>
        <p:txBody>
          <a:bodyPr/>
          <a:lstStyle/>
          <a:p>
            <a:fld id="{47FA8B9A-034E-0943-817C-3A8A0A9A6A4E}" type="slidenum">
              <a:rPr lang="en-US" smtClean="0"/>
              <a:t>5</a:t>
            </a:fld>
            <a:endParaRPr lang="en-US"/>
          </a:p>
        </p:txBody>
      </p:sp>
    </p:spTree>
    <p:extLst>
      <p:ext uri="{BB962C8B-B14F-4D97-AF65-F5344CB8AC3E}">
        <p14:creationId xmlns:p14="http://schemas.microsoft.com/office/powerpoint/2010/main" val="346416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a:t>
            </a:r>
            <a:r>
              <a:rPr lang="en-US" baseline="30000" dirty="0" smtClean="0"/>
              <a:t>nd</a:t>
            </a:r>
            <a:r>
              <a:rPr lang="en-US" dirty="0" smtClean="0"/>
              <a:t> principle is sometimes called Newton’s first law. </a:t>
            </a:r>
          </a:p>
          <a:p>
            <a:endParaRPr lang="en-US" dirty="0" smtClean="0"/>
          </a:p>
          <a:p>
            <a:r>
              <a:rPr lang="en-US" dirty="0" smtClean="0"/>
              <a:t>Motion: discussed in next slide. </a:t>
            </a:r>
          </a:p>
          <a:p>
            <a:endParaRPr lang="en-US" dirty="0" smtClean="0"/>
          </a:p>
          <a:p>
            <a:r>
              <a:rPr lang="en-US" dirty="0" smtClean="0"/>
              <a:t>Momentum: mass times velocity. Will be discussed in more details later. </a:t>
            </a:r>
          </a:p>
          <a:p>
            <a:endParaRPr lang="en-US" dirty="0" smtClean="0"/>
          </a:p>
          <a:p>
            <a:r>
              <a:rPr lang="en-US" dirty="0" smtClean="0"/>
              <a:t>The 5</a:t>
            </a:r>
            <a:r>
              <a:rPr lang="en-US" baseline="30000" dirty="0" smtClean="0"/>
              <a:t>th</a:t>
            </a:r>
            <a:r>
              <a:rPr lang="en-US" baseline="0" dirty="0" smtClean="0"/>
              <a:t> principle is really what makes the physics of mechanics applicable to real life. </a:t>
            </a:r>
          </a:p>
          <a:p>
            <a:endParaRPr lang="en-US" dirty="0" smtClean="0"/>
          </a:p>
          <a:p>
            <a:r>
              <a:rPr lang="en-US" dirty="0" smtClean="0"/>
              <a:t>Center of mass is a well-defined mathematical point that we can calculate</a:t>
            </a:r>
            <a:r>
              <a:rPr lang="en-US" baseline="0" dirty="0" smtClean="0"/>
              <a:t> (will do in C4). For a symmetrical object (like a spherical ball), it is located at the geometric center. </a:t>
            </a:r>
            <a:endParaRPr lang="en-US" dirty="0"/>
          </a:p>
        </p:txBody>
      </p:sp>
      <p:sp>
        <p:nvSpPr>
          <p:cNvPr id="4" name="Slide Number Placeholder 3"/>
          <p:cNvSpPr>
            <a:spLocks noGrp="1"/>
          </p:cNvSpPr>
          <p:nvPr>
            <p:ph type="sldNum" sz="quarter" idx="10"/>
          </p:nvPr>
        </p:nvSpPr>
        <p:spPr/>
        <p:txBody>
          <a:bodyPr/>
          <a:lstStyle/>
          <a:p>
            <a:fld id="{3E9F3F91-B0FE-344C-8684-C632DD2813D2}" type="slidenum">
              <a:rPr lang="en-US" smtClean="0"/>
              <a:t>8</a:t>
            </a:fld>
            <a:endParaRPr lang="en-US"/>
          </a:p>
        </p:txBody>
      </p:sp>
    </p:spTree>
    <p:extLst>
      <p:ext uri="{BB962C8B-B14F-4D97-AF65-F5344CB8AC3E}">
        <p14:creationId xmlns:p14="http://schemas.microsoft.com/office/powerpoint/2010/main" val="31963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Triple equality means “is</a:t>
            </a:r>
            <a:r>
              <a:rPr lang="en-US" baseline="0" dirty="0" smtClean="0"/>
              <a:t> defined to be”. </a:t>
            </a:r>
          </a:p>
          <a:p>
            <a:r>
              <a:rPr lang="en-US" baseline="0" dirty="0" smtClean="0"/>
              <a:t>Absolute value means speed is always positive. </a:t>
            </a:r>
          </a:p>
          <a:p>
            <a:r>
              <a:rPr lang="en-US" baseline="0" dirty="0" smtClean="0"/>
              <a:t>We rarely need to perform the limit-taking process (\Delta t is good enough, as long as it is sufficiently short).  </a:t>
            </a:r>
          </a:p>
          <a:p>
            <a:r>
              <a:rPr lang="en-US" baseline="0" dirty="0" smtClean="0"/>
              <a:t>Car’s speedometer measures the time required for its wheel to turn once and displays a value equal to the wheel’s circumference divided by time interval. </a:t>
            </a:r>
          </a:p>
          <a:p>
            <a:endParaRPr lang="en-US" dirty="0"/>
          </a:p>
        </p:txBody>
      </p:sp>
      <p:sp>
        <p:nvSpPr>
          <p:cNvPr id="4" name="Slide Number Placeholder 3"/>
          <p:cNvSpPr>
            <a:spLocks noGrp="1"/>
          </p:cNvSpPr>
          <p:nvPr>
            <p:ph type="sldNum" sz="quarter" idx="10"/>
          </p:nvPr>
        </p:nvSpPr>
        <p:spPr/>
        <p:txBody>
          <a:bodyPr/>
          <a:lstStyle/>
          <a:p>
            <a:fld id="{3E9F3F91-B0FE-344C-8684-C632DD2813D2}" type="slidenum">
              <a:rPr lang="en-US" smtClean="0"/>
              <a:t>10</a:t>
            </a:fld>
            <a:endParaRPr lang="en-US"/>
          </a:p>
        </p:txBody>
      </p:sp>
    </p:spTree>
    <p:extLst>
      <p:ext uri="{BB962C8B-B14F-4D97-AF65-F5344CB8AC3E}">
        <p14:creationId xmlns:p14="http://schemas.microsoft.com/office/powerpoint/2010/main" val="3337550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a:t>
            </a:r>
            <a:r>
              <a:rPr lang="en-US" baseline="0" dirty="0" smtClean="0"/>
              <a:t> of Newton’s first law. </a:t>
            </a:r>
          </a:p>
          <a:p>
            <a:endParaRPr lang="en-US" baseline="0" dirty="0" smtClean="0"/>
          </a:p>
          <a:p>
            <a:r>
              <a:rPr lang="en-US" baseline="0" dirty="0" smtClean="0"/>
              <a:t>Counterintuitive: Objects only at ‘rest’ were previously thought to be natural, not those moving at a constant velocity. </a:t>
            </a:r>
            <a:endParaRPr lang="en-US" dirty="0"/>
          </a:p>
        </p:txBody>
      </p:sp>
      <p:sp>
        <p:nvSpPr>
          <p:cNvPr id="4" name="Slide Number Placeholder 3"/>
          <p:cNvSpPr>
            <a:spLocks noGrp="1"/>
          </p:cNvSpPr>
          <p:nvPr>
            <p:ph type="sldNum" sz="quarter" idx="10"/>
          </p:nvPr>
        </p:nvSpPr>
        <p:spPr/>
        <p:txBody>
          <a:bodyPr/>
          <a:lstStyle/>
          <a:p>
            <a:fld id="{3E9F3F91-B0FE-344C-8684-C632DD2813D2}" type="slidenum">
              <a:rPr lang="en-US" smtClean="0"/>
              <a:t>11</a:t>
            </a:fld>
            <a:endParaRPr lang="en-US"/>
          </a:p>
        </p:txBody>
      </p:sp>
    </p:spTree>
    <p:extLst>
      <p:ext uri="{BB962C8B-B14F-4D97-AF65-F5344CB8AC3E}">
        <p14:creationId xmlns:p14="http://schemas.microsoft.com/office/powerpoint/2010/main" val="138212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Collision</a:t>
            </a:r>
            <a:r>
              <a:rPr lang="en-US" baseline="0" dirty="0" smtClean="0"/>
              <a:t> of </a:t>
            </a:r>
            <a:endParaRPr lang="en-US" dirty="0"/>
          </a:p>
        </p:txBody>
      </p:sp>
      <p:sp>
        <p:nvSpPr>
          <p:cNvPr id="4" name="Slide Number Placeholder 3"/>
          <p:cNvSpPr>
            <a:spLocks noGrp="1"/>
          </p:cNvSpPr>
          <p:nvPr>
            <p:ph type="sldNum" sz="quarter" idx="10"/>
          </p:nvPr>
        </p:nvSpPr>
        <p:spPr/>
        <p:txBody>
          <a:bodyPr/>
          <a:lstStyle/>
          <a:p>
            <a:fld id="{3E9F3F91-B0FE-344C-8684-C632DD2813D2}" type="slidenum">
              <a:rPr lang="en-US" smtClean="0"/>
              <a:t>15</a:t>
            </a:fld>
            <a:endParaRPr lang="en-US"/>
          </a:p>
        </p:txBody>
      </p:sp>
    </p:spTree>
    <p:extLst>
      <p:ext uri="{BB962C8B-B14F-4D97-AF65-F5344CB8AC3E}">
        <p14:creationId xmlns:p14="http://schemas.microsoft.com/office/powerpoint/2010/main" val="3942590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GB"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01/09/2017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GB"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01/09/2017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01/09/2017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GB"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01/09/2017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01/09/2017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GB"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01/09/2017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GB"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01/09/2017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GB"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01/09/2017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01/09/2017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01/09/2017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01/09/2017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GB"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01/09/2017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GB"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01/09/2017</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0.emf"/><Relationship Id="rId5" Type="http://schemas.openxmlformats.org/officeDocument/2006/relationships/image" Target="../media/image16.emf"/><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5"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8.xml"/><Relationship Id="rId2" Type="http://schemas.openxmlformats.org/officeDocument/2006/relationships/image" Target="../media/image3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076106"/>
            <a:ext cx="8949266" cy="1724867"/>
          </a:xfrm>
        </p:spPr>
        <p:txBody>
          <a:bodyPr/>
          <a:lstStyle/>
          <a:p>
            <a:r>
              <a:rPr lang="en-US" dirty="0" smtClean="0">
                <a:latin typeface="Arial"/>
                <a:cs typeface="Arial"/>
              </a:rPr>
              <a:t/>
            </a:r>
            <a:br>
              <a:rPr lang="en-US" dirty="0" smtClean="0">
                <a:latin typeface="Arial"/>
                <a:cs typeface="Arial"/>
              </a:rPr>
            </a:br>
            <a:r>
              <a:rPr lang="en-US" sz="2800" dirty="0" smtClean="0">
                <a:cs typeface="Arial"/>
              </a:rPr>
              <a:t>PHYSICS 197 Section 1</a:t>
            </a:r>
            <a:r>
              <a:rPr lang="en-US" dirty="0" smtClean="0">
                <a:cs typeface="Arial"/>
              </a:rPr>
              <a:t/>
            </a:r>
            <a:br>
              <a:rPr lang="en-US" dirty="0" smtClean="0">
                <a:cs typeface="Arial"/>
              </a:rPr>
            </a:br>
            <a:r>
              <a:rPr lang="en-US" dirty="0" smtClean="0">
                <a:cs typeface="Arial"/>
              </a:rPr>
              <a:t/>
            </a:r>
            <a:br>
              <a:rPr lang="en-US" dirty="0" smtClean="0">
                <a:cs typeface="Arial"/>
              </a:rPr>
            </a:br>
            <a:r>
              <a:rPr lang="en-US" sz="4000" dirty="0" smtClean="0">
                <a:cs typeface="Arial"/>
              </a:rPr>
              <a:t>Chapter </a:t>
            </a: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C2</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
            </a:r>
            <a:b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b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Particles and Interactions</a:t>
            </a:r>
            <a:r>
              <a:rPr lang="en-US" dirty="0" smtClean="0">
                <a:cs typeface="Arial"/>
              </a:rPr>
              <a:t/>
            </a:r>
            <a:br>
              <a:rPr lang="en-US" dirty="0" smtClean="0">
                <a:cs typeface="Arial"/>
              </a:rPr>
            </a:br>
            <a:endParaRPr lang="en-US" dirty="0">
              <a:cs typeface="Arial"/>
            </a:endParaRPr>
          </a:p>
        </p:txBody>
      </p:sp>
      <p:sp>
        <p:nvSpPr>
          <p:cNvPr id="3" name="Subtitle 2"/>
          <p:cNvSpPr>
            <a:spLocks noGrp="1"/>
          </p:cNvSpPr>
          <p:nvPr>
            <p:ph type="subTitle" idx="1"/>
          </p:nvPr>
        </p:nvSpPr>
        <p:spPr>
          <a:xfrm>
            <a:off x="1322921" y="3495548"/>
            <a:ext cx="6498159" cy="916641"/>
          </a:xfrm>
        </p:spPr>
        <p:txBody>
          <a:bodyPr>
            <a:normAutofit/>
          </a:bodyPr>
          <a:lstStyle/>
          <a:p>
            <a:r>
              <a:rPr lang="en-US" sz="2000" dirty="0" smtClean="0">
                <a:solidFill>
                  <a:schemeClr val="tx1"/>
                </a:solidFill>
                <a:latin typeface="+mj-lt"/>
                <a:cs typeface="Arial"/>
              </a:rPr>
              <a:t>September 1, 2017</a:t>
            </a:r>
            <a:endParaRPr lang="en-US" sz="2000" dirty="0">
              <a:solidFill>
                <a:schemeClr val="tx1"/>
              </a:solidFill>
              <a:latin typeface="+mj-lt"/>
              <a:cs typeface="Arial"/>
            </a:endParaRPr>
          </a:p>
        </p:txBody>
      </p:sp>
      <p:pic>
        <p:nvPicPr>
          <p:cNvPr id="4" name="Picture 3" descr="wash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1219200" cy="1219200"/>
          </a:xfrm>
          <a:prstGeom prst="rect">
            <a:avLst/>
          </a:prstGeom>
        </p:spPr>
      </p:pic>
      <p:pic>
        <p:nvPicPr>
          <p:cNvPr id="5" name="Picture 4"/>
          <p:cNvPicPr>
            <a:picLocks noChangeAspect="1"/>
          </p:cNvPicPr>
          <p:nvPr/>
        </p:nvPicPr>
        <p:blipFill>
          <a:blip r:embed="rId3"/>
          <a:stretch>
            <a:fillRect/>
          </a:stretch>
        </p:blipFill>
        <p:spPr>
          <a:xfrm>
            <a:off x="7924800" y="118534"/>
            <a:ext cx="1176866" cy="1176866"/>
          </a:xfrm>
          <a:prstGeom prst="rect">
            <a:avLst/>
          </a:prstGeom>
        </p:spPr>
      </p:pic>
      <p:pic>
        <p:nvPicPr>
          <p:cNvPr id="7" name="Picture 6"/>
          <p:cNvPicPr>
            <a:picLocks noChangeAspect="1"/>
          </p:cNvPicPr>
          <p:nvPr/>
        </p:nvPicPr>
        <p:blipFill>
          <a:blip r:embed="rId4"/>
          <a:stretch>
            <a:fillRect/>
          </a:stretch>
        </p:blipFill>
        <p:spPr>
          <a:xfrm>
            <a:off x="3346715" y="4181842"/>
            <a:ext cx="2408981" cy="2613132"/>
          </a:xfrm>
          <a:prstGeom prst="rect">
            <a:avLst/>
          </a:prstGeom>
        </p:spPr>
      </p:pic>
    </p:spTree>
    <p:extLst>
      <p:ext uri="{BB962C8B-B14F-4D97-AF65-F5344CB8AC3E}">
        <p14:creationId xmlns:p14="http://schemas.microsoft.com/office/powerpoint/2010/main" val="37803107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25050"/>
            <a:ext cx="8042276" cy="672932"/>
          </a:xfrm>
        </p:spPr>
        <p:txBody>
          <a:bodyPr/>
          <a:lstStyle/>
          <a:p>
            <a:r>
              <a:rPr lang="en-US" dirty="0" smtClean="0"/>
              <a:t>Velocity vs. Speed</a:t>
            </a:r>
            <a:endParaRPr lang="en-US" dirty="0"/>
          </a:p>
        </p:txBody>
      </p:sp>
      <p:sp>
        <p:nvSpPr>
          <p:cNvPr id="3" name="Content Placeholder 2"/>
          <p:cNvSpPr>
            <a:spLocks noGrp="1"/>
          </p:cNvSpPr>
          <p:nvPr>
            <p:ph idx="1"/>
          </p:nvPr>
        </p:nvSpPr>
        <p:spPr>
          <a:xfrm>
            <a:off x="549275" y="1085799"/>
            <a:ext cx="8042276" cy="5601403"/>
          </a:xfrm>
          <a:noFill/>
        </p:spPr>
        <p:txBody>
          <a:bodyPr>
            <a:normAutofit fontScale="92500" lnSpcReduction="20000"/>
          </a:bodyPr>
          <a:lstStyle/>
          <a:p>
            <a:r>
              <a:rPr lang="en-US" b="1" dirty="0" smtClean="0"/>
              <a:t>Speed</a:t>
            </a:r>
            <a:r>
              <a:rPr lang="en-US" dirty="0" smtClean="0"/>
              <a:t> is the rate at which the object’s center of mass is moving through space. </a:t>
            </a:r>
          </a:p>
          <a:p>
            <a:endParaRPr lang="en-US" dirty="0"/>
          </a:p>
          <a:p>
            <a:endParaRPr lang="en-US" dirty="0" smtClean="0"/>
          </a:p>
          <a:p>
            <a:r>
              <a:rPr lang="en-US" dirty="0" smtClean="0"/>
              <a:t>Question: </a:t>
            </a:r>
            <a:r>
              <a:rPr lang="en-US" i="1" dirty="0" smtClean="0"/>
              <a:t>A car moves backward 10 m in 2 s at a steady rate. The car’s speed is therefore −5 m/s. True or False?</a:t>
            </a:r>
          </a:p>
          <a:p>
            <a:r>
              <a:rPr lang="en-US" b="1" dirty="0" smtClean="0"/>
              <a:t>Velocity</a:t>
            </a:r>
            <a:r>
              <a:rPr lang="en-US" dirty="0" smtClean="0"/>
              <a:t> expresses both speed and direction of motion.  </a:t>
            </a:r>
          </a:p>
          <a:p>
            <a:endParaRPr lang="en-US" dirty="0"/>
          </a:p>
          <a:p>
            <a:endParaRPr lang="en-US" dirty="0" smtClean="0"/>
          </a:p>
          <a:p>
            <a:endParaRPr lang="en-US" dirty="0" smtClean="0"/>
          </a:p>
          <a:p>
            <a:r>
              <a:rPr lang="en-US" dirty="0" smtClean="0"/>
              <a:t>An example of </a:t>
            </a:r>
            <a:r>
              <a:rPr lang="en-US" b="1" dirty="0" smtClean="0"/>
              <a:t>vector</a:t>
            </a:r>
            <a:r>
              <a:rPr lang="en-US" dirty="0"/>
              <a:t> </a:t>
            </a:r>
            <a:r>
              <a:rPr lang="en-US" dirty="0" smtClean="0"/>
              <a:t>(which has both magnitude and direction). </a:t>
            </a:r>
            <a:endParaRPr lang="en-US" dirty="0"/>
          </a:p>
        </p:txBody>
      </p:sp>
      <p:pic>
        <p:nvPicPr>
          <p:cNvPr id="4" name="Picture 3"/>
          <p:cNvPicPr>
            <a:picLocks noChangeAspect="1"/>
          </p:cNvPicPr>
          <p:nvPr/>
        </p:nvPicPr>
        <p:blipFill>
          <a:blip r:embed="rId3"/>
          <a:stretch>
            <a:fillRect/>
          </a:stretch>
        </p:blipFill>
        <p:spPr>
          <a:xfrm>
            <a:off x="3085655" y="1816476"/>
            <a:ext cx="3199478" cy="924849"/>
          </a:xfrm>
          <a:prstGeom prst="rect">
            <a:avLst/>
          </a:prstGeom>
        </p:spPr>
        <p:style>
          <a:lnRef idx="2">
            <a:schemeClr val="accent2">
              <a:shade val="50000"/>
            </a:schemeClr>
          </a:lnRef>
          <a:fillRef idx="1">
            <a:schemeClr val="accent2"/>
          </a:fillRef>
          <a:effectRef idx="0">
            <a:schemeClr val="accent2"/>
          </a:effectRef>
          <a:fontRef idx="minor">
            <a:schemeClr val="lt1"/>
          </a:fontRef>
        </p:style>
      </p:pic>
      <p:pic>
        <p:nvPicPr>
          <p:cNvPr id="6" name="Picture 5"/>
          <p:cNvPicPr>
            <a:picLocks noChangeAspect="1"/>
          </p:cNvPicPr>
          <p:nvPr/>
        </p:nvPicPr>
        <p:blipFill>
          <a:blip r:embed="rId4"/>
          <a:stretch>
            <a:fillRect/>
          </a:stretch>
        </p:blipFill>
        <p:spPr>
          <a:xfrm>
            <a:off x="549275" y="4243803"/>
            <a:ext cx="7973101" cy="1281849"/>
          </a:xfrm>
          <a:prstGeom prst="rect">
            <a:avLst/>
          </a:prstGeom>
        </p:spPr>
      </p:pic>
    </p:spTree>
    <p:extLst>
      <p:ext uri="{BB962C8B-B14F-4D97-AF65-F5344CB8AC3E}">
        <p14:creationId xmlns:p14="http://schemas.microsoft.com/office/powerpoint/2010/main" val="3949718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Principle of Mechanics</a:t>
            </a:r>
            <a:endParaRPr lang="en-US" dirty="0"/>
          </a:p>
        </p:txBody>
      </p:sp>
      <p:sp>
        <p:nvSpPr>
          <p:cNvPr id="3" name="Content Placeholder 2"/>
          <p:cNvSpPr>
            <a:spLocks noGrp="1"/>
          </p:cNvSpPr>
          <p:nvPr>
            <p:ph idx="1"/>
          </p:nvPr>
        </p:nvSpPr>
        <p:spPr/>
        <p:txBody>
          <a:bodyPr/>
          <a:lstStyle/>
          <a:p>
            <a:pPr marL="0" indent="0">
              <a:buNone/>
            </a:pPr>
            <a:r>
              <a:rPr lang="en-US" sz="1800" dirty="0" smtClean="0"/>
              <a:t>A non-interacting particle moves at a constant speed in a straight line </a:t>
            </a:r>
          </a:p>
          <a:p>
            <a:pPr marL="0" indent="0" algn="ctr">
              <a:buNone/>
            </a:pPr>
            <a:r>
              <a:rPr lang="en-US" dirty="0" smtClean="0"/>
              <a:t>= </a:t>
            </a:r>
          </a:p>
          <a:p>
            <a:pPr marL="336550" lvl="1" indent="0" algn="ctr">
              <a:buNone/>
            </a:pPr>
            <a:r>
              <a:rPr lang="en-US" sz="1800" dirty="0" smtClean="0"/>
              <a:t>A </a:t>
            </a:r>
            <a:r>
              <a:rPr lang="en-US" sz="1800" dirty="0"/>
              <a:t>non-interacting particle moves at a constant </a:t>
            </a:r>
            <a:r>
              <a:rPr lang="en-US" sz="1800" i="1" dirty="0" smtClean="0"/>
              <a:t>velocity</a:t>
            </a:r>
            <a:r>
              <a:rPr lang="en-US" sz="1800" dirty="0" smtClean="0"/>
              <a:t>. </a:t>
            </a:r>
            <a:endParaRPr lang="en-US" sz="1800" dirty="0"/>
          </a:p>
        </p:txBody>
      </p:sp>
      <p:pic>
        <p:nvPicPr>
          <p:cNvPr id="4" name="Picture 3"/>
          <p:cNvPicPr>
            <a:picLocks noChangeAspect="1"/>
          </p:cNvPicPr>
          <p:nvPr/>
        </p:nvPicPr>
        <p:blipFill>
          <a:blip r:embed="rId3"/>
          <a:stretch>
            <a:fillRect/>
          </a:stretch>
        </p:blipFill>
        <p:spPr>
          <a:xfrm>
            <a:off x="2845692" y="3074655"/>
            <a:ext cx="3501962" cy="3639294"/>
          </a:xfrm>
          <a:prstGeom prst="rect">
            <a:avLst/>
          </a:prstGeom>
        </p:spPr>
      </p:pic>
    </p:spTree>
    <p:extLst>
      <p:ext uri="{BB962C8B-B14F-4D97-AF65-F5344CB8AC3E}">
        <p14:creationId xmlns:p14="http://schemas.microsoft.com/office/powerpoint/2010/main" val="413872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C2 Overview</a:t>
            </a:r>
            <a:endParaRPr lang="en-US" dirty="0"/>
          </a:p>
        </p:txBody>
      </p:sp>
      <p:sp>
        <p:nvSpPr>
          <p:cNvPr id="3" name="Content Placeholder 2"/>
          <p:cNvSpPr>
            <a:spLocks noGrp="1"/>
          </p:cNvSpPr>
          <p:nvPr>
            <p:ph idx="1"/>
          </p:nvPr>
        </p:nvSpPr>
        <p:spPr/>
        <p:txBody>
          <a:bodyPr/>
          <a:lstStyle/>
          <a:p>
            <a:r>
              <a:rPr lang="en-US" dirty="0" smtClean="0"/>
              <a:t>The Principles of Modern Mechanics</a:t>
            </a:r>
          </a:p>
          <a:p>
            <a:r>
              <a:rPr lang="en-US" dirty="0" smtClean="0"/>
              <a:t>Describing an Object’s Motion</a:t>
            </a:r>
          </a:p>
          <a:p>
            <a:r>
              <a:rPr lang="en-US" b="1" dirty="0" smtClean="0"/>
              <a:t>Vector operations</a:t>
            </a:r>
          </a:p>
          <a:p>
            <a:r>
              <a:rPr lang="en-US" dirty="0" smtClean="0"/>
              <a:t>Momentum and Impulse</a:t>
            </a:r>
          </a:p>
          <a:p>
            <a:r>
              <a:rPr lang="en-US" dirty="0" smtClean="0"/>
              <a:t>Force and Weight</a:t>
            </a:r>
          </a:p>
          <a:p>
            <a:r>
              <a:rPr lang="en-US" dirty="0" smtClean="0"/>
              <a:t>Interaction Categories</a:t>
            </a:r>
          </a:p>
          <a:p>
            <a:r>
              <a:rPr lang="en-US" dirty="0" smtClean="0"/>
              <a:t>Momentum Transfer</a:t>
            </a:r>
            <a:endParaRPr lang="en-US" dirty="0"/>
          </a:p>
        </p:txBody>
      </p:sp>
    </p:spTree>
    <p:extLst>
      <p:ext uri="{BB962C8B-B14F-4D97-AF65-F5344CB8AC3E}">
        <p14:creationId xmlns:p14="http://schemas.microsoft.com/office/powerpoint/2010/main" val="38587113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a:t>
            </a:r>
            <a:endParaRPr lang="en-US" dirty="0"/>
          </a:p>
        </p:txBody>
      </p:sp>
      <p:sp>
        <p:nvSpPr>
          <p:cNvPr id="3" name="Content Placeholder 2"/>
          <p:cNvSpPr>
            <a:spLocks noGrp="1"/>
          </p:cNvSpPr>
          <p:nvPr>
            <p:ph idx="1"/>
          </p:nvPr>
        </p:nvSpPr>
        <p:spPr/>
        <p:txBody>
          <a:bodyPr>
            <a:normAutofit/>
          </a:bodyPr>
          <a:lstStyle/>
          <a:p>
            <a:r>
              <a:rPr lang="en-US" dirty="0" smtClean="0"/>
              <a:t>From a Latin root meaning “to carry”. </a:t>
            </a:r>
          </a:p>
          <a:p>
            <a:r>
              <a:rPr lang="en-US" dirty="0" smtClean="0"/>
              <a:t>A vector    carries a </a:t>
            </a:r>
            <a:r>
              <a:rPr lang="en-US" b="1" dirty="0" smtClean="0"/>
              <a:t>magnitude</a:t>
            </a:r>
            <a:r>
              <a:rPr lang="en-US" dirty="0" smtClean="0"/>
              <a:t> |  | (non-negative number) </a:t>
            </a:r>
            <a:r>
              <a:rPr lang="en-US" i="1" dirty="0" smtClean="0"/>
              <a:t>and</a:t>
            </a:r>
            <a:r>
              <a:rPr lang="en-US" dirty="0" smtClean="0"/>
              <a:t> a </a:t>
            </a:r>
            <a:r>
              <a:rPr lang="en-US" b="1" dirty="0" smtClean="0"/>
              <a:t>direction. </a:t>
            </a:r>
          </a:p>
          <a:p>
            <a:r>
              <a:rPr lang="en-US" dirty="0" smtClean="0"/>
              <a:t>Vector Operations (more in C3):</a:t>
            </a:r>
          </a:p>
          <a:p>
            <a:endParaRPr lang="en-US" b="1" dirty="0"/>
          </a:p>
          <a:p>
            <a:endParaRPr lang="en-US" b="1" dirty="0" smtClean="0"/>
          </a:p>
          <a:p>
            <a:endParaRPr lang="en-US" b="1" dirty="0"/>
          </a:p>
          <a:p>
            <a:endParaRPr lang="en-US" b="1" dirty="0"/>
          </a:p>
        </p:txBody>
      </p:sp>
      <p:pic>
        <p:nvPicPr>
          <p:cNvPr id="5" name="Picture 4"/>
          <p:cNvPicPr>
            <a:picLocks noChangeAspect="1"/>
          </p:cNvPicPr>
          <p:nvPr/>
        </p:nvPicPr>
        <p:blipFill>
          <a:blip r:embed="rId2"/>
          <a:stretch>
            <a:fillRect/>
          </a:stretch>
        </p:blipFill>
        <p:spPr>
          <a:xfrm>
            <a:off x="2240355" y="2250501"/>
            <a:ext cx="292273" cy="401875"/>
          </a:xfrm>
          <a:prstGeom prst="rect">
            <a:avLst/>
          </a:prstGeom>
        </p:spPr>
      </p:pic>
      <p:pic>
        <p:nvPicPr>
          <p:cNvPr id="6" name="Picture 5"/>
          <p:cNvPicPr>
            <a:picLocks noChangeAspect="1"/>
          </p:cNvPicPr>
          <p:nvPr/>
        </p:nvPicPr>
        <p:blipFill>
          <a:blip r:embed="rId2"/>
          <a:stretch>
            <a:fillRect/>
          </a:stretch>
        </p:blipFill>
        <p:spPr>
          <a:xfrm>
            <a:off x="5672539" y="2266575"/>
            <a:ext cx="292273" cy="401875"/>
          </a:xfrm>
          <a:prstGeom prst="rect">
            <a:avLst/>
          </a:prstGeom>
        </p:spPr>
      </p:pic>
      <p:pic>
        <p:nvPicPr>
          <p:cNvPr id="7" name="Picture 6"/>
          <p:cNvPicPr>
            <a:picLocks noChangeAspect="1"/>
          </p:cNvPicPr>
          <p:nvPr/>
        </p:nvPicPr>
        <p:blipFill>
          <a:blip r:embed="rId3"/>
          <a:stretch>
            <a:fillRect/>
          </a:stretch>
        </p:blipFill>
        <p:spPr>
          <a:xfrm>
            <a:off x="6270171" y="2811499"/>
            <a:ext cx="2520354" cy="1236549"/>
          </a:xfrm>
          <a:prstGeom prst="rect">
            <a:avLst/>
          </a:prstGeom>
        </p:spPr>
      </p:pic>
      <p:pic>
        <p:nvPicPr>
          <p:cNvPr id="9" name="Picture 8"/>
          <p:cNvPicPr>
            <a:picLocks noChangeAspect="1"/>
          </p:cNvPicPr>
          <p:nvPr/>
        </p:nvPicPr>
        <p:blipFill>
          <a:blip r:embed="rId4"/>
          <a:stretch>
            <a:fillRect/>
          </a:stretch>
        </p:blipFill>
        <p:spPr>
          <a:xfrm>
            <a:off x="94228" y="3695825"/>
            <a:ext cx="4876800" cy="1663700"/>
          </a:xfrm>
          <a:prstGeom prst="rect">
            <a:avLst/>
          </a:prstGeom>
        </p:spPr>
      </p:pic>
      <p:pic>
        <p:nvPicPr>
          <p:cNvPr id="10" name="Picture 9"/>
          <p:cNvPicPr>
            <a:picLocks noChangeAspect="1"/>
          </p:cNvPicPr>
          <p:nvPr/>
        </p:nvPicPr>
        <p:blipFill>
          <a:blip r:embed="rId5"/>
          <a:stretch>
            <a:fillRect/>
          </a:stretch>
        </p:blipFill>
        <p:spPr>
          <a:xfrm>
            <a:off x="4285513" y="4787907"/>
            <a:ext cx="4521200" cy="1790700"/>
          </a:xfrm>
          <a:prstGeom prst="rect">
            <a:avLst/>
          </a:prstGeom>
        </p:spPr>
      </p:pic>
      <p:pic>
        <p:nvPicPr>
          <p:cNvPr id="12" name="Picture 11"/>
          <p:cNvPicPr>
            <a:picLocks noChangeAspect="1"/>
          </p:cNvPicPr>
          <p:nvPr/>
        </p:nvPicPr>
        <p:blipFill>
          <a:blip r:embed="rId6"/>
          <a:stretch>
            <a:fillRect/>
          </a:stretch>
        </p:blipFill>
        <p:spPr>
          <a:xfrm>
            <a:off x="94228" y="4905335"/>
            <a:ext cx="4191285" cy="1816539"/>
          </a:xfrm>
          <a:prstGeom prst="rect">
            <a:avLst/>
          </a:prstGeom>
        </p:spPr>
      </p:pic>
    </p:spTree>
    <p:extLst>
      <p:ext uri="{BB962C8B-B14F-4D97-AF65-F5344CB8AC3E}">
        <p14:creationId xmlns:p14="http://schemas.microsoft.com/office/powerpoint/2010/main" val="4228911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C2 Overview</a:t>
            </a:r>
            <a:endParaRPr lang="en-US" dirty="0"/>
          </a:p>
        </p:txBody>
      </p:sp>
      <p:sp>
        <p:nvSpPr>
          <p:cNvPr id="3" name="Content Placeholder 2"/>
          <p:cNvSpPr>
            <a:spLocks noGrp="1"/>
          </p:cNvSpPr>
          <p:nvPr>
            <p:ph idx="1"/>
          </p:nvPr>
        </p:nvSpPr>
        <p:spPr/>
        <p:txBody>
          <a:bodyPr/>
          <a:lstStyle/>
          <a:p>
            <a:r>
              <a:rPr lang="en-US" dirty="0" smtClean="0"/>
              <a:t>The Principles of Modern Mechanics</a:t>
            </a:r>
          </a:p>
          <a:p>
            <a:r>
              <a:rPr lang="en-US" dirty="0" smtClean="0"/>
              <a:t>Describing an Object’s Motion</a:t>
            </a:r>
          </a:p>
          <a:p>
            <a:r>
              <a:rPr lang="en-US" dirty="0" smtClean="0"/>
              <a:t>Vector operations</a:t>
            </a:r>
          </a:p>
          <a:p>
            <a:r>
              <a:rPr lang="en-US" b="1" dirty="0" smtClean="0"/>
              <a:t>Momentum and Impulse</a:t>
            </a:r>
          </a:p>
          <a:p>
            <a:r>
              <a:rPr lang="en-US" dirty="0" smtClean="0"/>
              <a:t>Force and Weight</a:t>
            </a:r>
          </a:p>
          <a:p>
            <a:r>
              <a:rPr lang="en-US" dirty="0" smtClean="0"/>
              <a:t>Interaction Categories</a:t>
            </a:r>
          </a:p>
          <a:p>
            <a:r>
              <a:rPr lang="en-US" dirty="0" smtClean="0"/>
              <a:t>Momentum Transfer</a:t>
            </a:r>
            <a:endParaRPr lang="en-US" dirty="0"/>
          </a:p>
        </p:txBody>
      </p:sp>
    </p:spTree>
    <p:extLst>
      <p:ext uri="{BB962C8B-B14F-4D97-AF65-F5344CB8AC3E}">
        <p14:creationId xmlns:p14="http://schemas.microsoft.com/office/powerpoint/2010/main" val="36045287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2928" y="5176152"/>
            <a:ext cx="7213950" cy="1568250"/>
          </a:xfrm>
          <a:prstGeom prst="rect">
            <a:avLst/>
          </a:prstGeom>
        </p:spPr>
      </p:pic>
      <p:sp>
        <p:nvSpPr>
          <p:cNvPr id="2" name="Title 1"/>
          <p:cNvSpPr>
            <a:spLocks noGrp="1"/>
          </p:cNvSpPr>
          <p:nvPr>
            <p:ph type="title"/>
          </p:nvPr>
        </p:nvSpPr>
        <p:spPr>
          <a:xfrm>
            <a:off x="626347" y="176824"/>
            <a:ext cx="8042276" cy="753307"/>
          </a:xfrm>
        </p:spPr>
        <p:txBody>
          <a:bodyPr/>
          <a:lstStyle/>
          <a:p>
            <a:r>
              <a:rPr lang="en-US" dirty="0" smtClean="0"/>
              <a:t>Momentum</a:t>
            </a:r>
            <a:endParaRPr lang="en-US" dirty="0"/>
          </a:p>
        </p:txBody>
      </p:sp>
      <p:sp>
        <p:nvSpPr>
          <p:cNvPr id="3" name="Content Placeholder 2"/>
          <p:cNvSpPr>
            <a:spLocks noGrp="1"/>
          </p:cNvSpPr>
          <p:nvPr>
            <p:ph idx="1"/>
          </p:nvPr>
        </p:nvSpPr>
        <p:spPr>
          <a:xfrm>
            <a:off x="549275" y="930131"/>
            <a:ext cx="8042276" cy="5013470"/>
          </a:xfrm>
        </p:spPr>
        <p:txBody>
          <a:bodyPr/>
          <a:lstStyle/>
          <a:p>
            <a:r>
              <a:rPr lang="en-US" dirty="0" smtClean="0"/>
              <a:t>A particle of mass m (non-negative number) and velocity    has (Newtonian) momentum</a:t>
            </a:r>
          </a:p>
          <a:p>
            <a:pPr marL="0" indent="0">
              <a:buNone/>
            </a:pPr>
            <a:endParaRPr lang="en-US" dirty="0" smtClean="0"/>
          </a:p>
          <a:p>
            <a:r>
              <a:rPr lang="en-US" dirty="0" smtClean="0"/>
              <a:t>Another vector quantity, which always points in the </a:t>
            </a:r>
            <a:r>
              <a:rPr lang="en-US" i="1" dirty="0" smtClean="0"/>
              <a:t>same</a:t>
            </a:r>
            <a:r>
              <a:rPr lang="en-US" dirty="0" smtClean="0"/>
              <a:t> direction as velocity. </a:t>
            </a:r>
          </a:p>
          <a:p>
            <a:r>
              <a:rPr lang="en-US" dirty="0" smtClean="0"/>
              <a:t>SI unit: </a:t>
            </a:r>
            <a:r>
              <a:rPr lang="en-US" dirty="0" err="1" smtClean="0"/>
              <a:t>kg.m</a:t>
            </a:r>
            <a:r>
              <a:rPr lang="en-US" dirty="0" smtClean="0"/>
              <a:t>/s. </a:t>
            </a:r>
          </a:p>
          <a:p>
            <a:r>
              <a:rPr lang="en-US" dirty="0" smtClean="0"/>
              <a:t>An object’s </a:t>
            </a:r>
            <a:r>
              <a:rPr lang="en-US" b="1" dirty="0" smtClean="0"/>
              <a:t>mass</a:t>
            </a:r>
            <a:r>
              <a:rPr lang="en-US" dirty="0" smtClean="0"/>
              <a:t> expresses how </a:t>
            </a:r>
            <a:r>
              <a:rPr lang="en-US" i="1" dirty="0" smtClean="0"/>
              <a:t>reluctant</a:t>
            </a:r>
            <a:r>
              <a:rPr lang="en-US" dirty="0" smtClean="0"/>
              <a:t> it is to change velocity when it accepts a given momentum transfer. </a:t>
            </a:r>
          </a:p>
          <a:p>
            <a:endParaRPr lang="en-US" dirty="0"/>
          </a:p>
        </p:txBody>
      </p:sp>
      <p:pic>
        <p:nvPicPr>
          <p:cNvPr id="4" name="Picture 3"/>
          <p:cNvPicPr>
            <a:picLocks noChangeAspect="1"/>
          </p:cNvPicPr>
          <p:nvPr/>
        </p:nvPicPr>
        <p:blipFill>
          <a:blip r:embed="rId4"/>
          <a:stretch>
            <a:fillRect/>
          </a:stretch>
        </p:blipFill>
        <p:spPr>
          <a:xfrm>
            <a:off x="2143893" y="1315577"/>
            <a:ext cx="292273" cy="401875"/>
          </a:xfrm>
          <a:prstGeom prst="rect">
            <a:avLst/>
          </a:prstGeom>
        </p:spPr>
      </p:pic>
      <p:pic>
        <p:nvPicPr>
          <p:cNvPr id="5" name="Picture 4"/>
          <p:cNvPicPr>
            <a:picLocks noChangeAspect="1"/>
          </p:cNvPicPr>
          <p:nvPr/>
        </p:nvPicPr>
        <p:blipFill>
          <a:blip r:embed="rId5"/>
          <a:stretch>
            <a:fillRect/>
          </a:stretch>
        </p:blipFill>
        <p:spPr>
          <a:xfrm>
            <a:off x="3635625" y="1816476"/>
            <a:ext cx="1424781" cy="601574"/>
          </a:xfrm>
          <a:prstGeom prst="rect">
            <a:avLst/>
          </a:prstGeom>
        </p:spPr>
        <p:style>
          <a:lnRef idx="2">
            <a:schemeClr val="accent1"/>
          </a:lnRef>
          <a:fillRef idx="1">
            <a:schemeClr val="lt1"/>
          </a:fillRef>
          <a:effectRef idx="0">
            <a:schemeClr val="accent1"/>
          </a:effectRef>
          <a:fontRef idx="minor">
            <a:schemeClr val="dk1"/>
          </a:fontRef>
        </p:style>
      </p:pic>
      <p:pic>
        <p:nvPicPr>
          <p:cNvPr id="6" name="Picture 5"/>
          <p:cNvPicPr>
            <a:picLocks noChangeAspect="1"/>
          </p:cNvPicPr>
          <p:nvPr/>
        </p:nvPicPr>
        <p:blipFill>
          <a:blip r:embed="rId6"/>
          <a:stretch>
            <a:fillRect/>
          </a:stretch>
        </p:blipFill>
        <p:spPr>
          <a:xfrm>
            <a:off x="6382712" y="4929091"/>
            <a:ext cx="2285911" cy="1879965"/>
          </a:xfrm>
          <a:prstGeom prst="rect">
            <a:avLst/>
          </a:prstGeom>
        </p:spPr>
      </p:pic>
    </p:spTree>
    <p:extLst>
      <p:ext uri="{BB962C8B-B14F-4D97-AF65-F5344CB8AC3E}">
        <p14:creationId xmlns:p14="http://schemas.microsoft.com/office/powerpoint/2010/main" val="2029412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114552" y="4917075"/>
            <a:ext cx="3773183" cy="1923766"/>
          </a:xfrm>
          <a:prstGeom prst="rect">
            <a:avLst/>
          </a:prstGeom>
        </p:spPr>
      </p:pic>
      <p:sp>
        <p:nvSpPr>
          <p:cNvPr id="2" name="Title 1"/>
          <p:cNvSpPr>
            <a:spLocks noGrp="1"/>
          </p:cNvSpPr>
          <p:nvPr>
            <p:ph type="title"/>
          </p:nvPr>
        </p:nvSpPr>
        <p:spPr>
          <a:xfrm>
            <a:off x="549275" y="176825"/>
            <a:ext cx="8042276" cy="769382"/>
          </a:xfrm>
        </p:spPr>
        <p:txBody>
          <a:bodyPr/>
          <a:lstStyle/>
          <a:p>
            <a:r>
              <a:rPr lang="en-US" dirty="0" smtClean="0"/>
              <a:t>Impulse</a:t>
            </a:r>
            <a:endParaRPr lang="en-US" dirty="0"/>
          </a:p>
        </p:txBody>
      </p:sp>
      <p:sp>
        <p:nvSpPr>
          <p:cNvPr id="3" name="Content Placeholder 2"/>
          <p:cNvSpPr>
            <a:spLocks noGrp="1"/>
          </p:cNvSpPr>
          <p:nvPr>
            <p:ph idx="1"/>
          </p:nvPr>
        </p:nvSpPr>
        <p:spPr>
          <a:xfrm>
            <a:off x="549275" y="1003207"/>
            <a:ext cx="8042276" cy="4343400"/>
          </a:xfrm>
        </p:spPr>
        <p:txBody>
          <a:bodyPr/>
          <a:lstStyle/>
          <a:p>
            <a:r>
              <a:rPr lang="en-US" dirty="0" smtClean="0"/>
              <a:t>The amount of momentum an object receives during an interaction. </a:t>
            </a:r>
          </a:p>
          <a:p>
            <a:r>
              <a:rPr lang="en-US" dirty="0" smtClean="0"/>
              <a:t>          represents the impulse that interaction </a:t>
            </a:r>
            <a:r>
              <a:rPr lang="en-US" i="1" dirty="0" smtClean="0"/>
              <a:t>A</a:t>
            </a:r>
            <a:r>
              <a:rPr lang="en-US" dirty="0" smtClean="0"/>
              <a:t> delivers to an object during a specified time interval.</a:t>
            </a:r>
          </a:p>
          <a:p>
            <a:r>
              <a:rPr lang="en-US" dirty="0" smtClean="0"/>
              <a:t>The net change in momentum of an object (during a given time interval) is the vector sum of all impulses it has received during that interval:  </a:t>
            </a:r>
          </a:p>
        </p:txBody>
      </p:sp>
      <p:pic>
        <p:nvPicPr>
          <p:cNvPr id="4" name="Picture 3"/>
          <p:cNvPicPr>
            <a:picLocks noChangeAspect="1"/>
          </p:cNvPicPr>
          <p:nvPr/>
        </p:nvPicPr>
        <p:blipFill>
          <a:blip r:embed="rId3"/>
          <a:stretch>
            <a:fillRect/>
          </a:stretch>
        </p:blipFill>
        <p:spPr>
          <a:xfrm>
            <a:off x="988249" y="2027977"/>
            <a:ext cx="835471" cy="447574"/>
          </a:xfrm>
          <a:prstGeom prst="rect">
            <a:avLst/>
          </a:prstGeom>
        </p:spPr>
      </p:pic>
      <p:pic>
        <p:nvPicPr>
          <p:cNvPr id="5" name="Picture 4"/>
          <p:cNvPicPr>
            <a:picLocks noChangeAspect="1"/>
          </p:cNvPicPr>
          <p:nvPr/>
        </p:nvPicPr>
        <p:blipFill>
          <a:blip r:embed="rId4"/>
          <a:stretch>
            <a:fillRect/>
          </a:stretch>
        </p:blipFill>
        <p:spPr>
          <a:xfrm>
            <a:off x="222153" y="4620063"/>
            <a:ext cx="4892399" cy="643001"/>
          </a:xfrm>
          <a:prstGeom prst="rect">
            <a:avLst/>
          </a:prstGeom>
        </p:spPr>
      </p:pic>
      <p:pic>
        <p:nvPicPr>
          <p:cNvPr id="8" name="Picture 7"/>
          <p:cNvPicPr>
            <a:picLocks noChangeAspect="1"/>
          </p:cNvPicPr>
          <p:nvPr/>
        </p:nvPicPr>
        <p:blipFill>
          <a:blip r:embed="rId5"/>
          <a:stretch>
            <a:fillRect/>
          </a:stretch>
        </p:blipFill>
        <p:spPr>
          <a:xfrm>
            <a:off x="988249" y="5263913"/>
            <a:ext cx="1807186" cy="1576927"/>
          </a:xfrm>
          <a:prstGeom prst="rect">
            <a:avLst/>
          </a:prstGeom>
        </p:spPr>
      </p:pic>
    </p:spTree>
    <p:extLst>
      <p:ext uri="{BB962C8B-B14F-4D97-AF65-F5344CB8AC3E}">
        <p14:creationId xmlns:p14="http://schemas.microsoft.com/office/powerpoint/2010/main" val="20834023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C2 Overview</a:t>
            </a:r>
            <a:endParaRPr lang="en-US" dirty="0"/>
          </a:p>
        </p:txBody>
      </p:sp>
      <p:sp>
        <p:nvSpPr>
          <p:cNvPr id="3" name="Content Placeholder 2"/>
          <p:cNvSpPr>
            <a:spLocks noGrp="1"/>
          </p:cNvSpPr>
          <p:nvPr>
            <p:ph idx="1"/>
          </p:nvPr>
        </p:nvSpPr>
        <p:spPr/>
        <p:txBody>
          <a:bodyPr/>
          <a:lstStyle/>
          <a:p>
            <a:r>
              <a:rPr lang="en-US" dirty="0" smtClean="0"/>
              <a:t>The Principles of Modern Mechanics</a:t>
            </a:r>
          </a:p>
          <a:p>
            <a:r>
              <a:rPr lang="en-US" dirty="0" smtClean="0"/>
              <a:t>Describing an Object’s Motion</a:t>
            </a:r>
          </a:p>
          <a:p>
            <a:r>
              <a:rPr lang="en-US" dirty="0" smtClean="0"/>
              <a:t>Vector operations</a:t>
            </a:r>
          </a:p>
          <a:p>
            <a:r>
              <a:rPr lang="en-US" dirty="0" smtClean="0"/>
              <a:t>Momentum and Impulse</a:t>
            </a:r>
          </a:p>
          <a:p>
            <a:r>
              <a:rPr lang="en-US" b="1" dirty="0" smtClean="0"/>
              <a:t>Force and Weight</a:t>
            </a:r>
          </a:p>
          <a:p>
            <a:r>
              <a:rPr lang="en-US" dirty="0" smtClean="0"/>
              <a:t>Interaction Categories</a:t>
            </a:r>
          </a:p>
          <a:p>
            <a:r>
              <a:rPr lang="en-US" dirty="0" smtClean="0"/>
              <a:t>Momentum Transfer</a:t>
            </a:r>
            <a:endParaRPr lang="en-US" dirty="0"/>
          </a:p>
        </p:txBody>
      </p:sp>
    </p:spTree>
    <p:extLst>
      <p:ext uri="{BB962C8B-B14F-4D97-AF65-F5344CB8AC3E}">
        <p14:creationId xmlns:p14="http://schemas.microsoft.com/office/powerpoint/2010/main" val="34641056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0"/>
            <a:ext cx="8042276" cy="817607"/>
          </a:xfrm>
        </p:spPr>
        <p:txBody>
          <a:bodyPr/>
          <a:lstStyle/>
          <a:p>
            <a:r>
              <a:rPr lang="en-US" dirty="0" smtClean="0"/>
              <a:t>Force</a:t>
            </a:r>
            <a:endParaRPr lang="en-US" dirty="0"/>
          </a:p>
        </p:txBody>
      </p:sp>
      <p:sp>
        <p:nvSpPr>
          <p:cNvPr id="3" name="Content Placeholder 2"/>
          <p:cNvSpPr>
            <a:spLocks noGrp="1"/>
          </p:cNvSpPr>
          <p:nvPr>
            <p:ph idx="1"/>
          </p:nvPr>
        </p:nvSpPr>
        <p:spPr>
          <a:xfrm>
            <a:off x="549275" y="842457"/>
            <a:ext cx="8042276" cy="4343400"/>
          </a:xfrm>
        </p:spPr>
        <p:txBody>
          <a:bodyPr/>
          <a:lstStyle/>
          <a:p>
            <a:r>
              <a:rPr lang="en-US" dirty="0" smtClean="0"/>
              <a:t>The force an interaction exerts on an object is the </a:t>
            </a:r>
            <a:r>
              <a:rPr lang="en-US" i="1" dirty="0" smtClean="0"/>
              <a:t>rate at which it delivers momentum</a:t>
            </a:r>
            <a:r>
              <a:rPr lang="en-US" dirty="0" smtClean="0"/>
              <a:t>:</a:t>
            </a:r>
          </a:p>
          <a:p>
            <a:endParaRPr lang="en-US" dirty="0" smtClean="0"/>
          </a:p>
          <a:p>
            <a:r>
              <a:rPr lang="en-US" dirty="0" smtClean="0"/>
              <a:t>Has its own SI unit: </a:t>
            </a:r>
            <a:r>
              <a:rPr lang="en-US" b="1" dirty="0" smtClean="0"/>
              <a:t>Newton (N).</a:t>
            </a:r>
          </a:p>
          <a:p>
            <a:r>
              <a:rPr lang="en-US" dirty="0" smtClean="0"/>
              <a:t>1 N     1 </a:t>
            </a:r>
            <a:r>
              <a:rPr lang="en-US" dirty="0" err="1" smtClean="0"/>
              <a:t>kg.m</a:t>
            </a:r>
            <a:r>
              <a:rPr lang="en-US" dirty="0" smtClean="0"/>
              <a:t>/s</a:t>
            </a:r>
            <a:r>
              <a:rPr lang="en-US" baseline="30000" dirty="0" smtClean="0"/>
              <a:t>2</a:t>
            </a:r>
            <a:r>
              <a:rPr lang="en-US" dirty="0" smtClean="0"/>
              <a:t>, that is, a 1 N force delivers 1 </a:t>
            </a:r>
            <a:r>
              <a:rPr lang="en-US" dirty="0" err="1" smtClean="0"/>
              <a:t>kg.m</a:t>
            </a:r>
            <a:r>
              <a:rPr lang="en-US" dirty="0" smtClean="0"/>
              <a:t>/s of impulse per second. </a:t>
            </a:r>
          </a:p>
          <a:p>
            <a:r>
              <a:rPr lang="en-US" dirty="0" smtClean="0"/>
              <a:t>Larger the force acting on an object, more its velocity changes. </a:t>
            </a:r>
            <a:endParaRPr lang="en-US" dirty="0"/>
          </a:p>
        </p:txBody>
      </p:sp>
      <p:pic>
        <p:nvPicPr>
          <p:cNvPr id="4" name="Picture 3"/>
          <p:cNvPicPr>
            <a:picLocks noChangeAspect="1"/>
          </p:cNvPicPr>
          <p:nvPr/>
        </p:nvPicPr>
        <p:blipFill>
          <a:blip r:embed="rId2"/>
          <a:stretch>
            <a:fillRect/>
          </a:stretch>
        </p:blipFill>
        <p:spPr>
          <a:xfrm>
            <a:off x="2862207" y="1657227"/>
            <a:ext cx="3252019" cy="770849"/>
          </a:xfrm>
          <a:prstGeom prst="rect">
            <a:avLst/>
          </a:prstGeom>
        </p:spPr>
        <p:style>
          <a:lnRef idx="2">
            <a:schemeClr val="accent1"/>
          </a:lnRef>
          <a:fillRef idx="1">
            <a:schemeClr val="lt1"/>
          </a:fillRef>
          <a:effectRef idx="0">
            <a:schemeClr val="accent1"/>
          </a:effectRef>
          <a:fontRef idx="minor">
            <a:schemeClr val="dk1"/>
          </a:fontRef>
        </p:style>
      </p:pic>
      <p:pic>
        <p:nvPicPr>
          <p:cNvPr id="8" name="Picture 7"/>
          <p:cNvPicPr>
            <a:picLocks noChangeAspect="1"/>
          </p:cNvPicPr>
          <p:nvPr/>
        </p:nvPicPr>
        <p:blipFill>
          <a:blip r:embed="rId3"/>
          <a:stretch>
            <a:fillRect/>
          </a:stretch>
        </p:blipFill>
        <p:spPr>
          <a:xfrm flipH="1" flipV="1">
            <a:off x="1469031" y="3182852"/>
            <a:ext cx="454391" cy="289348"/>
          </a:xfrm>
          <a:prstGeom prst="rect">
            <a:avLst/>
          </a:prstGeom>
        </p:spPr>
      </p:pic>
      <p:pic>
        <p:nvPicPr>
          <p:cNvPr id="10" name="Picture 9"/>
          <p:cNvPicPr>
            <a:picLocks noChangeAspect="1"/>
          </p:cNvPicPr>
          <p:nvPr/>
        </p:nvPicPr>
        <p:blipFill>
          <a:blip r:embed="rId4"/>
          <a:stretch>
            <a:fillRect/>
          </a:stretch>
        </p:blipFill>
        <p:spPr>
          <a:xfrm>
            <a:off x="3617409" y="4566620"/>
            <a:ext cx="5414052" cy="2291380"/>
          </a:xfrm>
          <a:prstGeom prst="rect">
            <a:avLst/>
          </a:prstGeom>
        </p:spPr>
      </p:pic>
    </p:spTree>
    <p:extLst>
      <p:ext uri="{BB962C8B-B14F-4D97-AF65-F5344CB8AC3E}">
        <p14:creationId xmlns:p14="http://schemas.microsoft.com/office/powerpoint/2010/main" val="1481350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135" y="803748"/>
            <a:ext cx="8042276" cy="785457"/>
          </a:xfrm>
        </p:spPr>
        <p:txBody>
          <a:bodyPr/>
          <a:lstStyle/>
          <a:p>
            <a:r>
              <a:rPr lang="en-US" dirty="0" smtClean="0"/>
              <a:t>Weight</a:t>
            </a:r>
            <a:endParaRPr lang="en-US" dirty="0"/>
          </a:p>
        </p:txBody>
      </p:sp>
      <p:sp>
        <p:nvSpPr>
          <p:cNvPr id="3" name="Content Placeholder 2"/>
          <p:cNvSpPr>
            <a:spLocks noGrp="1"/>
          </p:cNvSpPr>
          <p:nvPr>
            <p:ph idx="1"/>
          </p:nvPr>
        </p:nvSpPr>
        <p:spPr>
          <a:xfrm>
            <a:off x="549275" y="1726953"/>
            <a:ext cx="8042276" cy="4891799"/>
          </a:xfrm>
        </p:spPr>
        <p:txBody>
          <a:bodyPr>
            <a:normAutofit fontScale="92500" lnSpcReduction="20000"/>
          </a:bodyPr>
          <a:lstStyle/>
          <a:p>
            <a:r>
              <a:rPr lang="en-US" dirty="0" smtClean="0"/>
              <a:t>Objects dropped simultaneously from rest in the earth’s gravitational field always have the same speed at a given instant </a:t>
            </a:r>
            <a:r>
              <a:rPr lang="en-US" i="1" dirty="0" smtClean="0"/>
              <a:t>independent of their masses</a:t>
            </a:r>
            <a:r>
              <a:rPr lang="en-US" dirty="0" smtClean="0"/>
              <a:t>.</a:t>
            </a:r>
          </a:p>
          <a:p>
            <a:r>
              <a:rPr lang="en-US" dirty="0" smtClean="0"/>
              <a:t>So in a given time interval:</a:t>
            </a:r>
          </a:p>
          <a:p>
            <a:r>
              <a:rPr lang="en-US" dirty="0" smtClean="0"/>
              <a:t>So the gravitational interaction must be delivering downward momentum at a rate proportional to mass.</a:t>
            </a:r>
          </a:p>
          <a:p>
            <a:r>
              <a:rPr lang="en-US" dirty="0"/>
              <a:t>T</a:t>
            </a:r>
            <a:r>
              <a:rPr lang="en-US" dirty="0" smtClean="0"/>
              <a:t>he gravitational force acting on an object is its </a:t>
            </a:r>
            <a:r>
              <a:rPr lang="en-US" b="1" dirty="0" smtClean="0"/>
              <a:t>weight</a:t>
            </a:r>
            <a:r>
              <a:rPr lang="en-US" dirty="0" smtClean="0"/>
              <a:t>: </a:t>
            </a:r>
          </a:p>
          <a:p>
            <a:endParaRPr lang="en-US" dirty="0" smtClean="0"/>
          </a:p>
          <a:p>
            <a:r>
              <a:rPr lang="en-US" dirty="0" smtClean="0"/>
              <a:t> is the gravitational field vector at a given point. </a:t>
            </a:r>
          </a:p>
          <a:p>
            <a:r>
              <a:rPr lang="en-US" dirty="0" smtClean="0"/>
              <a:t>Near the earth’s surface,    points toward its center and has a magnitude of | |= 9.8 N/kg=9.8 kg/m</a:t>
            </a:r>
            <a:r>
              <a:rPr lang="en-US" baseline="30000" dirty="0" smtClean="0"/>
              <a:t>2</a:t>
            </a:r>
            <a:r>
              <a:rPr lang="en-US" dirty="0" smtClean="0"/>
              <a:t>.</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3934132" y="4491218"/>
            <a:ext cx="1472026" cy="626974"/>
          </a:xfrm>
          <a:prstGeom prst="rect">
            <a:avLst/>
          </a:prstGeom>
        </p:spPr>
        <p:style>
          <a:lnRef idx="2">
            <a:schemeClr val="accent2"/>
          </a:lnRef>
          <a:fillRef idx="1">
            <a:schemeClr val="lt1"/>
          </a:fillRef>
          <a:effectRef idx="0">
            <a:schemeClr val="accent2"/>
          </a:effectRef>
          <a:fontRef idx="minor">
            <a:schemeClr val="dk1"/>
          </a:fontRef>
        </p:style>
      </p:pic>
      <p:pic>
        <p:nvPicPr>
          <p:cNvPr id="5" name="Picture 4"/>
          <p:cNvPicPr>
            <a:picLocks noChangeAspect="1"/>
          </p:cNvPicPr>
          <p:nvPr/>
        </p:nvPicPr>
        <p:blipFill>
          <a:blip r:embed="rId3"/>
          <a:stretch>
            <a:fillRect/>
          </a:stretch>
        </p:blipFill>
        <p:spPr>
          <a:xfrm>
            <a:off x="4331363" y="5648424"/>
            <a:ext cx="197987" cy="395974"/>
          </a:xfrm>
          <a:prstGeom prst="rect">
            <a:avLst/>
          </a:prstGeom>
        </p:spPr>
      </p:pic>
      <p:pic>
        <p:nvPicPr>
          <p:cNvPr id="6" name="Picture 5"/>
          <p:cNvPicPr>
            <a:picLocks noChangeAspect="1"/>
          </p:cNvPicPr>
          <p:nvPr/>
        </p:nvPicPr>
        <p:blipFill>
          <a:blip r:embed="rId4"/>
          <a:stretch>
            <a:fillRect/>
          </a:stretch>
        </p:blipFill>
        <p:spPr>
          <a:xfrm>
            <a:off x="7910063" y="0"/>
            <a:ext cx="1250224" cy="1785042"/>
          </a:xfrm>
          <a:prstGeom prst="rect">
            <a:avLst/>
          </a:prstGeom>
        </p:spPr>
      </p:pic>
      <p:pic>
        <p:nvPicPr>
          <p:cNvPr id="7" name="Picture 6"/>
          <p:cNvPicPr>
            <a:picLocks noChangeAspect="1"/>
          </p:cNvPicPr>
          <p:nvPr/>
        </p:nvPicPr>
        <p:blipFill>
          <a:blip r:embed="rId3"/>
          <a:stretch>
            <a:fillRect/>
          </a:stretch>
        </p:blipFill>
        <p:spPr>
          <a:xfrm>
            <a:off x="868184" y="5118192"/>
            <a:ext cx="197987" cy="395974"/>
          </a:xfrm>
          <a:prstGeom prst="rect">
            <a:avLst/>
          </a:prstGeom>
        </p:spPr>
      </p:pic>
      <p:pic>
        <p:nvPicPr>
          <p:cNvPr id="8" name="Picture 7"/>
          <p:cNvPicPr>
            <a:picLocks noChangeAspect="1"/>
          </p:cNvPicPr>
          <p:nvPr/>
        </p:nvPicPr>
        <p:blipFill>
          <a:blip r:embed="rId3"/>
          <a:stretch>
            <a:fillRect/>
          </a:stretch>
        </p:blipFill>
        <p:spPr>
          <a:xfrm>
            <a:off x="3770830" y="5915798"/>
            <a:ext cx="197987" cy="395974"/>
          </a:xfrm>
          <a:prstGeom prst="rect">
            <a:avLst/>
          </a:prstGeom>
        </p:spPr>
      </p:pic>
      <p:pic>
        <p:nvPicPr>
          <p:cNvPr id="9" name="Picture 8"/>
          <p:cNvPicPr>
            <a:picLocks noChangeAspect="1"/>
          </p:cNvPicPr>
          <p:nvPr/>
        </p:nvPicPr>
        <p:blipFill>
          <a:blip r:embed="rId5"/>
          <a:stretch>
            <a:fillRect/>
          </a:stretch>
        </p:blipFill>
        <p:spPr>
          <a:xfrm>
            <a:off x="4513273" y="2539851"/>
            <a:ext cx="2614637" cy="780174"/>
          </a:xfrm>
          <a:prstGeom prst="rect">
            <a:avLst/>
          </a:prstGeom>
        </p:spPr>
      </p:pic>
    </p:spTree>
    <p:extLst>
      <p:ext uri="{BB962C8B-B14F-4D97-AF65-F5344CB8AC3E}">
        <p14:creationId xmlns:p14="http://schemas.microsoft.com/office/powerpoint/2010/main" val="23684747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76825"/>
            <a:ext cx="8042276" cy="705082"/>
          </a:xfrm>
        </p:spPr>
        <p:txBody>
          <a:bodyPr/>
          <a:lstStyle/>
          <a:p>
            <a:r>
              <a:rPr lang="en-US" dirty="0" smtClean="0"/>
              <a:t>Announcements</a:t>
            </a:r>
            <a:endParaRPr lang="en-US" dirty="0"/>
          </a:p>
        </p:txBody>
      </p:sp>
      <p:sp>
        <p:nvSpPr>
          <p:cNvPr id="3" name="Content Placeholder 2"/>
          <p:cNvSpPr>
            <a:spLocks noGrp="1"/>
          </p:cNvSpPr>
          <p:nvPr>
            <p:ph idx="1"/>
          </p:nvPr>
        </p:nvSpPr>
        <p:spPr>
          <a:xfrm>
            <a:off x="549275" y="1012724"/>
            <a:ext cx="8042276" cy="5262943"/>
          </a:xfrm>
        </p:spPr>
        <p:txBody>
          <a:bodyPr>
            <a:normAutofit fontScale="92500" lnSpcReduction="20000"/>
          </a:bodyPr>
          <a:lstStyle/>
          <a:p>
            <a:r>
              <a:rPr lang="en-US" dirty="0" smtClean="0"/>
              <a:t>No class Monday 9/4 (Labor day). </a:t>
            </a:r>
          </a:p>
          <a:p>
            <a:r>
              <a:rPr lang="en-US" dirty="0" smtClean="0"/>
              <a:t>Read </a:t>
            </a:r>
            <a:r>
              <a:rPr lang="en-US" dirty="0" err="1"/>
              <a:t>Learnsmart</a:t>
            </a:r>
            <a:r>
              <a:rPr lang="en-US" dirty="0"/>
              <a:t> Chapter C3 and complete the daily homework by 11.59 pm on 9/5. </a:t>
            </a:r>
          </a:p>
          <a:p>
            <a:r>
              <a:rPr lang="en-US" dirty="0" smtClean="0"/>
              <a:t>The first weekly homework is due </a:t>
            </a:r>
            <a:r>
              <a:rPr lang="en-US" i="1" dirty="0" smtClean="0"/>
              <a:t>before</a:t>
            </a:r>
            <a:r>
              <a:rPr lang="en-US" dirty="0" smtClean="0"/>
              <a:t> class (latest by 9.10 am) on Wednesday, 9/6. </a:t>
            </a:r>
          </a:p>
          <a:p>
            <a:r>
              <a:rPr lang="en-US" dirty="0" smtClean="0"/>
              <a:t>Please write your name (Given, Last) and student ID on each page</a:t>
            </a:r>
            <a:r>
              <a:rPr lang="en-US" dirty="0"/>
              <a:t> </a:t>
            </a:r>
            <a:r>
              <a:rPr lang="en-US" i="1" dirty="0" smtClean="0"/>
              <a:t>and</a:t>
            </a:r>
            <a:r>
              <a:rPr lang="en-US" dirty="0" smtClean="0"/>
              <a:t> staple all pages together. </a:t>
            </a:r>
          </a:p>
          <a:p>
            <a:r>
              <a:rPr lang="en-US" dirty="0" smtClean="0"/>
              <a:t> Please </a:t>
            </a:r>
            <a:r>
              <a:rPr lang="en-US" dirty="0" smtClean="0"/>
              <a:t>use pencil or </a:t>
            </a:r>
            <a:r>
              <a:rPr lang="en-US" b="1" dirty="0" smtClean="0"/>
              <a:t>black</a:t>
            </a:r>
            <a:r>
              <a:rPr lang="en-US" dirty="0" smtClean="0"/>
              <a:t> ink for writing down your solutions.</a:t>
            </a:r>
          </a:p>
          <a:p>
            <a:r>
              <a:rPr lang="en-US" dirty="0" smtClean="0"/>
              <a:t>Check solutions at </a:t>
            </a:r>
            <a:r>
              <a:rPr lang="en-US" dirty="0" err="1" smtClean="0"/>
              <a:t>Probviewer</a:t>
            </a:r>
            <a:r>
              <a:rPr lang="en-US" dirty="0" smtClean="0"/>
              <a:t> website (after the HW is due) – details on Blackboard.</a:t>
            </a:r>
          </a:p>
          <a:p>
            <a:r>
              <a:rPr lang="en-US" dirty="0" smtClean="0"/>
              <a:t>Please make the revisions (if needed) in </a:t>
            </a:r>
            <a:r>
              <a:rPr lang="en-US" b="1" dirty="0" smtClean="0">
                <a:solidFill>
                  <a:srgbClr val="0000FF"/>
                </a:solidFill>
              </a:rPr>
              <a:t>blue</a:t>
            </a:r>
            <a:r>
              <a:rPr lang="en-US" dirty="0" smtClean="0"/>
              <a:t> ink (do </a:t>
            </a:r>
            <a:r>
              <a:rPr lang="en-US" i="1" dirty="0" smtClean="0"/>
              <a:t>not</a:t>
            </a:r>
            <a:r>
              <a:rPr lang="en-US" dirty="0" smtClean="0"/>
              <a:t> use purple or green, as the TA is color-blind).  </a:t>
            </a:r>
          </a:p>
        </p:txBody>
      </p:sp>
      <p:sp>
        <p:nvSpPr>
          <p:cNvPr id="4" name="Slide Number Placeholder 3"/>
          <p:cNvSpPr>
            <a:spLocks noGrp="1"/>
          </p:cNvSpPr>
          <p:nvPr>
            <p:ph type="sldNum" sz="quarter" idx="12"/>
          </p:nvPr>
        </p:nvSpPr>
        <p:spPr/>
        <p:txBody>
          <a:bodyPr/>
          <a:lstStyle/>
          <a:p>
            <a:fld id="{7F5CE407-6216-4202-80E4-A30DC2F709B2}" type="slidenum">
              <a:rPr lang="en-US" smtClean="0"/>
              <a:t>2</a:t>
            </a:fld>
            <a:endParaRPr lang="en-US"/>
          </a:p>
        </p:txBody>
      </p:sp>
    </p:spTree>
    <p:extLst>
      <p:ext uri="{BB962C8B-B14F-4D97-AF65-F5344CB8AC3E}">
        <p14:creationId xmlns:p14="http://schemas.microsoft.com/office/powerpoint/2010/main" val="1683216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vs. Weight</a:t>
            </a:r>
            <a:endParaRPr lang="en-US" dirty="0"/>
          </a:p>
        </p:txBody>
      </p:sp>
      <p:sp>
        <p:nvSpPr>
          <p:cNvPr id="3" name="Content Placeholder 2"/>
          <p:cNvSpPr>
            <a:spLocks noGrp="1"/>
          </p:cNvSpPr>
          <p:nvPr>
            <p:ph idx="1"/>
          </p:nvPr>
        </p:nvSpPr>
        <p:spPr/>
        <p:txBody>
          <a:bodyPr/>
          <a:lstStyle/>
          <a:p>
            <a:pPr marL="0" indent="0">
              <a:buNone/>
            </a:pPr>
            <a:r>
              <a:rPr lang="en-US" i="1" dirty="0" smtClean="0"/>
              <a:t>The gravitational field strength on the surface of Mars is about 38% of the value on the surface of Earth. Consider an astronaut whose mass is measured on Earth to be 55 kg. What is her mass on Mars? </a:t>
            </a:r>
          </a:p>
          <a:p>
            <a:pPr marL="457200" indent="-457200">
              <a:buAutoNum type="alphaUcPeriod"/>
            </a:pPr>
            <a:r>
              <a:rPr lang="en-US" dirty="0" smtClean="0"/>
              <a:t>55 kg</a:t>
            </a:r>
          </a:p>
          <a:p>
            <a:pPr marL="457200" indent="-457200">
              <a:buAutoNum type="alphaUcPeriod"/>
            </a:pPr>
            <a:r>
              <a:rPr lang="en-US" dirty="0" smtClean="0"/>
              <a:t>21 kg</a:t>
            </a:r>
          </a:p>
          <a:p>
            <a:pPr marL="457200" indent="-457200">
              <a:buAutoNum type="alphaUcPeriod"/>
            </a:pPr>
            <a:r>
              <a:rPr lang="en-US" dirty="0" smtClean="0"/>
              <a:t>76 kg</a:t>
            </a:r>
          </a:p>
          <a:p>
            <a:pPr marL="457200" indent="-457200">
              <a:buAutoNum type="alphaUcPeriod"/>
            </a:pPr>
            <a:r>
              <a:rPr lang="en-US" dirty="0" smtClean="0"/>
              <a:t>I don’t know.</a:t>
            </a:r>
            <a:endParaRPr lang="en-US" dirty="0"/>
          </a:p>
        </p:txBody>
      </p:sp>
      <p:pic>
        <p:nvPicPr>
          <p:cNvPr id="5" name="Picture 4"/>
          <p:cNvPicPr>
            <a:picLocks noChangeAspect="1"/>
          </p:cNvPicPr>
          <p:nvPr/>
        </p:nvPicPr>
        <p:blipFill>
          <a:blip r:embed="rId2"/>
          <a:stretch>
            <a:fillRect/>
          </a:stretch>
        </p:blipFill>
        <p:spPr>
          <a:xfrm>
            <a:off x="6526127" y="3168653"/>
            <a:ext cx="2219958" cy="2774948"/>
          </a:xfrm>
          <a:prstGeom prst="rect">
            <a:avLst/>
          </a:prstGeom>
        </p:spPr>
      </p:pic>
    </p:spTree>
    <p:extLst>
      <p:ext uri="{BB962C8B-B14F-4D97-AF65-F5344CB8AC3E}">
        <p14:creationId xmlns:p14="http://schemas.microsoft.com/office/powerpoint/2010/main" val="3634612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vs. Weight</a:t>
            </a:r>
            <a:endParaRPr lang="en-US" dirty="0"/>
          </a:p>
        </p:txBody>
      </p:sp>
      <p:sp>
        <p:nvSpPr>
          <p:cNvPr id="3" name="Content Placeholder 2"/>
          <p:cNvSpPr>
            <a:spLocks noGrp="1"/>
          </p:cNvSpPr>
          <p:nvPr>
            <p:ph idx="1"/>
          </p:nvPr>
        </p:nvSpPr>
        <p:spPr/>
        <p:txBody>
          <a:bodyPr/>
          <a:lstStyle/>
          <a:p>
            <a:pPr marL="0" indent="0">
              <a:buNone/>
            </a:pPr>
            <a:r>
              <a:rPr lang="en-US" i="1" dirty="0" smtClean="0"/>
              <a:t>The gravitational field strength on the surface of Mars is about 38% of the value on the surface of Earth. Consider an astronaut whose mass is measured on Earth to be 55 kg. What is her mass on Mars? </a:t>
            </a:r>
          </a:p>
          <a:p>
            <a:pPr marL="457200" indent="-457200">
              <a:buAutoNum type="alphaUcPeriod"/>
            </a:pPr>
            <a:r>
              <a:rPr lang="en-US" b="1" dirty="0" smtClean="0"/>
              <a:t>55 kg</a:t>
            </a:r>
          </a:p>
          <a:p>
            <a:pPr marL="457200" indent="-457200">
              <a:buAutoNum type="alphaUcPeriod"/>
            </a:pPr>
            <a:r>
              <a:rPr lang="en-US" dirty="0" smtClean="0"/>
              <a:t>21 kg</a:t>
            </a:r>
          </a:p>
          <a:p>
            <a:pPr marL="457200" indent="-457200">
              <a:buAutoNum type="alphaUcPeriod"/>
            </a:pPr>
            <a:r>
              <a:rPr lang="en-US" dirty="0" smtClean="0"/>
              <a:t>76 kg</a:t>
            </a:r>
          </a:p>
          <a:p>
            <a:pPr marL="457200" indent="-457200">
              <a:buAutoNum type="alphaUcPeriod"/>
            </a:pPr>
            <a:r>
              <a:rPr lang="en-US" dirty="0" smtClean="0"/>
              <a:t>I don’t know.</a:t>
            </a:r>
            <a:endParaRPr lang="en-US" dirty="0"/>
          </a:p>
        </p:txBody>
      </p:sp>
    </p:spTree>
    <p:extLst>
      <p:ext uri="{BB962C8B-B14F-4D97-AF65-F5344CB8AC3E}">
        <p14:creationId xmlns:p14="http://schemas.microsoft.com/office/powerpoint/2010/main" val="375107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vs. Weight</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i="1" dirty="0" smtClean="0"/>
              <a:t>The gravitational field strength on the surface of Mars is about 38% of the value on the surface of Earth. Consider an astronaut whose mass is measured on Earth to be 55 kg. What is the magnitude of her weight on Earth? And on Mars? </a:t>
            </a:r>
          </a:p>
          <a:p>
            <a:pPr marL="457200" indent="-457200">
              <a:buAutoNum type="alphaUcPeriod"/>
            </a:pPr>
            <a:r>
              <a:rPr lang="en-US" dirty="0" smtClean="0"/>
              <a:t>539 N</a:t>
            </a:r>
            <a:r>
              <a:rPr lang="en-US" dirty="0"/>
              <a:t> </a:t>
            </a:r>
            <a:r>
              <a:rPr lang="en-US" dirty="0" smtClean="0"/>
              <a:t>and 539 N</a:t>
            </a:r>
          </a:p>
          <a:p>
            <a:pPr marL="457200" indent="-457200">
              <a:buFont typeface="Wingdings 2" pitchFamily="18" charset="2"/>
              <a:buAutoNum type="alphaUcPeriod"/>
            </a:pPr>
            <a:r>
              <a:rPr lang="en-US" dirty="0" smtClean="0"/>
              <a:t>205 </a:t>
            </a:r>
            <a:r>
              <a:rPr lang="en-US" dirty="0"/>
              <a:t>N and </a:t>
            </a:r>
            <a:r>
              <a:rPr lang="en-US" dirty="0" smtClean="0"/>
              <a:t>744 N</a:t>
            </a:r>
          </a:p>
          <a:p>
            <a:pPr marL="457200" indent="-457200">
              <a:buAutoNum type="alphaUcPeriod"/>
            </a:pPr>
            <a:r>
              <a:rPr lang="en-US" dirty="0" smtClean="0"/>
              <a:t>539 N and 205 N</a:t>
            </a:r>
          </a:p>
          <a:p>
            <a:pPr marL="457200" indent="-457200">
              <a:buAutoNum type="alphaUcPeriod"/>
            </a:pPr>
            <a:r>
              <a:rPr lang="en-US" dirty="0" smtClean="0"/>
              <a:t>205 N and 539 N</a:t>
            </a:r>
            <a:endParaRPr lang="en-US" dirty="0"/>
          </a:p>
        </p:txBody>
      </p:sp>
      <p:pic>
        <p:nvPicPr>
          <p:cNvPr id="5" name="Picture 4"/>
          <p:cNvPicPr>
            <a:picLocks noChangeAspect="1"/>
          </p:cNvPicPr>
          <p:nvPr/>
        </p:nvPicPr>
        <p:blipFill>
          <a:blip r:embed="rId2"/>
          <a:stretch>
            <a:fillRect/>
          </a:stretch>
        </p:blipFill>
        <p:spPr>
          <a:xfrm>
            <a:off x="6558272" y="3391826"/>
            <a:ext cx="2155658" cy="2694573"/>
          </a:xfrm>
          <a:prstGeom prst="rect">
            <a:avLst/>
          </a:prstGeom>
        </p:spPr>
      </p:pic>
    </p:spTree>
    <p:extLst>
      <p:ext uri="{BB962C8B-B14F-4D97-AF65-F5344CB8AC3E}">
        <p14:creationId xmlns:p14="http://schemas.microsoft.com/office/powerpoint/2010/main" val="375107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vs. Weight</a:t>
            </a:r>
            <a:endParaRPr lang="en-US" dirty="0"/>
          </a:p>
        </p:txBody>
      </p:sp>
      <p:sp>
        <p:nvSpPr>
          <p:cNvPr id="3" name="Content Placeholder 2"/>
          <p:cNvSpPr>
            <a:spLocks noGrp="1"/>
          </p:cNvSpPr>
          <p:nvPr>
            <p:ph idx="1"/>
          </p:nvPr>
        </p:nvSpPr>
        <p:spPr>
          <a:xfrm>
            <a:off x="549275" y="1600201"/>
            <a:ext cx="8042276" cy="5119152"/>
          </a:xfrm>
        </p:spPr>
        <p:txBody>
          <a:bodyPr>
            <a:normAutofit lnSpcReduction="10000"/>
          </a:bodyPr>
          <a:lstStyle/>
          <a:p>
            <a:pPr marL="0" indent="0">
              <a:buNone/>
            </a:pPr>
            <a:r>
              <a:rPr lang="en-US" i="1" dirty="0" smtClean="0"/>
              <a:t>The gravitational field strength on the surface of Mars is about 38% of the value on the surface of Earth. Consider an astronaut whose mass is measured on Earth to be 55 kg. What is the magnitude of her weight on Earth? And on Mars? </a:t>
            </a:r>
          </a:p>
          <a:p>
            <a:pPr marL="457200" indent="-457200">
              <a:buAutoNum type="alphaUcPeriod"/>
            </a:pPr>
            <a:r>
              <a:rPr lang="en-US" dirty="0" smtClean="0"/>
              <a:t>539 N</a:t>
            </a:r>
            <a:r>
              <a:rPr lang="en-US" dirty="0"/>
              <a:t> </a:t>
            </a:r>
            <a:r>
              <a:rPr lang="en-US" dirty="0" smtClean="0"/>
              <a:t>and 539 N</a:t>
            </a:r>
          </a:p>
          <a:p>
            <a:pPr marL="457200" indent="-457200">
              <a:buFont typeface="Wingdings 2" pitchFamily="18" charset="2"/>
              <a:buAutoNum type="alphaUcPeriod"/>
            </a:pPr>
            <a:r>
              <a:rPr lang="en-US" dirty="0" smtClean="0"/>
              <a:t>205 </a:t>
            </a:r>
            <a:r>
              <a:rPr lang="en-US" dirty="0"/>
              <a:t>N and </a:t>
            </a:r>
            <a:r>
              <a:rPr lang="en-US" dirty="0" smtClean="0"/>
              <a:t>744 N</a:t>
            </a:r>
          </a:p>
          <a:p>
            <a:pPr marL="457200" indent="-457200">
              <a:buAutoNum type="alphaUcPeriod"/>
            </a:pPr>
            <a:r>
              <a:rPr lang="en-US" b="1" dirty="0" smtClean="0"/>
              <a:t>539 N and 205 N</a:t>
            </a:r>
          </a:p>
          <a:p>
            <a:pPr marL="457200" indent="-457200">
              <a:buAutoNum type="alphaUcPeriod"/>
            </a:pPr>
            <a:r>
              <a:rPr lang="en-US" dirty="0" smtClean="0"/>
              <a:t>205 N and 539 N</a:t>
            </a:r>
          </a:p>
          <a:p>
            <a:pPr marL="0" indent="0">
              <a:buNone/>
            </a:pPr>
            <a:r>
              <a:rPr lang="en-US" i="1" dirty="0" smtClean="0"/>
              <a:t>Remember: Weight is a vector. Its direction on Earth/Mars is always pointed to the center of Earth/Mars.</a:t>
            </a:r>
            <a:endParaRPr lang="en-US" i="1" dirty="0"/>
          </a:p>
        </p:txBody>
      </p:sp>
    </p:spTree>
    <p:extLst>
      <p:ext uri="{BB962C8B-B14F-4D97-AF65-F5344CB8AC3E}">
        <p14:creationId xmlns:p14="http://schemas.microsoft.com/office/powerpoint/2010/main" val="252060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C2 Overview</a:t>
            </a:r>
            <a:endParaRPr lang="en-US" dirty="0"/>
          </a:p>
        </p:txBody>
      </p:sp>
      <p:sp>
        <p:nvSpPr>
          <p:cNvPr id="3" name="Content Placeholder 2"/>
          <p:cNvSpPr>
            <a:spLocks noGrp="1"/>
          </p:cNvSpPr>
          <p:nvPr>
            <p:ph idx="1"/>
          </p:nvPr>
        </p:nvSpPr>
        <p:spPr/>
        <p:txBody>
          <a:bodyPr/>
          <a:lstStyle/>
          <a:p>
            <a:r>
              <a:rPr lang="en-US" dirty="0" smtClean="0"/>
              <a:t>The Principles of Modern Mechanics</a:t>
            </a:r>
          </a:p>
          <a:p>
            <a:r>
              <a:rPr lang="en-US" dirty="0" smtClean="0"/>
              <a:t>Describing an Object’s Motion</a:t>
            </a:r>
          </a:p>
          <a:p>
            <a:r>
              <a:rPr lang="en-US" dirty="0" smtClean="0"/>
              <a:t>Vector operations</a:t>
            </a:r>
          </a:p>
          <a:p>
            <a:r>
              <a:rPr lang="en-US" dirty="0" smtClean="0"/>
              <a:t>Momentum and Impulse</a:t>
            </a:r>
          </a:p>
          <a:p>
            <a:r>
              <a:rPr lang="en-US" dirty="0" smtClean="0"/>
              <a:t>Force and Weight</a:t>
            </a:r>
          </a:p>
          <a:p>
            <a:r>
              <a:rPr lang="en-US" b="1" dirty="0" smtClean="0"/>
              <a:t>Interaction Categories</a:t>
            </a:r>
          </a:p>
          <a:p>
            <a:r>
              <a:rPr lang="en-US" dirty="0" smtClean="0"/>
              <a:t>Momentum Transfer</a:t>
            </a:r>
            <a:endParaRPr lang="en-US" dirty="0"/>
          </a:p>
        </p:txBody>
      </p:sp>
    </p:spTree>
    <p:extLst>
      <p:ext uri="{BB962C8B-B14F-4D97-AF65-F5344CB8AC3E}">
        <p14:creationId xmlns:p14="http://schemas.microsoft.com/office/powerpoint/2010/main" val="1614617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5424"/>
            <a:ext cx="6816802" cy="6387773"/>
          </a:xfrm>
          <a:prstGeom prst="rect">
            <a:avLst/>
          </a:prstGeom>
        </p:spPr>
      </p:pic>
      <p:pic>
        <p:nvPicPr>
          <p:cNvPr id="3" name="Picture 2"/>
          <p:cNvPicPr>
            <a:picLocks noChangeAspect="1"/>
          </p:cNvPicPr>
          <p:nvPr/>
        </p:nvPicPr>
        <p:blipFill>
          <a:blip r:embed="rId3"/>
          <a:stretch>
            <a:fillRect/>
          </a:stretch>
        </p:blipFill>
        <p:spPr>
          <a:xfrm>
            <a:off x="6316449" y="3604507"/>
            <a:ext cx="1481072" cy="1109375"/>
          </a:xfrm>
          <a:prstGeom prst="rect">
            <a:avLst/>
          </a:prstGeom>
        </p:spPr>
      </p:pic>
      <p:pic>
        <p:nvPicPr>
          <p:cNvPr id="4" name="Picture 3"/>
          <p:cNvPicPr>
            <a:picLocks noChangeAspect="1"/>
          </p:cNvPicPr>
          <p:nvPr/>
        </p:nvPicPr>
        <p:blipFill>
          <a:blip r:embed="rId4"/>
          <a:stretch>
            <a:fillRect/>
          </a:stretch>
        </p:blipFill>
        <p:spPr>
          <a:xfrm>
            <a:off x="6316449" y="5722703"/>
            <a:ext cx="2186497" cy="1135297"/>
          </a:xfrm>
          <a:prstGeom prst="rect">
            <a:avLst/>
          </a:prstGeom>
        </p:spPr>
      </p:pic>
      <p:pic>
        <p:nvPicPr>
          <p:cNvPr id="5" name="Picture 4"/>
          <p:cNvPicPr>
            <a:picLocks noChangeAspect="1"/>
          </p:cNvPicPr>
          <p:nvPr/>
        </p:nvPicPr>
        <p:blipFill>
          <a:blip r:embed="rId5"/>
          <a:stretch>
            <a:fillRect/>
          </a:stretch>
        </p:blipFill>
        <p:spPr>
          <a:xfrm>
            <a:off x="6268579" y="4771131"/>
            <a:ext cx="2440102" cy="951572"/>
          </a:xfrm>
          <a:prstGeom prst="rect">
            <a:avLst/>
          </a:prstGeom>
        </p:spPr>
      </p:pic>
      <p:pic>
        <p:nvPicPr>
          <p:cNvPr id="6" name="Picture 5"/>
          <p:cNvPicPr>
            <a:picLocks noChangeAspect="1"/>
          </p:cNvPicPr>
          <p:nvPr/>
        </p:nvPicPr>
        <p:blipFill>
          <a:blip r:embed="rId6"/>
          <a:stretch>
            <a:fillRect/>
          </a:stretch>
        </p:blipFill>
        <p:spPr>
          <a:xfrm>
            <a:off x="6175461" y="64299"/>
            <a:ext cx="2855412" cy="1323873"/>
          </a:xfrm>
          <a:prstGeom prst="rect">
            <a:avLst/>
          </a:prstGeom>
        </p:spPr>
      </p:pic>
      <p:pic>
        <p:nvPicPr>
          <p:cNvPr id="8" name="Picture 7"/>
          <p:cNvPicPr>
            <a:picLocks noChangeAspect="1"/>
          </p:cNvPicPr>
          <p:nvPr/>
        </p:nvPicPr>
        <p:blipFill>
          <a:blip r:embed="rId7"/>
          <a:stretch>
            <a:fillRect/>
          </a:stretch>
        </p:blipFill>
        <p:spPr>
          <a:xfrm>
            <a:off x="6495254" y="2748425"/>
            <a:ext cx="1302267" cy="959304"/>
          </a:xfrm>
          <a:prstGeom prst="rect">
            <a:avLst/>
          </a:prstGeom>
        </p:spPr>
      </p:pic>
      <p:pic>
        <p:nvPicPr>
          <p:cNvPr id="9" name="Picture 8"/>
          <p:cNvPicPr>
            <a:picLocks noChangeAspect="1"/>
          </p:cNvPicPr>
          <p:nvPr/>
        </p:nvPicPr>
        <p:blipFill>
          <a:blip r:embed="rId8"/>
          <a:stretch>
            <a:fillRect/>
          </a:stretch>
        </p:blipFill>
        <p:spPr>
          <a:xfrm>
            <a:off x="6268579" y="1435476"/>
            <a:ext cx="2344552" cy="1312949"/>
          </a:xfrm>
          <a:prstGeom prst="rect">
            <a:avLst/>
          </a:prstGeom>
        </p:spPr>
      </p:pic>
    </p:spTree>
    <p:extLst>
      <p:ext uri="{BB962C8B-B14F-4D97-AF65-F5344CB8AC3E}">
        <p14:creationId xmlns:p14="http://schemas.microsoft.com/office/powerpoint/2010/main" val="2971789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C2 Overview</a:t>
            </a:r>
            <a:endParaRPr lang="en-US" dirty="0"/>
          </a:p>
        </p:txBody>
      </p:sp>
      <p:sp>
        <p:nvSpPr>
          <p:cNvPr id="3" name="Content Placeholder 2"/>
          <p:cNvSpPr>
            <a:spLocks noGrp="1"/>
          </p:cNvSpPr>
          <p:nvPr>
            <p:ph idx="1"/>
          </p:nvPr>
        </p:nvSpPr>
        <p:spPr/>
        <p:txBody>
          <a:bodyPr/>
          <a:lstStyle/>
          <a:p>
            <a:r>
              <a:rPr lang="en-US" dirty="0" smtClean="0"/>
              <a:t>The Principles of Modern Mechanics</a:t>
            </a:r>
          </a:p>
          <a:p>
            <a:r>
              <a:rPr lang="en-US" dirty="0" smtClean="0"/>
              <a:t>Describing an Object’s Motion</a:t>
            </a:r>
          </a:p>
          <a:p>
            <a:r>
              <a:rPr lang="en-US" dirty="0" smtClean="0"/>
              <a:t>Vector operations</a:t>
            </a:r>
          </a:p>
          <a:p>
            <a:r>
              <a:rPr lang="en-US" dirty="0" smtClean="0"/>
              <a:t>Momentum and Impulse</a:t>
            </a:r>
          </a:p>
          <a:p>
            <a:r>
              <a:rPr lang="en-US" dirty="0" smtClean="0"/>
              <a:t>Force and Weight</a:t>
            </a:r>
          </a:p>
          <a:p>
            <a:r>
              <a:rPr lang="en-US" dirty="0" smtClean="0"/>
              <a:t>Interaction Categories</a:t>
            </a:r>
          </a:p>
          <a:p>
            <a:r>
              <a:rPr lang="en-US" b="1" dirty="0" smtClean="0"/>
              <a:t>Momentum Transfer</a:t>
            </a:r>
            <a:endParaRPr lang="en-US" b="1" dirty="0"/>
          </a:p>
        </p:txBody>
      </p:sp>
    </p:spTree>
    <p:extLst>
      <p:ext uri="{BB962C8B-B14F-4D97-AF65-F5344CB8AC3E}">
        <p14:creationId xmlns:p14="http://schemas.microsoft.com/office/powerpoint/2010/main" val="341327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18120"/>
            <a:ext cx="8042276" cy="817607"/>
          </a:xfrm>
        </p:spPr>
        <p:txBody>
          <a:bodyPr/>
          <a:lstStyle/>
          <a:p>
            <a:r>
              <a:rPr lang="en-US" dirty="0" smtClean="0"/>
              <a:t>Momentum Transfer</a:t>
            </a:r>
            <a:endParaRPr lang="en-US" dirty="0"/>
          </a:p>
        </p:txBody>
      </p:sp>
      <p:pic>
        <p:nvPicPr>
          <p:cNvPr id="8" name="Content Placeholder 7"/>
          <p:cNvPicPr>
            <a:picLocks noGrp="1" noChangeAspect="1"/>
          </p:cNvPicPr>
          <p:nvPr>
            <p:ph idx="1"/>
          </p:nvPr>
        </p:nvPicPr>
        <p:blipFill>
          <a:blip r:embed="rId2"/>
          <a:srcRect t="9495" b="9495"/>
          <a:stretch>
            <a:fillRect/>
          </a:stretch>
        </p:blipFill>
        <p:spPr>
          <a:xfrm>
            <a:off x="289393" y="1289558"/>
            <a:ext cx="8617466" cy="4654044"/>
          </a:xfrm>
        </p:spPr>
      </p:pic>
    </p:spTree>
    <p:extLst>
      <p:ext uri="{BB962C8B-B14F-4D97-AF65-F5344CB8AC3E}">
        <p14:creationId xmlns:p14="http://schemas.microsoft.com/office/powerpoint/2010/main" val="15661545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Chapter C1</a:t>
            </a:r>
            <a:endParaRPr lang="en-US" dirty="0"/>
          </a:p>
        </p:txBody>
      </p:sp>
      <p:sp>
        <p:nvSpPr>
          <p:cNvPr id="3" name="Content Placeholder 2"/>
          <p:cNvSpPr>
            <a:spLocks noGrp="1"/>
          </p:cNvSpPr>
          <p:nvPr>
            <p:ph idx="1"/>
          </p:nvPr>
        </p:nvSpPr>
        <p:spPr/>
        <p:txBody>
          <a:bodyPr>
            <a:normAutofit/>
          </a:bodyPr>
          <a:lstStyle/>
          <a:p>
            <a:r>
              <a:rPr lang="en-US" b="1" dirty="0" smtClean="0"/>
              <a:t>Unit awareness:</a:t>
            </a:r>
          </a:p>
          <a:p>
            <a:pPr lvl="1">
              <a:buFont typeface="Wingdings" charset="2"/>
              <a:buChar char="Ø"/>
            </a:pPr>
            <a:r>
              <a:rPr lang="en-US" dirty="0" smtClean="0"/>
              <a:t>Attach physical meaning to numbers.</a:t>
            </a:r>
          </a:p>
          <a:p>
            <a:pPr lvl="1">
              <a:buFont typeface="Wingdings" charset="2"/>
              <a:buChar char="Ø"/>
            </a:pPr>
            <a:r>
              <a:rPr lang="en-US" dirty="0" smtClean="0"/>
              <a:t>Cannot add or subtract quantities with different units.</a:t>
            </a:r>
          </a:p>
          <a:p>
            <a:pPr lvl="1">
              <a:buFont typeface="Wingdings" charset="2"/>
              <a:buChar char="Ø"/>
            </a:pPr>
            <a:r>
              <a:rPr lang="en-US" dirty="0" smtClean="0"/>
              <a:t>Can multiply or divide quantities with different units.</a:t>
            </a:r>
          </a:p>
          <a:p>
            <a:pPr lvl="1">
              <a:buFont typeface="Wingdings" charset="2"/>
              <a:buChar char="Ø"/>
            </a:pPr>
            <a:r>
              <a:rPr lang="en-US" dirty="0" smtClean="0"/>
              <a:t>Mathematical functions must be </a:t>
            </a:r>
            <a:r>
              <a:rPr lang="en-US" dirty="0" err="1" smtClean="0"/>
              <a:t>unitless</a:t>
            </a:r>
            <a:r>
              <a:rPr lang="en-US" dirty="0" smtClean="0"/>
              <a:t>.</a:t>
            </a:r>
          </a:p>
          <a:p>
            <a:r>
              <a:rPr lang="en-US" b="1" dirty="0" smtClean="0"/>
              <a:t>Unit Conversion:</a:t>
            </a:r>
            <a:r>
              <a:rPr lang="en-US" dirty="0" smtClean="0"/>
              <a:t> </a:t>
            </a:r>
            <a:r>
              <a:rPr lang="en-US" dirty="0"/>
              <a:t>Use the </a:t>
            </a:r>
            <a:r>
              <a:rPr lang="en-US" b="1" i="1" dirty="0"/>
              <a:t>unit operator</a:t>
            </a:r>
            <a:r>
              <a:rPr lang="en-US" b="1" dirty="0"/>
              <a:t> </a:t>
            </a:r>
            <a:r>
              <a:rPr lang="en-US" dirty="0"/>
              <a:t>method to change units. </a:t>
            </a:r>
            <a:endParaRPr lang="en-US" dirty="0" smtClean="0"/>
          </a:p>
          <a:p>
            <a:r>
              <a:rPr lang="en-US" b="1" dirty="0" smtClean="0"/>
              <a:t>Dimensional Analysis: </a:t>
            </a:r>
            <a:r>
              <a:rPr lang="en-US" dirty="0"/>
              <a:t>The units of both sides of any equation </a:t>
            </a:r>
            <a:r>
              <a:rPr lang="en-US" i="1" dirty="0"/>
              <a:t>must</a:t>
            </a:r>
            <a:r>
              <a:rPr lang="en-US" dirty="0"/>
              <a:t> be consistent. </a:t>
            </a:r>
          </a:p>
          <a:p>
            <a:endParaRPr lang="en-US" dirty="0"/>
          </a:p>
        </p:txBody>
      </p:sp>
    </p:spTree>
    <p:extLst>
      <p:ext uri="{BB962C8B-B14F-4D97-AF65-F5344CB8AC3E}">
        <p14:creationId xmlns:p14="http://schemas.microsoft.com/office/powerpoint/2010/main" val="222609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18120"/>
            <a:ext cx="8042276" cy="817607"/>
          </a:xfrm>
        </p:spPr>
        <p:txBody>
          <a:bodyPr/>
          <a:lstStyle/>
          <a:p>
            <a:r>
              <a:rPr lang="en-US" dirty="0" smtClean="0"/>
              <a:t>Example</a:t>
            </a:r>
            <a:endParaRPr lang="en-US" dirty="0"/>
          </a:p>
        </p:txBody>
      </p:sp>
      <p:sp>
        <p:nvSpPr>
          <p:cNvPr id="3" name="Content Placeholder 2"/>
          <p:cNvSpPr>
            <a:spLocks noGrp="1"/>
          </p:cNvSpPr>
          <p:nvPr>
            <p:ph idx="1"/>
          </p:nvPr>
        </p:nvSpPr>
        <p:spPr>
          <a:xfrm>
            <a:off x="549275" y="1157401"/>
            <a:ext cx="8042276" cy="4786200"/>
          </a:xfrm>
        </p:spPr>
        <p:txBody>
          <a:bodyPr>
            <a:normAutofit fontScale="92500" lnSpcReduction="20000"/>
          </a:bodyPr>
          <a:lstStyle/>
          <a:p>
            <a:pPr marL="0" indent="0">
              <a:buNone/>
            </a:pPr>
            <a:r>
              <a:rPr lang="en-US" i="1" dirty="0" smtClean="0"/>
              <a:t>The speed v of sound waves in a gas like air might plausibly depend on the gas’s pressure P (which has units of N/m</a:t>
            </a:r>
            <a:r>
              <a:rPr lang="en-US" i="1" baseline="30000" dirty="0" smtClean="0"/>
              <a:t>2</a:t>
            </a:r>
            <a:r>
              <a:rPr lang="en-US" i="1" dirty="0" smtClean="0"/>
              <a:t>), the gas’s density </a:t>
            </a:r>
            <a:r>
              <a:rPr lang="en-US" i="1" dirty="0" err="1" smtClean="0"/>
              <a:t>ρ</a:t>
            </a:r>
            <a:r>
              <a:rPr lang="en-US" i="1" dirty="0" smtClean="0"/>
              <a:t>(which has units of kg/m</a:t>
            </a:r>
            <a:r>
              <a:rPr lang="en-US" i="1" baseline="30000" dirty="0" smtClean="0"/>
              <a:t>3</a:t>
            </a:r>
            <a:r>
              <a:rPr lang="en-US" i="1" dirty="0" smtClean="0"/>
              <a:t>) and its temperature T (which has units of K), and some </a:t>
            </a:r>
            <a:r>
              <a:rPr lang="en-US" i="1" dirty="0" err="1" smtClean="0"/>
              <a:t>unitless</a:t>
            </a:r>
            <a:r>
              <a:rPr lang="en-US" i="1" dirty="0" smtClean="0"/>
              <a:t> constant C. Assuming that no other quantities are relevant, which of the following formulas might possibly correctly give the speed of sound in a gas? </a:t>
            </a:r>
          </a:p>
          <a:p>
            <a:pPr marL="457200" indent="-457200">
              <a:buFont typeface="+mj-lt"/>
              <a:buAutoNum type="alphaUcPeriod"/>
            </a:pPr>
            <a:r>
              <a:rPr lang="en-US" i="1" dirty="0" smtClean="0"/>
              <a:t>v = </a:t>
            </a:r>
            <a:r>
              <a:rPr lang="en-US" i="1" dirty="0" err="1" smtClean="0"/>
              <a:t>CPρT</a:t>
            </a:r>
            <a:endParaRPr lang="en-US" i="1" dirty="0" smtClean="0"/>
          </a:p>
          <a:p>
            <a:pPr marL="457200" indent="-457200">
              <a:buFont typeface="+mj-lt"/>
              <a:buAutoNum type="alphaUcPeriod"/>
            </a:pPr>
            <a:r>
              <a:rPr lang="en-US" i="1" dirty="0" smtClean="0"/>
              <a:t>v = CTP/</a:t>
            </a:r>
            <a:r>
              <a:rPr lang="en-US" i="1" dirty="0" err="1" smtClean="0"/>
              <a:t>ρ</a:t>
            </a:r>
            <a:endParaRPr lang="en-US" i="1" dirty="0" smtClean="0"/>
          </a:p>
          <a:p>
            <a:pPr marL="457200" indent="-457200">
              <a:buFont typeface="+mj-lt"/>
              <a:buAutoNum type="alphaUcPeriod"/>
            </a:pPr>
            <a:r>
              <a:rPr lang="en-US" i="1" dirty="0" smtClean="0"/>
              <a:t>v = CP/</a:t>
            </a:r>
            <a:r>
              <a:rPr lang="en-US" i="1" dirty="0" err="1" smtClean="0"/>
              <a:t>ρ</a:t>
            </a:r>
            <a:endParaRPr lang="en-US" i="1" dirty="0" smtClean="0"/>
          </a:p>
          <a:p>
            <a:pPr marL="457200" indent="-457200">
              <a:buFont typeface="+mj-lt"/>
              <a:buAutoNum type="alphaUcPeriod"/>
            </a:pPr>
            <a:r>
              <a:rPr lang="en-US" i="1" dirty="0"/>
              <a:t>v</a:t>
            </a:r>
            <a:r>
              <a:rPr lang="en-US" i="1" dirty="0" smtClean="0"/>
              <a:t> = C√(P</a:t>
            </a:r>
            <a:r>
              <a:rPr lang="en-US" i="1" dirty="0"/>
              <a:t>/</a:t>
            </a:r>
            <a:r>
              <a:rPr lang="en-US" i="1" dirty="0" err="1" smtClean="0"/>
              <a:t>ρ</a:t>
            </a:r>
            <a:r>
              <a:rPr lang="en-US" i="1" dirty="0" smtClean="0"/>
              <a:t>)</a:t>
            </a:r>
          </a:p>
          <a:p>
            <a:pPr marL="457200" indent="-457200">
              <a:buFont typeface="+mj-lt"/>
              <a:buAutoNum type="alphaUcPeriod"/>
            </a:pPr>
            <a:r>
              <a:rPr lang="en-US" i="1" dirty="0"/>
              <a:t>v = C√</a:t>
            </a:r>
            <a:r>
              <a:rPr lang="en-US" i="1" dirty="0" smtClean="0"/>
              <a:t>(</a:t>
            </a:r>
            <a:r>
              <a:rPr lang="en-US" i="1" dirty="0" err="1" smtClean="0"/>
              <a:t>ρ</a:t>
            </a:r>
            <a:r>
              <a:rPr lang="en-US" i="1" dirty="0" smtClean="0"/>
              <a:t>/P)</a:t>
            </a:r>
            <a:endParaRPr lang="en-US" i="1" dirty="0"/>
          </a:p>
          <a:p>
            <a:pPr marL="457200" indent="-457200">
              <a:buFont typeface="+mj-lt"/>
              <a:buAutoNum type="alphaUcPeriod"/>
            </a:pPr>
            <a:endParaRPr lang="en-US" i="1" dirty="0" smtClean="0"/>
          </a:p>
          <a:p>
            <a:endParaRPr lang="en-US" dirty="0"/>
          </a:p>
        </p:txBody>
      </p:sp>
      <p:sp>
        <p:nvSpPr>
          <p:cNvPr id="4" name="Slide Number Placeholder 3"/>
          <p:cNvSpPr>
            <a:spLocks noGrp="1"/>
          </p:cNvSpPr>
          <p:nvPr>
            <p:ph type="sldNum" sz="quarter" idx="12"/>
          </p:nvPr>
        </p:nvSpPr>
        <p:spPr/>
        <p:txBody>
          <a:bodyPr/>
          <a:lstStyle/>
          <a:p>
            <a:fld id="{7F5CE407-6216-4202-80E4-A30DC2F709B2}" type="slidenum">
              <a:rPr lang="en-US" smtClean="0"/>
              <a:t>4</a:t>
            </a:fld>
            <a:endParaRPr lang="en-US"/>
          </a:p>
        </p:txBody>
      </p:sp>
    </p:spTree>
    <p:extLst>
      <p:ext uri="{BB962C8B-B14F-4D97-AF65-F5344CB8AC3E}">
        <p14:creationId xmlns:p14="http://schemas.microsoft.com/office/powerpoint/2010/main" val="38114509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18120"/>
            <a:ext cx="8042276" cy="817607"/>
          </a:xfrm>
        </p:spPr>
        <p:txBody>
          <a:bodyPr/>
          <a:lstStyle/>
          <a:p>
            <a:r>
              <a:rPr lang="en-US" dirty="0" smtClean="0"/>
              <a:t>Example</a:t>
            </a:r>
            <a:endParaRPr lang="en-US" dirty="0"/>
          </a:p>
        </p:txBody>
      </p:sp>
      <p:sp>
        <p:nvSpPr>
          <p:cNvPr id="3" name="Content Placeholder 2"/>
          <p:cNvSpPr>
            <a:spLocks noGrp="1"/>
          </p:cNvSpPr>
          <p:nvPr>
            <p:ph idx="1"/>
          </p:nvPr>
        </p:nvSpPr>
        <p:spPr>
          <a:xfrm>
            <a:off x="549275" y="1157401"/>
            <a:ext cx="8042276" cy="4786200"/>
          </a:xfrm>
        </p:spPr>
        <p:txBody>
          <a:bodyPr>
            <a:normAutofit fontScale="92500" lnSpcReduction="20000"/>
          </a:bodyPr>
          <a:lstStyle/>
          <a:p>
            <a:pPr marL="0" indent="0">
              <a:buNone/>
            </a:pPr>
            <a:r>
              <a:rPr lang="en-US" i="1" dirty="0" smtClean="0"/>
              <a:t>The speed v of sound waves in a gas like air might plausibly depend on the gas’s pressure P (which has units of N/m</a:t>
            </a:r>
            <a:r>
              <a:rPr lang="en-US" i="1" baseline="30000" dirty="0" smtClean="0"/>
              <a:t>2</a:t>
            </a:r>
            <a:r>
              <a:rPr lang="en-US" i="1" dirty="0" smtClean="0"/>
              <a:t>), the gas’s density </a:t>
            </a:r>
            <a:r>
              <a:rPr lang="en-US" i="1" dirty="0" err="1" smtClean="0"/>
              <a:t>ρ</a:t>
            </a:r>
            <a:r>
              <a:rPr lang="en-US" i="1" dirty="0" smtClean="0"/>
              <a:t>(which has units of kg/m</a:t>
            </a:r>
            <a:r>
              <a:rPr lang="en-US" i="1" baseline="30000" dirty="0" smtClean="0"/>
              <a:t>3</a:t>
            </a:r>
            <a:r>
              <a:rPr lang="en-US" i="1" dirty="0" smtClean="0"/>
              <a:t>) and its temperature T (which has units of K), and some </a:t>
            </a:r>
            <a:r>
              <a:rPr lang="en-US" i="1" dirty="0" err="1" smtClean="0"/>
              <a:t>unitless</a:t>
            </a:r>
            <a:r>
              <a:rPr lang="en-US" i="1" dirty="0" smtClean="0"/>
              <a:t> constant C. Assuming that no other quantities are relevant, which of the following formulas might possibly correctly give the speed of sound in a gas? </a:t>
            </a:r>
          </a:p>
          <a:p>
            <a:pPr marL="457200" indent="-457200">
              <a:buFont typeface="+mj-lt"/>
              <a:buAutoNum type="alphaUcPeriod"/>
            </a:pPr>
            <a:r>
              <a:rPr lang="en-US" i="1" dirty="0" smtClean="0"/>
              <a:t>v = </a:t>
            </a:r>
            <a:r>
              <a:rPr lang="en-US" i="1" dirty="0" err="1" smtClean="0"/>
              <a:t>CPρT</a:t>
            </a:r>
            <a:endParaRPr lang="en-US" i="1" dirty="0" smtClean="0"/>
          </a:p>
          <a:p>
            <a:pPr marL="457200" indent="-457200">
              <a:buFont typeface="+mj-lt"/>
              <a:buAutoNum type="alphaUcPeriod"/>
            </a:pPr>
            <a:r>
              <a:rPr lang="en-US" i="1" dirty="0" smtClean="0"/>
              <a:t>v = CTP/</a:t>
            </a:r>
            <a:r>
              <a:rPr lang="en-US" i="1" dirty="0" err="1" smtClean="0"/>
              <a:t>ρ</a:t>
            </a:r>
            <a:endParaRPr lang="en-US" i="1" dirty="0" smtClean="0"/>
          </a:p>
          <a:p>
            <a:pPr marL="457200" indent="-457200">
              <a:buFont typeface="+mj-lt"/>
              <a:buAutoNum type="alphaUcPeriod"/>
            </a:pPr>
            <a:r>
              <a:rPr lang="en-US" i="1" dirty="0" smtClean="0"/>
              <a:t>v = CP/</a:t>
            </a:r>
            <a:r>
              <a:rPr lang="en-US" i="1" dirty="0" err="1" smtClean="0"/>
              <a:t>ρ</a:t>
            </a:r>
            <a:endParaRPr lang="en-US" i="1" dirty="0" smtClean="0"/>
          </a:p>
          <a:p>
            <a:pPr marL="457200" indent="-457200">
              <a:buFont typeface="+mj-lt"/>
              <a:buAutoNum type="alphaUcPeriod"/>
            </a:pPr>
            <a:r>
              <a:rPr lang="en-US" b="1" dirty="0"/>
              <a:t>v</a:t>
            </a:r>
            <a:r>
              <a:rPr lang="en-US" b="1" dirty="0" smtClean="0"/>
              <a:t> = C√(P</a:t>
            </a:r>
            <a:r>
              <a:rPr lang="en-US" b="1" dirty="0"/>
              <a:t>/</a:t>
            </a:r>
            <a:r>
              <a:rPr lang="en-US" b="1" dirty="0" err="1" smtClean="0"/>
              <a:t>ρ</a:t>
            </a:r>
            <a:r>
              <a:rPr lang="en-US" b="1" dirty="0" smtClean="0"/>
              <a:t>)</a:t>
            </a:r>
          </a:p>
          <a:p>
            <a:pPr marL="457200" indent="-457200">
              <a:buFont typeface="+mj-lt"/>
              <a:buAutoNum type="alphaUcPeriod"/>
            </a:pPr>
            <a:r>
              <a:rPr lang="en-US" i="1" dirty="0"/>
              <a:t>v = C√</a:t>
            </a:r>
            <a:r>
              <a:rPr lang="en-US" i="1" dirty="0" smtClean="0"/>
              <a:t>(</a:t>
            </a:r>
            <a:r>
              <a:rPr lang="en-US" i="1" dirty="0" err="1" smtClean="0"/>
              <a:t>ρ</a:t>
            </a:r>
            <a:r>
              <a:rPr lang="en-US" i="1" dirty="0" smtClean="0"/>
              <a:t>/P)</a:t>
            </a:r>
            <a:endParaRPr lang="en-US" i="1" dirty="0"/>
          </a:p>
          <a:p>
            <a:pPr marL="457200" indent="-457200">
              <a:buFont typeface="+mj-lt"/>
              <a:buAutoNum type="alphaUcPeriod"/>
            </a:pPr>
            <a:endParaRPr lang="en-US" i="1" dirty="0" smtClean="0"/>
          </a:p>
          <a:p>
            <a:endParaRPr lang="en-US" dirty="0"/>
          </a:p>
        </p:txBody>
      </p:sp>
      <p:sp>
        <p:nvSpPr>
          <p:cNvPr id="4" name="Slide Number Placeholder 3"/>
          <p:cNvSpPr>
            <a:spLocks noGrp="1"/>
          </p:cNvSpPr>
          <p:nvPr>
            <p:ph type="sldNum" sz="quarter" idx="12"/>
          </p:nvPr>
        </p:nvSpPr>
        <p:spPr/>
        <p:txBody>
          <a:bodyPr/>
          <a:lstStyle/>
          <a:p>
            <a:fld id="{7F5CE407-6216-4202-80E4-A30DC2F709B2}" type="slidenum">
              <a:rPr lang="en-US" smtClean="0"/>
              <a:t>5</a:t>
            </a:fld>
            <a:endParaRPr lang="en-US"/>
          </a:p>
        </p:txBody>
      </p:sp>
    </p:spTree>
    <p:extLst>
      <p:ext uri="{BB962C8B-B14F-4D97-AF65-F5344CB8AC3E}">
        <p14:creationId xmlns:p14="http://schemas.microsoft.com/office/powerpoint/2010/main" val="24609659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C2 Overview</a:t>
            </a:r>
            <a:endParaRPr lang="en-US" dirty="0"/>
          </a:p>
        </p:txBody>
      </p:sp>
      <p:sp>
        <p:nvSpPr>
          <p:cNvPr id="3" name="Content Placeholder 2"/>
          <p:cNvSpPr>
            <a:spLocks noGrp="1"/>
          </p:cNvSpPr>
          <p:nvPr>
            <p:ph idx="1"/>
          </p:nvPr>
        </p:nvSpPr>
        <p:spPr/>
        <p:txBody>
          <a:bodyPr/>
          <a:lstStyle/>
          <a:p>
            <a:r>
              <a:rPr lang="en-US" dirty="0" smtClean="0"/>
              <a:t>The Principles of Modern Mechanics</a:t>
            </a:r>
          </a:p>
          <a:p>
            <a:r>
              <a:rPr lang="en-US" dirty="0" smtClean="0"/>
              <a:t>Describing an Object’s Motion</a:t>
            </a:r>
          </a:p>
          <a:p>
            <a:r>
              <a:rPr lang="en-US" dirty="0" smtClean="0"/>
              <a:t>Vector operations</a:t>
            </a:r>
          </a:p>
          <a:p>
            <a:r>
              <a:rPr lang="en-US" dirty="0" smtClean="0"/>
              <a:t>Momentum and Impulse</a:t>
            </a:r>
          </a:p>
          <a:p>
            <a:r>
              <a:rPr lang="en-US" dirty="0" smtClean="0"/>
              <a:t>Force and Weight</a:t>
            </a:r>
          </a:p>
          <a:p>
            <a:r>
              <a:rPr lang="en-US" dirty="0" smtClean="0"/>
              <a:t>Interaction Categories</a:t>
            </a:r>
          </a:p>
          <a:p>
            <a:r>
              <a:rPr lang="en-US" dirty="0" smtClean="0"/>
              <a:t>Momentum Transfer</a:t>
            </a:r>
            <a:endParaRPr lang="en-US" dirty="0"/>
          </a:p>
        </p:txBody>
      </p:sp>
    </p:spTree>
    <p:extLst>
      <p:ext uri="{BB962C8B-B14F-4D97-AF65-F5344CB8AC3E}">
        <p14:creationId xmlns:p14="http://schemas.microsoft.com/office/powerpoint/2010/main" val="23692353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C2 Overview</a:t>
            </a:r>
            <a:endParaRPr lang="en-US" dirty="0"/>
          </a:p>
        </p:txBody>
      </p:sp>
      <p:sp>
        <p:nvSpPr>
          <p:cNvPr id="3" name="Content Placeholder 2"/>
          <p:cNvSpPr>
            <a:spLocks noGrp="1"/>
          </p:cNvSpPr>
          <p:nvPr>
            <p:ph idx="1"/>
          </p:nvPr>
        </p:nvSpPr>
        <p:spPr/>
        <p:txBody>
          <a:bodyPr/>
          <a:lstStyle/>
          <a:p>
            <a:r>
              <a:rPr lang="en-US" b="1" dirty="0" smtClean="0"/>
              <a:t>The Principles of Modern Mechanics</a:t>
            </a:r>
          </a:p>
          <a:p>
            <a:r>
              <a:rPr lang="en-US" dirty="0" smtClean="0"/>
              <a:t>Describing an Object’s Motion</a:t>
            </a:r>
          </a:p>
          <a:p>
            <a:r>
              <a:rPr lang="en-US" dirty="0" smtClean="0"/>
              <a:t>Vector operations</a:t>
            </a:r>
          </a:p>
          <a:p>
            <a:r>
              <a:rPr lang="en-US" dirty="0" smtClean="0"/>
              <a:t>Momentum and Impulse</a:t>
            </a:r>
          </a:p>
          <a:p>
            <a:r>
              <a:rPr lang="en-US" dirty="0" smtClean="0"/>
              <a:t>Force and Weight</a:t>
            </a:r>
          </a:p>
          <a:p>
            <a:r>
              <a:rPr lang="en-US" dirty="0" smtClean="0"/>
              <a:t>Interaction Categories</a:t>
            </a:r>
          </a:p>
          <a:p>
            <a:r>
              <a:rPr lang="en-US" dirty="0" smtClean="0"/>
              <a:t>Momentum Transfer</a:t>
            </a:r>
            <a:endParaRPr lang="en-US" dirty="0"/>
          </a:p>
        </p:txBody>
      </p:sp>
    </p:spTree>
    <p:extLst>
      <p:ext uri="{BB962C8B-B14F-4D97-AF65-F5344CB8AC3E}">
        <p14:creationId xmlns:p14="http://schemas.microsoft.com/office/powerpoint/2010/main" val="13723023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86266"/>
            <a:ext cx="8042276" cy="716399"/>
          </a:xfrm>
        </p:spPr>
        <p:txBody>
          <a:bodyPr/>
          <a:lstStyle/>
          <a:p>
            <a:r>
              <a:rPr lang="en-US" dirty="0" smtClean="0"/>
              <a:t>The Principles of Mechanics</a:t>
            </a:r>
            <a:endParaRPr lang="en-US" dirty="0"/>
          </a:p>
        </p:txBody>
      </p:sp>
      <p:sp>
        <p:nvSpPr>
          <p:cNvPr id="3" name="Content Placeholder 2"/>
          <p:cNvSpPr>
            <a:spLocks noGrp="1"/>
          </p:cNvSpPr>
          <p:nvPr>
            <p:ph idx="1"/>
          </p:nvPr>
        </p:nvSpPr>
        <p:spPr>
          <a:xfrm>
            <a:off x="549275" y="974632"/>
            <a:ext cx="8042276" cy="4343400"/>
          </a:xfrm>
        </p:spPr>
        <p:txBody>
          <a:bodyPr>
            <a:normAutofit fontScale="92500" lnSpcReduction="20000"/>
          </a:bodyPr>
          <a:lstStyle/>
          <a:p>
            <a:r>
              <a:rPr lang="en-US" b="1" dirty="0" smtClean="0"/>
              <a:t>Mechanics</a:t>
            </a:r>
            <a:r>
              <a:rPr lang="en-US" dirty="0" smtClean="0"/>
              <a:t> is a model of how physical interactions between objects affect their motion.  </a:t>
            </a:r>
          </a:p>
          <a:p>
            <a:r>
              <a:rPr lang="en-US" dirty="0" smtClean="0"/>
              <a:t>Five principles: </a:t>
            </a:r>
          </a:p>
          <a:p>
            <a:pPr marL="793750" lvl="1" indent="-457200">
              <a:buFont typeface="+mj-lt"/>
              <a:buAutoNum type="arabicPeriod"/>
            </a:pPr>
            <a:r>
              <a:rPr lang="en-US" dirty="0" smtClean="0"/>
              <a:t>We can model any object as a set of interacting point-like </a:t>
            </a:r>
            <a:r>
              <a:rPr lang="en-US" b="1" dirty="0" smtClean="0"/>
              <a:t>particles</a:t>
            </a:r>
            <a:r>
              <a:rPr lang="en-US" dirty="0" smtClean="0"/>
              <a:t>. </a:t>
            </a:r>
          </a:p>
          <a:p>
            <a:pPr marL="793750" lvl="1" indent="-457200">
              <a:buFont typeface="+mj-lt"/>
              <a:buAutoNum type="arabicPeriod"/>
            </a:pPr>
            <a:r>
              <a:rPr lang="en-US" dirty="0" smtClean="0"/>
              <a:t>A non-interacting particle moves at a </a:t>
            </a:r>
            <a:r>
              <a:rPr lang="en-US" i="1" dirty="0" smtClean="0"/>
              <a:t>constant speed </a:t>
            </a:r>
            <a:r>
              <a:rPr lang="en-US" dirty="0" smtClean="0"/>
              <a:t>in a </a:t>
            </a:r>
            <a:r>
              <a:rPr lang="en-US" i="1" dirty="0" smtClean="0"/>
              <a:t>straight line</a:t>
            </a:r>
            <a:r>
              <a:rPr lang="en-US" dirty="0" smtClean="0"/>
              <a:t>. </a:t>
            </a:r>
          </a:p>
          <a:p>
            <a:pPr marL="793750" lvl="1" indent="-457200">
              <a:buFont typeface="+mj-lt"/>
              <a:buAutoNum type="arabicPeriod"/>
            </a:pPr>
            <a:r>
              <a:rPr lang="en-US" dirty="0" smtClean="0"/>
              <a:t>An </a:t>
            </a:r>
            <a:r>
              <a:rPr lang="en-US" b="1" dirty="0" smtClean="0"/>
              <a:t>interaction</a:t>
            </a:r>
            <a:r>
              <a:rPr lang="en-US" dirty="0" smtClean="0"/>
              <a:t> is a physical relationship between </a:t>
            </a:r>
            <a:r>
              <a:rPr lang="en-US" i="1" dirty="0" smtClean="0"/>
              <a:t>exactly two </a:t>
            </a:r>
            <a:r>
              <a:rPr lang="en-US" dirty="0" smtClean="0"/>
              <a:t>particles that, in the absence of other interactions, </a:t>
            </a:r>
            <a:r>
              <a:rPr lang="en-US" i="1" dirty="0" smtClean="0"/>
              <a:t>changes</a:t>
            </a:r>
            <a:r>
              <a:rPr lang="en-US" dirty="0" smtClean="0"/>
              <a:t> the motion of each. </a:t>
            </a:r>
          </a:p>
          <a:p>
            <a:pPr marL="793750" lvl="1" indent="-457200">
              <a:buFont typeface="+mj-lt"/>
              <a:buAutoNum type="arabicPeriod"/>
            </a:pPr>
            <a:r>
              <a:rPr lang="en-US" dirty="0" smtClean="0"/>
              <a:t>Does this by transferring </a:t>
            </a:r>
            <a:r>
              <a:rPr lang="en-US" b="1" dirty="0" smtClean="0"/>
              <a:t>momentum</a:t>
            </a:r>
            <a:r>
              <a:rPr lang="en-US" dirty="0" smtClean="0"/>
              <a:t> from one particle to the other.</a:t>
            </a:r>
          </a:p>
          <a:p>
            <a:pPr marL="793750" lvl="1" indent="-457200">
              <a:buFont typeface="+mj-lt"/>
              <a:buAutoNum type="arabicPeriod"/>
            </a:pPr>
            <a:r>
              <a:rPr lang="en-US" dirty="0" smtClean="0"/>
              <a:t>A macroscopic object responds to </a:t>
            </a:r>
            <a:r>
              <a:rPr lang="en-US" i="1" dirty="0" smtClean="0"/>
              <a:t>external</a:t>
            </a:r>
            <a:r>
              <a:rPr lang="en-US" dirty="0" smtClean="0"/>
              <a:t> interactions as if it were a single particle located at its center of mass.  </a:t>
            </a:r>
          </a:p>
        </p:txBody>
      </p:sp>
      <p:pic>
        <p:nvPicPr>
          <p:cNvPr id="4" name="Picture 3"/>
          <p:cNvPicPr>
            <a:picLocks noChangeAspect="1"/>
          </p:cNvPicPr>
          <p:nvPr/>
        </p:nvPicPr>
        <p:blipFill>
          <a:blip r:embed="rId3"/>
          <a:stretch>
            <a:fillRect/>
          </a:stretch>
        </p:blipFill>
        <p:spPr>
          <a:xfrm>
            <a:off x="4487334" y="5285614"/>
            <a:ext cx="1134180" cy="1572386"/>
          </a:xfrm>
          <a:prstGeom prst="rect">
            <a:avLst/>
          </a:prstGeom>
        </p:spPr>
      </p:pic>
      <p:pic>
        <p:nvPicPr>
          <p:cNvPr id="5" name="Picture 4"/>
          <p:cNvPicPr>
            <a:picLocks noChangeAspect="1"/>
          </p:cNvPicPr>
          <p:nvPr/>
        </p:nvPicPr>
        <p:blipFill>
          <a:blip r:embed="rId4"/>
          <a:stretch>
            <a:fillRect/>
          </a:stretch>
        </p:blipFill>
        <p:spPr>
          <a:xfrm>
            <a:off x="2554044" y="5285614"/>
            <a:ext cx="1619822" cy="1349852"/>
          </a:xfrm>
          <a:prstGeom prst="rect">
            <a:avLst/>
          </a:prstGeom>
        </p:spPr>
      </p:pic>
    </p:spTree>
    <p:extLst>
      <p:ext uri="{BB962C8B-B14F-4D97-AF65-F5344CB8AC3E}">
        <p14:creationId xmlns:p14="http://schemas.microsoft.com/office/powerpoint/2010/main" val="4155492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C2 Overview</a:t>
            </a:r>
            <a:endParaRPr lang="en-US" dirty="0"/>
          </a:p>
        </p:txBody>
      </p:sp>
      <p:sp>
        <p:nvSpPr>
          <p:cNvPr id="3" name="Content Placeholder 2"/>
          <p:cNvSpPr>
            <a:spLocks noGrp="1"/>
          </p:cNvSpPr>
          <p:nvPr>
            <p:ph idx="1"/>
          </p:nvPr>
        </p:nvSpPr>
        <p:spPr/>
        <p:txBody>
          <a:bodyPr/>
          <a:lstStyle/>
          <a:p>
            <a:r>
              <a:rPr lang="en-US" dirty="0" smtClean="0"/>
              <a:t>The Principles of Modern Mechanics</a:t>
            </a:r>
          </a:p>
          <a:p>
            <a:r>
              <a:rPr lang="en-US" b="1" dirty="0" smtClean="0"/>
              <a:t>Describing an Object’s Motion</a:t>
            </a:r>
          </a:p>
          <a:p>
            <a:r>
              <a:rPr lang="en-US" dirty="0" smtClean="0"/>
              <a:t>Vector operations</a:t>
            </a:r>
          </a:p>
          <a:p>
            <a:r>
              <a:rPr lang="en-US" dirty="0" smtClean="0"/>
              <a:t>Momentum and Impulse</a:t>
            </a:r>
          </a:p>
          <a:p>
            <a:r>
              <a:rPr lang="en-US" dirty="0" smtClean="0"/>
              <a:t>Force and Weight</a:t>
            </a:r>
          </a:p>
          <a:p>
            <a:r>
              <a:rPr lang="en-US" dirty="0" smtClean="0"/>
              <a:t>Interaction Categories</a:t>
            </a:r>
          </a:p>
          <a:p>
            <a:r>
              <a:rPr lang="en-US" dirty="0" smtClean="0"/>
              <a:t>Momentum Transfer</a:t>
            </a:r>
            <a:endParaRPr lang="en-US" dirty="0"/>
          </a:p>
        </p:txBody>
      </p:sp>
    </p:spTree>
    <p:extLst>
      <p:ext uri="{BB962C8B-B14F-4D97-AF65-F5344CB8AC3E}">
        <p14:creationId xmlns:p14="http://schemas.microsoft.com/office/powerpoint/2010/main" val="333361438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301</TotalTime>
  <Words>1689</Words>
  <Application>Microsoft Macintosh PowerPoint</Application>
  <PresentationFormat>On-screen Show (4:3)</PresentationFormat>
  <Paragraphs>204</Paragraphs>
  <Slides>27</Slides>
  <Notes>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Breeze</vt:lpstr>
      <vt:lpstr> PHYSICS 197 Section 1  Chapter C2 Particles and Interactions </vt:lpstr>
      <vt:lpstr>Announcements</vt:lpstr>
      <vt:lpstr>Review of Chapter C1</vt:lpstr>
      <vt:lpstr>Example</vt:lpstr>
      <vt:lpstr>Example</vt:lpstr>
      <vt:lpstr>Chapter C2 Overview</vt:lpstr>
      <vt:lpstr>Chapter C2 Overview</vt:lpstr>
      <vt:lpstr>The Principles of Mechanics</vt:lpstr>
      <vt:lpstr>Chapter C2 Overview</vt:lpstr>
      <vt:lpstr>Velocity vs. Speed</vt:lpstr>
      <vt:lpstr>2nd Principle of Mechanics</vt:lpstr>
      <vt:lpstr>Chapter C2 Overview</vt:lpstr>
      <vt:lpstr>Vector</vt:lpstr>
      <vt:lpstr>Chapter C2 Overview</vt:lpstr>
      <vt:lpstr>Momentum</vt:lpstr>
      <vt:lpstr>Impulse</vt:lpstr>
      <vt:lpstr>Chapter C2 Overview</vt:lpstr>
      <vt:lpstr>Force</vt:lpstr>
      <vt:lpstr>Weight</vt:lpstr>
      <vt:lpstr>Mass vs. Weight</vt:lpstr>
      <vt:lpstr>Mass vs. Weight</vt:lpstr>
      <vt:lpstr>Mass vs. Weight</vt:lpstr>
      <vt:lpstr>Mass vs. Weight</vt:lpstr>
      <vt:lpstr>Chapter C2 Overview</vt:lpstr>
      <vt:lpstr>PowerPoint Presentation</vt:lpstr>
      <vt:lpstr>Chapter C2 Overview</vt:lpstr>
      <vt:lpstr>Momentum Transfer</vt:lpstr>
    </vt:vector>
  </TitlesOfParts>
  <Company>The University of Manchester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PHYSICS 197 Section 1  Chapter C2 Particles and Interactions </dc:title>
  <dc:creator>Bhupal Dev</dc:creator>
  <cp:lastModifiedBy>Bhupal Dev</cp:lastModifiedBy>
  <cp:revision>127</cp:revision>
  <dcterms:created xsi:type="dcterms:W3CDTF">2017-09-01T03:00:31Z</dcterms:created>
  <dcterms:modified xsi:type="dcterms:W3CDTF">2017-09-01T21:12:49Z</dcterms:modified>
</cp:coreProperties>
</file>