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7" r:id="rId2"/>
    <p:sldId id="258" r:id="rId3"/>
    <p:sldId id="259" r:id="rId4"/>
    <p:sldId id="260" r:id="rId5"/>
    <p:sldId id="261" r:id="rId6"/>
    <p:sldId id="262" r:id="rId7"/>
    <p:sldId id="263" r:id="rId8"/>
    <p:sldId id="264" r:id="rId9"/>
    <p:sldId id="265" r:id="rId10"/>
    <p:sldId id="267" r:id="rId11"/>
    <p:sldId id="268" r:id="rId12"/>
    <p:sldId id="266"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7" d="100"/>
          <a:sy n="67" d="100"/>
        </p:scale>
        <p:origin x="-156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4D4E4F-BD7C-C14F-B5B6-BF898B806F45}" type="datetimeFigureOut">
              <a:rPr lang="en-US" smtClean="0"/>
              <a:t>03/10/2017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498B12-C51C-E04F-BC86-DBD3D1CDB1A3}" type="slidenum">
              <a:rPr lang="en-US" smtClean="0"/>
              <a:t>‹#›</a:t>
            </a:fld>
            <a:endParaRPr lang="en-US"/>
          </a:p>
        </p:txBody>
      </p:sp>
    </p:spTree>
    <p:extLst>
      <p:ext uri="{BB962C8B-B14F-4D97-AF65-F5344CB8AC3E}">
        <p14:creationId xmlns:p14="http://schemas.microsoft.com/office/powerpoint/2010/main" val="415604522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 on conduction (ask students to touch various objects and feel the difference), convection (hair dryer), radiation (infrared lamp)</a:t>
            </a:r>
            <a:endParaRPr lang="en-US" dirty="0"/>
          </a:p>
        </p:txBody>
      </p:sp>
      <p:sp>
        <p:nvSpPr>
          <p:cNvPr id="4" name="Slide Number Placeholder 3"/>
          <p:cNvSpPr>
            <a:spLocks noGrp="1"/>
          </p:cNvSpPr>
          <p:nvPr>
            <p:ph type="sldNum" sz="quarter" idx="10"/>
          </p:nvPr>
        </p:nvSpPr>
        <p:spPr/>
        <p:txBody>
          <a:bodyPr/>
          <a:lstStyle/>
          <a:p>
            <a:fld id="{11138774-F52C-D64F-8AF3-7B45132A1A66}" type="slidenum">
              <a:rPr lang="en-US" smtClean="0"/>
              <a:t>3</a:t>
            </a:fld>
            <a:endParaRPr lang="en-US"/>
          </a:p>
        </p:txBody>
      </p:sp>
    </p:spTree>
    <p:extLst>
      <p:ext uri="{BB962C8B-B14F-4D97-AF65-F5344CB8AC3E}">
        <p14:creationId xmlns:p14="http://schemas.microsoft.com/office/powerpoint/2010/main" val="3940819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498B12-C51C-E04F-BC86-DBD3D1CDB1A3}" type="slidenum">
              <a:rPr lang="en-US" smtClean="0"/>
              <a:t>8</a:t>
            </a:fld>
            <a:endParaRPr lang="en-US"/>
          </a:p>
        </p:txBody>
      </p:sp>
    </p:spTree>
    <p:extLst>
      <p:ext uri="{BB962C8B-B14F-4D97-AF65-F5344CB8AC3E}">
        <p14:creationId xmlns:p14="http://schemas.microsoft.com/office/powerpoint/2010/main" val="226421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v_{1x} &gt; 0 if m_1 &gt; m_2, otherwise negative. So we keep</a:t>
            </a:r>
            <a:r>
              <a:rPr lang="en-US" baseline="0" dirty="0" smtClean="0"/>
              <a:t> it general </a:t>
            </a:r>
            <a:r>
              <a:rPr lang="en-US" dirty="0" smtClean="0"/>
              <a:t>in the first equation</a:t>
            </a:r>
          </a:p>
          <a:p>
            <a:r>
              <a:rPr lang="en-US" dirty="0" smtClean="0"/>
              <a:t>V_{2x} always positive.</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D2498B12-C51C-E04F-BC86-DBD3D1CDB1A3}" type="slidenum">
              <a:rPr lang="en-US" smtClean="0"/>
              <a:t>9</a:t>
            </a:fld>
            <a:endParaRPr lang="en-US"/>
          </a:p>
        </p:txBody>
      </p:sp>
    </p:spTree>
    <p:extLst>
      <p:ext uri="{BB962C8B-B14F-4D97-AF65-F5344CB8AC3E}">
        <p14:creationId xmlns:p14="http://schemas.microsoft.com/office/powerpoint/2010/main" val="365965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Demo</a:t>
            </a:r>
            <a:endParaRPr lang="en-US" dirty="0"/>
          </a:p>
        </p:txBody>
      </p:sp>
      <p:sp>
        <p:nvSpPr>
          <p:cNvPr id="4" name="Slide Number Placeholder 3"/>
          <p:cNvSpPr>
            <a:spLocks noGrp="1"/>
          </p:cNvSpPr>
          <p:nvPr>
            <p:ph type="sldNum" sz="quarter" idx="10"/>
          </p:nvPr>
        </p:nvSpPr>
        <p:spPr/>
        <p:txBody>
          <a:bodyPr/>
          <a:lstStyle/>
          <a:p>
            <a:fld id="{D2498B12-C51C-E04F-BC86-DBD3D1CDB1A3}" type="slidenum">
              <a:rPr lang="en-US" smtClean="0"/>
              <a:t>14</a:t>
            </a:fld>
            <a:endParaRPr lang="en-US"/>
          </a:p>
        </p:txBody>
      </p:sp>
    </p:spTree>
    <p:extLst>
      <p:ext uri="{BB962C8B-B14F-4D97-AF65-F5344CB8AC3E}">
        <p14:creationId xmlns:p14="http://schemas.microsoft.com/office/powerpoint/2010/main" val="2899943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GB"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GB"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D4409DE-0275-684D-A638-6AD44331B092}"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907B-1686-B04D-998D-1BA048763F4C}"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GB"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GB"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D4409DE-0275-684D-A638-6AD44331B092}" type="datetimeFigureOut">
              <a:rPr lang="en-US" smtClean="0"/>
              <a:t>03/10/2017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GB"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4D4409DE-0275-684D-A638-6AD44331B092}"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4D4409DE-0275-684D-A638-6AD44331B092}" type="datetimeFigureOut">
              <a:rPr lang="en-US" smtClean="0"/>
              <a:t>03/10/2017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4D4409DE-0275-684D-A638-6AD44331B092}" type="datetimeFigureOut">
              <a:rPr lang="en-US" smtClean="0"/>
              <a:t>03/10/2017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409DE-0275-684D-A638-6AD44331B092}" type="datetimeFigureOut">
              <a:rPr lang="en-US" smtClean="0"/>
              <a:t>03/10/2017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GB"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D4409DE-0275-684D-A638-6AD44331B092}" type="datetimeFigureOut">
              <a:rPr lang="en-US" smtClean="0"/>
              <a:t>03/10/2017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29907B-1686-B04D-998D-1BA048763F4C}"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GB"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4D4409DE-0275-684D-A638-6AD44331B092}" type="datetimeFigureOut">
              <a:rPr lang="en-US" smtClean="0"/>
              <a:t>03/10/2017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9F29907B-1686-B04D-998D-1BA048763F4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1.emf"/></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5" Type="http://schemas.openxmlformats.org/officeDocument/2006/relationships/image" Target="../media/image35.emf"/><Relationship Id="rId6" Type="http://schemas.openxmlformats.org/officeDocument/2006/relationships/image" Target="../media/image36.emf"/><Relationship Id="rId7" Type="http://schemas.openxmlformats.org/officeDocument/2006/relationships/image" Target="../media/image37.emf"/><Relationship Id="rId1" Type="http://schemas.openxmlformats.org/officeDocument/2006/relationships/slideLayout" Target="../slideLayouts/slideLayout7.xml"/><Relationship Id="rId2" Type="http://schemas.openxmlformats.org/officeDocument/2006/relationships/image" Target="../media/image32.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emf"/><Relationship Id="rId3" Type="http://schemas.openxmlformats.org/officeDocument/2006/relationships/image" Target="../media/image39.emf"/></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emf"/><Relationship Id="rId1" Type="http://schemas.openxmlformats.org/officeDocument/2006/relationships/slideLayout" Target="../slideLayouts/slideLayout7.xml"/><Relationship Id="rId2" Type="http://schemas.openxmlformats.org/officeDocument/2006/relationships/image" Target="../media/image4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image" Target="../media/image4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png"/><Relationship Id="rId6" Type="http://schemas.openxmlformats.org/officeDocument/2006/relationships/image" Target="../media/image15.emf"/><Relationship Id="rId7" Type="http://schemas.openxmlformats.org/officeDocument/2006/relationships/image" Target="../media/image16.emf"/><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emf"/><Relationship Id="rId5" Type="http://schemas.openxmlformats.org/officeDocument/2006/relationships/image" Target="../media/image19.emf"/><Relationship Id="rId6" Type="http://schemas.openxmlformats.org/officeDocument/2006/relationships/image" Target="../media/image20.png"/><Relationship Id="rId7" Type="http://schemas.openxmlformats.org/officeDocument/2006/relationships/image" Target="../media/image21.emf"/><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36833" y="3094384"/>
            <a:ext cx="5001538" cy="3763616"/>
          </a:xfrm>
          <a:prstGeom prst="rect">
            <a:avLst/>
          </a:prstGeom>
        </p:spPr>
      </p:pic>
      <p:sp>
        <p:nvSpPr>
          <p:cNvPr id="2" name="Title 1"/>
          <p:cNvSpPr>
            <a:spLocks noGrp="1"/>
          </p:cNvSpPr>
          <p:nvPr>
            <p:ph type="ctrTitle"/>
          </p:nvPr>
        </p:nvSpPr>
        <p:spPr>
          <a:xfrm>
            <a:off x="194734" y="177623"/>
            <a:ext cx="8949266" cy="2836673"/>
          </a:xfrm>
        </p:spPr>
        <p:txBody>
          <a:bodyPr>
            <a:normAutofit/>
          </a:bodyPr>
          <a:lstStyle/>
          <a:p>
            <a:r>
              <a:rPr lang="en-US" sz="2800" dirty="0" smtClean="0">
                <a:cs typeface="Arial"/>
              </a:rPr>
              <a:t>PHYSICS 197 Section </a:t>
            </a:r>
            <a:r>
              <a:rPr lang="en-US" sz="2800" dirty="0" smtClean="0">
                <a:cs typeface="Arial"/>
              </a:rPr>
              <a:t>1</a:t>
            </a:r>
            <a:r>
              <a:rPr lang="en-US" dirty="0" smtClean="0">
                <a:cs typeface="Arial"/>
              </a:rPr>
              <a:t/>
            </a:r>
            <a:br>
              <a:rPr lang="en-US" dirty="0" smtClean="0">
                <a:cs typeface="Arial"/>
              </a:rPr>
            </a:br>
            <a:r>
              <a:rPr lang="en-US" dirty="0" smtClean="0">
                <a:cs typeface="Arial"/>
              </a:rPr>
              <a:t/>
            </a:r>
            <a:br>
              <a:rPr lang="en-US" dirty="0" smtClean="0">
                <a:cs typeface="Arial"/>
              </a:rPr>
            </a:br>
            <a:r>
              <a:rPr lang="en-US" sz="3600" dirty="0" smtClean="0">
                <a:cs typeface="Arial"/>
              </a:rPr>
              <a:t>Chapter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C14</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
            </a:r>
            <a:b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b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cs typeface="Arial"/>
              </a:rPr>
              <a:t>Collisions</a:t>
            </a:r>
            <a:endParaRPr lang="en-US" dirty="0">
              <a:cs typeface="Arial"/>
            </a:endParaRPr>
          </a:p>
        </p:txBody>
      </p:sp>
      <p:sp>
        <p:nvSpPr>
          <p:cNvPr id="8" name="Subtitle 7"/>
          <p:cNvSpPr>
            <a:spLocks noGrp="1"/>
          </p:cNvSpPr>
          <p:nvPr>
            <p:ph type="subTitle" idx="1"/>
          </p:nvPr>
        </p:nvSpPr>
        <p:spPr/>
        <p:txBody>
          <a:bodyPr/>
          <a:lstStyle/>
          <a:p>
            <a:endParaRPr lang="en-US" dirty="0"/>
          </a:p>
        </p:txBody>
      </p:sp>
      <p:pic>
        <p:nvPicPr>
          <p:cNvPr id="4" name="Picture 3" descr="washu.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52400"/>
            <a:ext cx="1219200" cy="1219200"/>
          </a:xfrm>
          <a:prstGeom prst="rect">
            <a:avLst/>
          </a:prstGeom>
        </p:spPr>
      </p:pic>
      <p:pic>
        <p:nvPicPr>
          <p:cNvPr id="5" name="Picture 4"/>
          <p:cNvPicPr>
            <a:picLocks noChangeAspect="1"/>
          </p:cNvPicPr>
          <p:nvPr/>
        </p:nvPicPr>
        <p:blipFill>
          <a:blip r:embed="rId4"/>
          <a:stretch>
            <a:fillRect/>
          </a:stretch>
        </p:blipFill>
        <p:spPr>
          <a:xfrm>
            <a:off x="7924800" y="118534"/>
            <a:ext cx="1176866" cy="1176866"/>
          </a:xfrm>
          <a:prstGeom prst="rect">
            <a:avLst/>
          </a:prstGeom>
        </p:spPr>
      </p:pic>
      <p:sp>
        <p:nvSpPr>
          <p:cNvPr id="9" name="Subtitle 2"/>
          <p:cNvSpPr txBox="1">
            <a:spLocks/>
          </p:cNvSpPr>
          <p:nvPr/>
        </p:nvSpPr>
        <p:spPr>
          <a:xfrm rot="16200000">
            <a:off x="7130810" y="4887140"/>
            <a:ext cx="3336293" cy="529596"/>
          </a:xfrm>
          <a:prstGeom prst="rect">
            <a:avLst/>
          </a:prstGeo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defTabSz="914400" rtl="0" eaLnBrk="1" latinLnBrk="0" hangingPunct="1">
              <a:spcBef>
                <a:spcPts val="600"/>
              </a:spcBef>
              <a:buClr>
                <a:schemeClr val="accent1">
                  <a:lumMod val="75000"/>
                </a:schemeClr>
              </a:buClr>
              <a:buSzPct val="110000"/>
              <a:buFont typeface="Wingdings 2"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ts val="600"/>
              </a:spcBef>
              <a:buClr>
                <a:schemeClr val="accent1">
                  <a:lumMod val="60000"/>
                  <a:lumOff val="40000"/>
                </a:schemeClr>
              </a:buClr>
              <a:buSzPct val="110000"/>
              <a:buFont typeface="Wingdings 2"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ts val="600"/>
              </a:spcBef>
              <a:buClr>
                <a:schemeClr val="accent1">
                  <a:lumMod val="75000"/>
                </a:schemeClr>
              </a:buClr>
              <a:buSzPct val="110000"/>
              <a:buFont typeface="Wingdings 2"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ts val="6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2"/>
              </a:buClr>
              <a:buSzPct val="110000"/>
              <a:buFont typeface="Wingdings 2" pitchFamily="18" charset="2"/>
              <a:buNone/>
              <a:defRPr lang="en-US" sz="18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1">
                  <a:lumMod val="60000"/>
                  <a:lumOff val="40000"/>
                </a:schemeClr>
              </a:buClr>
              <a:buSzPct val="110000"/>
              <a:buFont typeface="Wingdings 2" pitchFamily="18" charset="2"/>
              <a:buNone/>
              <a:defRPr lang="en-US" sz="1800" kern="1200">
                <a:solidFill>
                  <a:schemeClr val="tx1">
                    <a:tint val="75000"/>
                  </a:schemeClr>
                </a:solidFill>
                <a:latin typeface="+mn-lt"/>
                <a:ea typeface="+mn-ea"/>
                <a:cs typeface="+mn-cs"/>
              </a:defRPr>
            </a:lvl9pPr>
          </a:lstStyle>
          <a:p>
            <a:r>
              <a:rPr lang="en-US" sz="2000" b="1" dirty="0" smtClean="0">
                <a:solidFill>
                  <a:srgbClr val="008000"/>
                </a:solidFill>
                <a:latin typeface="+mj-lt"/>
                <a:cs typeface="Arial"/>
              </a:rPr>
              <a:t>October </a:t>
            </a:r>
            <a:r>
              <a:rPr lang="en-US" sz="2000" b="1" dirty="0" smtClean="0">
                <a:solidFill>
                  <a:srgbClr val="008000"/>
                </a:solidFill>
                <a:latin typeface="+mj-lt"/>
                <a:cs typeface="Arial"/>
              </a:rPr>
              <a:t>4, </a:t>
            </a:r>
            <a:r>
              <a:rPr lang="en-US" sz="2000" b="1" dirty="0" smtClean="0">
                <a:solidFill>
                  <a:srgbClr val="008000"/>
                </a:solidFill>
                <a:latin typeface="+mj-lt"/>
                <a:cs typeface="Arial"/>
              </a:rPr>
              <a:t>2017</a:t>
            </a:r>
            <a:endParaRPr lang="en-US" sz="2000" b="1" dirty="0">
              <a:solidFill>
                <a:srgbClr val="008000"/>
              </a:solidFill>
              <a:latin typeface="+mj-lt"/>
              <a:cs typeface="Arial"/>
            </a:endParaRPr>
          </a:p>
        </p:txBody>
      </p:sp>
    </p:spTree>
    <p:extLst>
      <p:ext uri="{BB962C8B-B14F-4D97-AF65-F5344CB8AC3E}">
        <p14:creationId xmlns:p14="http://schemas.microsoft.com/office/powerpoint/2010/main" val="673548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2000" fill="hold"/>
                                        <p:tgtEl>
                                          <p:spTgt spid="9">
                                            <p:txEl>
                                              <p:pRg st="0" end="0"/>
                                            </p:txEl>
                                          </p:spTgt>
                                        </p:tgtEl>
                                        <p:attrNameLst>
                                          <p:attrName>style.color</p:attrName>
                                        </p:attrNameLst>
                                      </p:cBhvr>
                                      <p:to>
                                        <a:schemeClr val="accent2"/>
                                      </p:to>
                                    </p:animClr>
                                  </p:childTnLst>
                                </p:cTn>
                              </p:par>
                            </p:childTnLst>
                          </p:cTn>
                        </p:par>
                      </p:childTnLst>
                    </p:cTn>
                  </p:par>
                  <p:par>
                    <p:cTn id="7" fill="hold">
                      <p:stCondLst>
                        <p:cond delay="indefinite"/>
                      </p:stCondLst>
                      <p:childTnLst>
                        <p:par>
                          <p:cTn id="8" fill="hold">
                            <p:stCondLst>
                              <p:cond delay="0"/>
                            </p:stCondLst>
                            <p:childTnLst>
                              <p:par>
                                <p:cTn id="9" presetID="22" presetClass="emph" presetSubtype="0" fill="hold" nodeType="clickEffect">
                                  <p:stCondLst>
                                    <p:cond delay="0"/>
                                  </p:stCondLst>
                                  <p:childTnLst>
                                    <p:animClr clrSpc="hsl" dir="cw">
                                      <p:cBhvr override="childStyle">
                                        <p:cTn id="10" dur="500" fill="hold"/>
                                        <p:tgtEl>
                                          <p:spTgt spid="9">
                                            <p:txEl>
                                              <p:pRg st="0" end="0"/>
                                            </p:txEl>
                                          </p:spTgt>
                                        </p:tgtEl>
                                        <p:attrNameLst>
                                          <p:attrName>style.color</p:attrName>
                                        </p:attrNameLst>
                                      </p:cBhvr>
                                      <p:by>
                                        <p:hsl h="-7200000" s="0" l="0"/>
                                      </p:by>
                                    </p:animClr>
                                    <p:animClr clrSpc="hsl" dir="cw">
                                      <p:cBhvr>
                                        <p:cTn id="11" dur="500" fill="hold"/>
                                        <p:tgtEl>
                                          <p:spTgt spid="9">
                                            <p:txEl>
                                              <p:pRg st="0" end="0"/>
                                            </p:txEl>
                                          </p:spTgt>
                                        </p:tgtEl>
                                        <p:attrNameLst>
                                          <p:attrName>fillcolor</p:attrName>
                                        </p:attrNameLst>
                                      </p:cBhvr>
                                      <p:by>
                                        <p:hsl h="-7200000" s="0" l="0"/>
                                      </p:by>
                                    </p:animClr>
                                    <p:animClr clrSpc="hsl" dir="cw">
                                      <p:cBhvr>
                                        <p:cTn id="12" dur="500" fill="hold"/>
                                        <p:tgtEl>
                                          <p:spTgt spid="9">
                                            <p:txEl>
                                              <p:pRg st="0" end="0"/>
                                            </p:txEl>
                                          </p:spTgt>
                                        </p:tgtEl>
                                        <p:attrNameLst>
                                          <p:attrName>stroke.color</p:attrName>
                                        </p:attrNameLst>
                                      </p:cBhvr>
                                      <p:by>
                                        <p:hsl h="-7200000" s="0" l="0"/>
                                      </p:by>
                                    </p:animClr>
                                    <p:set>
                                      <p:cBhvr>
                                        <p:cTn id="13" dur="500" fill="hold"/>
                                        <p:tgtEl>
                                          <p:spTgt spid="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Clicker Question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smtClean="0"/>
              <a:t>C14T.3 </a:t>
            </a:r>
            <a:r>
              <a:rPr lang="en-US" i="1" dirty="0" smtClean="0"/>
              <a:t>Suppose you have a small 100-g cart at rest. You have two different objects that you might throw at the cart to get it moving: a 50-g tennis ball and a 50-g lump of sticky clay. Other things being equal, which should you throw at the cart to maximize the cart’s final speed? </a:t>
            </a:r>
          </a:p>
          <a:p>
            <a:pPr marL="457200" indent="-457200">
              <a:buAutoNum type="alphaUcPeriod"/>
            </a:pPr>
            <a:r>
              <a:rPr lang="en-US" dirty="0" smtClean="0"/>
              <a:t>The tennis ball</a:t>
            </a:r>
          </a:p>
          <a:p>
            <a:pPr marL="457200" indent="-457200">
              <a:buAutoNum type="alphaUcPeriod"/>
            </a:pPr>
            <a:r>
              <a:rPr lang="en-US" dirty="0" smtClean="0"/>
              <a:t>The clay</a:t>
            </a:r>
          </a:p>
          <a:p>
            <a:pPr marL="457200" indent="-457200">
              <a:buAutoNum type="alphaUcPeriod"/>
            </a:pPr>
            <a:r>
              <a:rPr lang="en-US" dirty="0" smtClean="0"/>
              <a:t>Both will have the same effect</a:t>
            </a:r>
          </a:p>
          <a:p>
            <a:pPr marL="457200" indent="-457200">
              <a:buAutoNum type="alphaUcPeriod"/>
            </a:pPr>
            <a:r>
              <a:rPr lang="en-US" dirty="0" smtClean="0"/>
              <a:t>Need more information. </a:t>
            </a:r>
            <a:endParaRPr lang="en-US" dirty="0"/>
          </a:p>
        </p:txBody>
      </p:sp>
    </p:spTree>
    <p:extLst>
      <p:ext uri="{BB962C8B-B14F-4D97-AF65-F5344CB8AC3E}">
        <p14:creationId xmlns:p14="http://schemas.microsoft.com/office/powerpoint/2010/main" val="2703145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sp>
        <p:nvSpPr>
          <p:cNvPr id="3" name="Content Placeholder 2"/>
          <p:cNvSpPr>
            <a:spLocks noGrp="1"/>
          </p:cNvSpPr>
          <p:nvPr>
            <p:ph idx="1"/>
          </p:nvPr>
        </p:nvSpPr>
        <p:spPr>
          <a:xfrm>
            <a:off x="549275" y="1600201"/>
            <a:ext cx="8042276" cy="5035044"/>
          </a:xfrm>
        </p:spPr>
        <p:txBody>
          <a:bodyPr>
            <a:normAutofit fontScale="92500" lnSpcReduction="20000"/>
          </a:bodyPr>
          <a:lstStyle/>
          <a:p>
            <a:pPr marL="0" indent="0">
              <a:buNone/>
            </a:pPr>
            <a:r>
              <a:rPr lang="en-US" dirty="0" smtClean="0"/>
              <a:t>C14T.3 </a:t>
            </a:r>
            <a:r>
              <a:rPr lang="en-US" i="1" dirty="0" smtClean="0"/>
              <a:t>Suppose you have a small 100-g cart at rest. You have two different objects that you might throw at the cart to get it moving: a 50-g tennis ball and a 50-g lump of sticky clay. Other things being equal, which should you throw at the cart to maximize the cart’s final speed? </a:t>
            </a:r>
          </a:p>
          <a:p>
            <a:pPr marL="457200" indent="-457200">
              <a:buAutoNum type="alphaUcPeriod"/>
            </a:pPr>
            <a:r>
              <a:rPr lang="en-US" b="1" dirty="0" smtClean="0"/>
              <a:t>The tennis ball</a:t>
            </a:r>
          </a:p>
          <a:p>
            <a:pPr marL="457200" indent="-457200">
              <a:buAutoNum type="alphaUcPeriod"/>
            </a:pPr>
            <a:r>
              <a:rPr lang="en-US" dirty="0" smtClean="0"/>
              <a:t>The clay</a:t>
            </a:r>
          </a:p>
          <a:p>
            <a:pPr marL="457200" indent="-457200">
              <a:buAutoNum type="alphaUcPeriod"/>
            </a:pPr>
            <a:r>
              <a:rPr lang="en-US" dirty="0" smtClean="0"/>
              <a:t>Both will have the same effect</a:t>
            </a:r>
          </a:p>
          <a:p>
            <a:pPr marL="457200" indent="-457200">
              <a:buAutoNum type="alphaUcPeriod"/>
            </a:pPr>
            <a:r>
              <a:rPr lang="en-US" dirty="0" smtClean="0"/>
              <a:t>Need more information. </a:t>
            </a:r>
          </a:p>
          <a:p>
            <a:pPr marL="0" indent="0">
              <a:buNone/>
            </a:pPr>
            <a:r>
              <a:rPr lang="en-US" u="sng" dirty="0" smtClean="0"/>
              <a:t>Explanation</a:t>
            </a:r>
            <a:r>
              <a:rPr lang="en-US" dirty="0" smtClean="0"/>
              <a:t>: Because the tennis ball will rebound from the cart, it will deliver greater impulse. You can also check that the final speed of the cart for an elastic collision will be </a:t>
            </a:r>
            <a:r>
              <a:rPr lang="en-US" i="1" dirty="0" smtClean="0"/>
              <a:t>twice</a:t>
            </a:r>
            <a:r>
              <a:rPr lang="en-US" dirty="0" smtClean="0"/>
              <a:t> as much as in the case of inelastic collision.  </a:t>
            </a:r>
            <a:endParaRPr lang="en-US" dirty="0"/>
          </a:p>
        </p:txBody>
      </p:sp>
    </p:spTree>
    <p:extLst>
      <p:ext uri="{BB962C8B-B14F-4D97-AF65-F5344CB8AC3E}">
        <p14:creationId xmlns:p14="http://schemas.microsoft.com/office/powerpoint/2010/main" val="2127208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51663"/>
            <a:ext cx="8042276" cy="743092"/>
          </a:xfrm>
        </p:spPr>
        <p:txBody>
          <a:bodyPr/>
          <a:lstStyle/>
          <a:p>
            <a:r>
              <a:rPr lang="en-US" dirty="0" smtClean="0"/>
              <a:t>Two-Dimensional Collision</a:t>
            </a:r>
            <a:endParaRPr lang="en-US" dirty="0"/>
          </a:p>
        </p:txBody>
      </p:sp>
      <p:sp>
        <p:nvSpPr>
          <p:cNvPr id="5" name="Content Placeholder 4"/>
          <p:cNvSpPr>
            <a:spLocks noGrp="1"/>
          </p:cNvSpPr>
          <p:nvPr>
            <p:ph idx="1"/>
          </p:nvPr>
        </p:nvSpPr>
        <p:spPr>
          <a:xfrm>
            <a:off x="416582" y="3365065"/>
            <a:ext cx="8042276" cy="3492935"/>
          </a:xfrm>
        </p:spPr>
        <p:txBody>
          <a:bodyPr>
            <a:normAutofit lnSpcReduction="10000"/>
          </a:bodyPr>
          <a:lstStyle/>
          <a:p>
            <a:r>
              <a:rPr lang="en-US" dirty="0"/>
              <a:t>T</a:t>
            </a:r>
            <a:r>
              <a:rPr lang="en-US" dirty="0" smtClean="0"/>
              <a:t>he velocities after collision define a plane in space.</a:t>
            </a:r>
          </a:p>
          <a:p>
            <a:r>
              <a:rPr lang="en-US" dirty="0" smtClean="0"/>
              <a:t>Since the final momentum has no component perpendicular to this plane, the initial velocity must also have no perpendicular component. </a:t>
            </a:r>
          </a:p>
          <a:p>
            <a:r>
              <a:rPr lang="en-US" dirty="0" smtClean="0"/>
              <a:t>So the initial velocity must lie in the same plane. </a:t>
            </a:r>
          </a:p>
          <a:p>
            <a:r>
              <a:rPr lang="en-US" dirty="0" smtClean="0"/>
              <a:t>Any collision between a moving object and a stationary target (in arbitrary 3D) can always be reduced to a  2D problem. </a:t>
            </a:r>
          </a:p>
          <a:p>
            <a:endParaRPr lang="en-US" dirty="0"/>
          </a:p>
        </p:txBody>
      </p:sp>
      <p:pic>
        <p:nvPicPr>
          <p:cNvPr id="6" name="Content Placeholder 3"/>
          <p:cNvPicPr>
            <a:picLocks noChangeAspect="1"/>
          </p:cNvPicPr>
          <p:nvPr/>
        </p:nvPicPr>
        <p:blipFill>
          <a:blip r:embed="rId2"/>
          <a:srcRect t="2136" b="2136"/>
          <a:stretch>
            <a:fillRect/>
          </a:stretch>
        </p:blipFill>
        <p:spPr>
          <a:xfrm>
            <a:off x="2395331" y="951629"/>
            <a:ext cx="4468739" cy="2413436"/>
          </a:xfrm>
          <a:prstGeom prst="rect">
            <a:avLst/>
          </a:prstGeom>
        </p:spPr>
      </p:pic>
    </p:spTree>
    <p:extLst>
      <p:ext uri="{BB962C8B-B14F-4D97-AF65-F5344CB8AC3E}">
        <p14:creationId xmlns:p14="http://schemas.microsoft.com/office/powerpoint/2010/main" val="2861595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70621"/>
            <a:ext cx="8042276" cy="743092"/>
          </a:xfrm>
        </p:spPr>
        <p:txBody>
          <a:bodyPr/>
          <a:lstStyle/>
          <a:p>
            <a:r>
              <a:rPr lang="en-US" dirty="0" smtClean="0"/>
              <a:t>Two-Dimensional Collision</a:t>
            </a:r>
            <a:endParaRPr lang="en-US" dirty="0"/>
          </a:p>
        </p:txBody>
      </p:sp>
      <p:pic>
        <p:nvPicPr>
          <p:cNvPr id="5" name="Picture 4"/>
          <p:cNvPicPr>
            <a:picLocks noChangeAspect="1"/>
          </p:cNvPicPr>
          <p:nvPr/>
        </p:nvPicPr>
        <p:blipFill>
          <a:blip r:embed="rId2"/>
          <a:stretch>
            <a:fillRect/>
          </a:stretch>
        </p:blipFill>
        <p:spPr>
          <a:xfrm>
            <a:off x="5637616" y="1421475"/>
            <a:ext cx="3467100" cy="4381500"/>
          </a:xfrm>
          <a:prstGeom prst="rect">
            <a:avLst/>
          </a:prstGeom>
        </p:spPr>
      </p:pic>
      <p:sp>
        <p:nvSpPr>
          <p:cNvPr id="6" name="TextBox 5"/>
          <p:cNvSpPr txBox="1"/>
          <p:nvPr/>
        </p:nvSpPr>
        <p:spPr>
          <a:xfrm>
            <a:off x="763046" y="1280792"/>
            <a:ext cx="3477512" cy="400110"/>
          </a:xfrm>
          <a:prstGeom prst="rect">
            <a:avLst/>
          </a:prstGeom>
          <a:noFill/>
        </p:spPr>
        <p:txBody>
          <a:bodyPr wrap="none" rtlCol="0">
            <a:spAutoFit/>
          </a:bodyPr>
          <a:lstStyle/>
          <a:p>
            <a:r>
              <a:rPr lang="en-US" sz="2000" i="1" dirty="0" smtClean="0"/>
              <a:t>Conservation of Momentum:</a:t>
            </a:r>
            <a:endParaRPr lang="en-US" sz="2000" i="1" dirty="0"/>
          </a:p>
        </p:txBody>
      </p:sp>
      <p:pic>
        <p:nvPicPr>
          <p:cNvPr id="8" name="Picture 7"/>
          <p:cNvPicPr>
            <a:picLocks noChangeAspect="1"/>
          </p:cNvPicPr>
          <p:nvPr/>
        </p:nvPicPr>
        <p:blipFill>
          <a:blip r:embed="rId3"/>
          <a:stretch>
            <a:fillRect/>
          </a:stretch>
        </p:blipFill>
        <p:spPr>
          <a:xfrm>
            <a:off x="387274" y="1915536"/>
            <a:ext cx="4442861" cy="777043"/>
          </a:xfrm>
          <a:prstGeom prst="rect">
            <a:avLst/>
          </a:prstGeom>
        </p:spPr>
      </p:pic>
      <p:pic>
        <p:nvPicPr>
          <p:cNvPr id="9" name="Picture 8"/>
          <p:cNvPicPr>
            <a:picLocks noChangeAspect="1"/>
          </p:cNvPicPr>
          <p:nvPr/>
        </p:nvPicPr>
        <p:blipFill>
          <a:blip r:embed="rId4"/>
          <a:stretch>
            <a:fillRect/>
          </a:stretch>
        </p:blipFill>
        <p:spPr>
          <a:xfrm>
            <a:off x="682430" y="2786482"/>
            <a:ext cx="3727773" cy="467117"/>
          </a:xfrm>
          <a:prstGeom prst="rect">
            <a:avLst/>
          </a:prstGeom>
        </p:spPr>
      </p:pic>
      <p:pic>
        <p:nvPicPr>
          <p:cNvPr id="10" name="Picture 9"/>
          <p:cNvPicPr>
            <a:picLocks noChangeAspect="1"/>
          </p:cNvPicPr>
          <p:nvPr/>
        </p:nvPicPr>
        <p:blipFill>
          <a:blip r:embed="rId5"/>
          <a:stretch>
            <a:fillRect/>
          </a:stretch>
        </p:blipFill>
        <p:spPr>
          <a:xfrm>
            <a:off x="97862" y="4226705"/>
            <a:ext cx="5539754" cy="1126213"/>
          </a:xfrm>
          <a:prstGeom prst="rect">
            <a:avLst/>
          </a:prstGeom>
        </p:spPr>
      </p:pic>
      <p:sp>
        <p:nvSpPr>
          <p:cNvPr id="11" name="TextBox 10"/>
          <p:cNvSpPr txBox="1"/>
          <p:nvPr/>
        </p:nvSpPr>
        <p:spPr>
          <a:xfrm>
            <a:off x="1194231" y="3573905"/>
            <a:ext cx="2953530" cy="400110"/>
          </a:xfrm>
          <a:prstGeom prst="rect">
            <a:avLst/>
          </a:prstGeom>
          <a:noFill/>
        </p:spPr>
        <p:txBody>
          <a:bodyPr wrap="none" rtlCol="0">
            <a:spAutoFit/>
          </a:bodyPr>
          <a:lstStyle/>
          <a:p>
            <a:r>
              <a:rPr lang="en-US" sz="2000" i="1" dirty="0" smtClean="0"/>
              <a:t>Conservation of Energy:</a:t>
            </a:r>
            <a:endParaRPr lang="en-US" sz="2000" i="1" dirty="0"/>
          </a:p>
        </p:txBody>
      </p:sp>
      <p:sp>
        <p:nvSpPr>
          <p:cNvPr id="12" name="TextBox 11"/>
          <p:cNvSpPr txBox="1"/>
          <p:nvPr/>
        </p:nvSpPr>
        <p:spPr>
          <a:xfrm>
            <a:off x="0" y="5602396"/>
            <a:ext cx="5264219" cy="369332"/>
          </a:xfrm>
          <a:prstGeom prst="rect">
            <a:avLst/>
          </a:prstGeom>
          <a:noFill/>
        </p:spPr>
        <p:txBody>
          <a:bodyPr wrap="none" rtlCol="0">
            <a:spAutoFit/>
          </a:bodyPr>
          <a:lstStyle/>
          <a:p>
            <a:r>
              <a:rPr lang="en-US" dirty="0" smtClean="0"/>
              <a:t>Completely inelastic: θ</a:t>
            </a:r>
            <a:r>
              <a:rPr lang="en-US" dirty="0" smtClean="0">
                <a:sym typeface="Wingdings"/>
              </a:rPr>
              <a:t></a:t>
            </a:r>
            <a:r>
              <a:rPr lang="en-US" dirty="0" smtClean="0"/>
              <a:t>0 and fraction </a:t>
            </a:r>
            <a:r>
              <a:rPr lang="en-US" dirty="0" smtClean="0">
                <a:sym typeface="Wingdings"/>
              </a:rPr>
              <a:t> ½. </a:t>
            </a:r>
            <a:r>
              <a:rPr lang="en-US" dirty="0" smtClean="0"/>
              <a:t>  </a:t>
            </a:r>
            <a:endParaRPr lang="en-US" dirty="0"/>
          </a:p>
        </p:txBody>
      </p:sp>
      <p:sp>
        <p:nvSpPr>
          <p:cNvPr id="13" name="TextBox 12"/>
          <p:cNvSpPr txBox="1"/>
          <p:nvPr/>
        </p:nvSpPr>
        <p:spPr>
          <a:xfrm>
            <a:off x="156454" y="6218181"/>
            <a:ext cx="4439211" cy="369332"/>
          </a:xfrm>
          <a:prstGeom prst="rect">
            <a:avLst/>
          </a:prstGeom>
          <a:noFill/>
        </p:spPr>
        <p:txBody>
          <a:bodyPr wrap="none" rtlCol="0">
            <a:spAutoFit/>
          </a:bodyPr>
          <a:lstStyle/>
          <a:p>
            <a:r>
              <a:rPr lang="en-US" dirty="0" smtClean="0"/>
              <a:t>Elastic Limit: </a:t>
            </a:r>
            <a:r>
              <a:rPr lang="en-US" dirty="0" smtClean="0"/>
              <a:t>θ</a:t>
            </a:r>
            <a:r>
              <a:rPr lang="en-US" dirty="0" smtClean="0">
                <a:sym typeface="Wingdings"/>
              </a:rPr>
              <a:t></a:t>
            </a:r>
            <a:r>
              <a:rPr lang="en-US" dirty="0" smtClean="0">
                <a:sym typeface="Wingdings"/>
              </a:rPr>
              <a:t>45</a:t>
            </a:r>
            <a:r>
              <a:rPr lang="en-US" baseline="30000" dirty="0" smtClean="0">
                <a:sym typeface="Wingdings"/>
              </a:rPr>
              <a:t>0</a:t>
            </a:r>
            <a:r>
              <a:rPr lang="en-US" dirty="0" smtClean="0"/>
              <a:t> and fraction </a:t>
            </a:r>
            <a:r>
              <a:rPr lang="en-US" dirty="0" smtClean="0">
                <a:sym typeface="Wingdings"/>
              </a:rPr>
              <a:t>0. </a:t>
            </a:r>
            <a:r>
              <a:rPr lang="en-US" dirty="0" smtClean="0"/>
              <a:t> </a:t>
            </a:r>
            <a:endParaRPr lang="en-US" dirty="0"/>
          </a:p>
        </p:txBody>
      </p:sp>
    </p:spTree>
    <p:extLst>
      <p:ext uri="{BB962C8B-B14F-4D97-AF65-F5344CB8AC3E}">
        <p14:creationId xmlns:p14="http://schemas.microsoft.com/office/powerpoint/2010/main" val="22800513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16146"/>
            <a:ext cx="8042276" cy="818923"/>
          </a:xfrm>
        </p:spPr>
        <p:txBody>
          <a:bodyPr/>
          <a:lstStyle/>
          <a:p>
            <a:r>
              <a:rPr lang="en-US" sz="4400" dirty="0" smtClean="0"/>
              <a:t>Example: Ballistic Pendulum</a:t>
            </a:r>
            <a:endParaRPr lang="en-US" sz="4400" dirty="0"/>
          </a:p>
        </p:txBody>
      </p:sp>
      <p:pic>
        <p:nvPicPr>
          <p:cNvPr id="3" name="Picture 2"/>
          <p:cNvPicPr>
            <a:picLocks noChangeAspect="1"/>
          </p:cNvPicPr>
          <p:nvPr/>
        </p:nvPicPr>
        <p:blipFill>
          <a:blip r:embed="rId3"/>
          <a:stretch>
            <a:fillRect/>
          </a:stretch>
        </p:blipFill>
        <p:spPr>
          <a:xfrm>
            <a:off x="170613" y="875007"/>
            <a:ext cx="8387714" cy="5760237"/>
          </a:xfrm>
          <a:prstGeom prst="rect">
            <a:avLst/>
          </a:prstGeom>
        </p:spPr>
      </p:pic>
    </p:spTree>
    <p:extLst>
      <p:ext uri="{BB962C8B-B14F-4D97-AF65-F5344CB8AC3E}">
        <p14:creationId xmlns:p14="http://schemas.microsoft.com/office/powerpoint/2010/main" val="270881085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969" y="273020"/>
            <a:ext cx="8042276" cy="781007"/>
          </a:xfrm>
        </p:spPr>
        <p:txBody>
          <a:bodyPr/>
          <a:lstStyle/>
          <a:p>
            <a:r>
              <a:rPr lang="en-US" dirty="0" smtClean="0"/>
              <a:t>Slingshot Effect</a:t>
            </a:r>
            <a:endParaRPr lang="en-US" dirty="0"/>
          </a:p>
        </p:txBody>
      </p:sp>
      <p:pic>
        <p:nvPicPr>
          <p:cNvPr id="3" name="Picture 2"/>
          <p:cNvPicPr>
            <a:picLocks noChangeAspect="1"/>
          </p:cNvPicPr>
          <p:nvPr/>
        </p:nvPicPr>
        <p:blipFill>
          <a:blip r:embed="rId2"/>
          <a:stretch>
            <a:fillRect/>
          </a:stretch>
        </p:blipFill>
        <p:spPr>
          <a:xfrm>
            <a:off x="988529" y="2561906"/>
            <a:ext cx="7301753" cy="4187122"/>
          </a:xfrm>
          <a:prstGeom prst="rect">
            <a:avLst/>
          </a:prstGeom>
        </p:spPr>
      </p:pic>
      <p:pic>
        <p:nvPicPr>
          <p:cNvPr id="4" name="Picture 3"/>
          <p:cNvPicPr>
            <a:picLocks noChangeAspect="1"/>
          </p:cNvPicPr>
          <p:nvPr/>
        </p:nvPicPr>
        <p:blipFill>
          <a:blip r:embed="rId3"/>
          <a:stretch>
            <a:fillRect/>
          </a:stretch>
        </p:blipFill>
        <p:spPr>
          <a:xfrm>
            <a:off x="511504" y="1389118"/>
            <a:ext cx="8234420" cy="1134872"/>
          </a:xfrm>
          <a:prstGeom prst="rect">
            <a:avLst/>
          </a:prstGeom>
        </p:spPr>
      </p:pic>
    </p:spTree>
    <p:extLst>
      <p:ext uri="{BB962C8B-B14F-4D97-AF65-F5344CB8AC3E}">
        <p14:creationId xmlns:p14="http://schemas.microsoft.com/office/powerpoint/2010/main" val="93305778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1457"/>
            <a:ext cx="8042276" cy="762050"/>
          </a:xfrm>
        </p:spPr>
        <p:txBody>
          <a:bodyPr/>
          <a:lstStyle/>
          <a:p>
            <a:r>
              <a:rPr lang="en-US" dirty="0" smtClean="0"/>
              <a:t>Slingshot Effect</a:t>
            </a:r>
            <a:endParaRPr lang="en-US" dirty="0"/>
          </a:p>
        </p:txBody>
      </p:sp>
      <p:pic>
        <p:nvPicPr>
          <p:cNvPr id="3" name="Picture 2"/>
          <p:cNvPicPr>
            <a:picLocks noChangeAspect="1"/>
          </p:cNvPicPr>
          <p:nvPr/>
        </p:nvPicPr>
        <p:blipFill>
          <a:blip r:embed="rId2"/>
          <a:stretch>
            <a:fillRect/>
          </a:stretch>
        </p:blipFill>
        <p:spPr>
          <a:xfrm>
            <a:off x="0" y="1307180"/>
            <a:ext cx="9144000" cy="4607079"/>
          </a:xfrm>
          <a:prstGeom prst="rect">
            <a:avLst/>
          </a:prstGeom>
        </p:spPr>
      </p:pic>
      <p:pic>
        <p:nvPicPr>
          <p:cNvPr id="4" name="Picture 3"/>
          <p:cNvPicPr>
            <a:picLocks noChangeAspect="1"/>
          </p:cNvPicPr>
          <p:nvPr/>
        </p:nvPicPr>
        <p:blipFill>
          <a:blip r:embed="rId3"/>
          <a:stretch>
            <a:fillRect/>
          </a:stretch>
        </p:blipFill>
        <p:spPr>
          <a:xfrm>
            <a:off x="1982634" y="6029192"/>
            <a:ext cx="5557781" cy="521042"/>
          </a:xfrm>
          <a:prstGeom prst="rect">
            <a:avLst/>
          </a:prstGeom>
        </p:spPr>
      </p:pic>
    </p:spTree>
    <p:extLst>
      <p:ext uri="{BB962C8B-B14F-4D97-AF65-F5344CB8AC3E}">
        <p14:creationId xmlns:p14="http://schemas.microsoft.com/office/powerpoint/2010/main" val="1983450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8536"/>
            <a:ext cx="8042276" cy="724134"/>
          </a:xfrm>
        </p:spPr>
        <p:txBody>
          <a:bodyPr/>
          <a:lstStyle/>
          <a:p>
            <a:r>
              <a:rPr lang="en-US" dirty="0" smtClean="0"/>
              <a:t>Slingshot Effect</a:t>
            </a:r>
            <a:endParaRPr lang="en-US" dirty="0"/>
          </a:p>
        </p:txBody>
      </p:sp>
      <p:pic>
        <p:nvPicPr>
          <p:cNvPr id="3" name="Picture 2"/>
          <p:cNvPicPr>
            <a:picLocks noChangeAspect="1"/>
          </p:cNvPicPr>
          <p:nvPr/>
        </p:nvPicPr>
        <p:blipFill>
          <a:blip r:embed="rId2"/>
          <a:stretch>
            <a:fillRect/>
          </a:stretch>
        </p:blipFill>
        <p:spPr>
          <a:xfrm>
            <a:off x="1286420" y="1033594"/>
            <a:ext cx="6732049" cy="1952808"/>
          </a:xfrm>
          <a:prstGeom prst="rect">
            <a:avLst/>
          </a:prstGeom>
        </p:spPr>
      </p:pic>
      <p:pic>
        <p:nvPicPr>
          <p:cNvPr id="4" name="Picture 3"/>
          <p:cNvPicPr>
            <a:picLocks noChangeAspect="1"/>
          </p:cNvPicPr>
          <p:nvPr/>
        </p:nvPicPr>
        <p:blipFill>
          <a:blip r:embed="rId3"/>
          <a:stretch>
            <a:fillRect/>
          </a:stretch>
        </p:blipFill>
        <p:spPr>
          <a:xfrm>
            <a:off x="1364847" y="2918013"/>
            <a:ext cx="6596753" cy="1257747"/>
          </a:xfrm>
          <a:prstGeom prst="rect">
            <a:avLst/>
          </a:prstGeom>
        </p:spPr>
      </p:pic>
      <p:pic>
        <p:nvPicPr>
          <p:cNvPr id="5" name="Picture 4"/>
          <p:cNvPicPr>
            <a:picLocks noChangeAspect="1"/>
          </p:cNvPicPr>
          <p:nvPr/>
        </p:nvPicPr>
        <p:blipFill>
          <a:blip r:embed="rId4"/>
          <a:stretch>
            <a:fillRect/>
          </a:stretch>
        </p:blipFill>
        <p:spPr>
          <a:xfrm>
            <a:off x="2347513" y="4364435"/>
            <a:ext cx="4230291" cy="235016"/>
          </a:xfrm>
          <a:prstGeom prst="rect">
            <a:avLst/>
          </a:prstGeom>
        </p:spPr>
      </p:pic>
      <p:pic>
        <p:nvPicPr>
          <p:cNvPr id="6" name="Picture 5"/>
          <p:cNvPicPr>
            <a:picLocks noChangeAspect="1"/>
          </p:cNvPicPr>
          <p:nvPr/>
        </p:nvPicPr>
        <p:blipFill>
          <a:blip r:embed="rId5"/>
          <a:stretch>
            <a:fillRect/>
          </a:stretch>
        </p:blipFill>
        <p:spPr>
          <a:xfrm>
            <a:off x="17923" y="4602539"/>
            <a:ext cx="4171401" cy="1619162"/>
          </a:xfrm>
          <a:prstGeom prst="rect">
            <a:avLst/>
          </a:prstGeom>
        </p:spPr>
      </p:pic>
      <p:pic>
        <p:nvPicPr>
          <p:cNvPr id="7" name="Picture 6"/>
          <p:cNvPicPr>
            <a:picLocks noChangeAspect="1"/>
          </p:cNvPicPr>
          <p:nvPr/>
        </p:nvPicPr>
        <p:blipFill>
          <a:blip r:embed="rId6"/>
          <a:stretch>
            <a:fillRect/>
          </a:stretch>
        </p:blipFill>
        <p:spPr>
          <a:xfrm>
            <a:off x="4376475" y="4811381"/>
            <a:ext cx="4402657" cy="555891"/>
          </a:xfrm>
          <a:prstGeom prst="rect">
            <a:avLst/>
          </a:prstGeom>
        </p:spPr>
        <p:style>
          <a:lnRef idx="2">
            <a:schemeClr val="accent5"/>
          </a:lnRef>
          <a:fillRef idx="1">
            <a:schemeClr val="lt1"/>
          </a:fillRef>
          <a:effectRef idx="0">
            <a:schemeClr val="accent5"/>
          </a:effectRef>
          <a:fontRef idx="minor">
            <a:schemeClr val="dk1"/>
          </a:fontRef>
        </p:style>
      </p:pic>
      <p:pic>
        <p:nvPicPr>
          <p:cNvPr id="8" name="Picture 7"/>
          <p:cNvPicPr>
            <a:picLocks noChangeAspect="1"/>
          </p:cNvPicPr>
          <p:nvPr/>
        </p:nvPicPr>
        <p:blipFill>
          <a:blip r:embed="rId7"/>
          <a:stretch>
            <a:fillRect/>
          </a:stretch>
        </p:blipFill>
        <p:spPr>
          <a:xfrm>
            <a:off x="4376475" y="5505084"/>
            <a:ext cx="4402657" cy="1221382"/>
          </a:xfrm>
          <a:prstGeom prst="rect">
            <a:avLst/>
          </a:prstGeom>
        </p:spPr>
      </p:pic>
    </p:spTree>
    <p:extLst>
      <p:ext uri="{BB962C8B-B14F-4D97-AF65-F5344CB8AC3E}">
        <p14:creationId xmlns:p14="http://schemas.microsoft.com/office/powerpoint/2010/main" val="9199226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All Three Conservation Laws</a:t>
            </a:r>
            <a:endParaRPr lang="en-US" dirty="0"/>
          </a:p>
        </p:txBody>
      </p:sp>
      <p:pic>
        <p:nvPicPr>
          <p:cNvPr id="4" name="Picture 3"/>
          <p:cNvPicPr>
            <a:picLocks noChangeAspect="1"/>
          </p:cNvPicPr>
          <p:nvPr/>
        </p:nvPicPr>
        <p:blipFill>
          <a:blip r:embed="rId2"/>
          <a:stretch>
            <a:fillRect/>
          </a:stretch>
        </p:blipFill>
        <p:spPr>
          <a:xfrm>
            <a:off x="388621" y="1782037"/>
            <a:ext cx="8335622" cy="1168049"/>
          </a:xfrm>
          <a:prstGeom prst="rect">
            <a:avLst/>
          </a:prstGeom>
        </p:spPr>
      </p:pic>
      <p:sp>
        <p:nvSpPr>
          <p:cNvPr id="5" name="TextBox 4"/>
          <p:cNvSpPr txBox="1"/>
          <p:nvPr/>
        </p:nvSpPr>
        <p:spPr>
          <a:xfrm>
            <a:off x="2540133" y="3309602"/>
            <a:ext cx="4481089" cy="523220"/>
          </a:xfrm>
          <a:prstGeom prst="rect">
            <a:avLst/>
          </a:prstGeom>
          <a:noFill/>
        </p:spPr>
        <p:txBody>
          <a:bodyPr wrap="none" rtlCol="0">
            <a:spAutoFit/>
          </a:bodyPr>
          <a:lstStyle/>
          <a:p>
            <a:r>
              <a:rPr lang="en-US" sz="2800" dirty="0" smtClean="0"/>
              <a:t>Clicker Question C14T.10</a:t>
            </a:r>
            <a:endParaRPr lang="en-US" sz="2800" dirty="0"/>
          </a:p>
        </p:txBody>
      </p:sp>
      <p:pic>
        <p:nvPicPr>
          <p:cNvPr id="6" name="Picture 5"/>
          <p:cNvPicPr>
            <a:picLocks noChangeAspect="1"/>
          </p:cNvPicPr>
          <p:nvPr/>
        </p:nvPicPr>
        <p:blipFill>
          <a:blip r:embed="rId3"/>
          <a:stretch>
            <a:fillRect/>
          </a:stretch>
        </p:blipFill>
        <p:spPr>
          <a:xfrm>
            <a:off x="208517" y="4128043"/>
            <a:ext cx="8795139" cy="2078851"/>
          </a:xfrm>
          <a:prstGeom prst="rect">
            <a:avLst/>
          </a:prstGeom>
        </p:spPr>
      </p:pic>
    </p:spTree>
    <p:extLst>
      <p:ext uri="{BB962C8B-B14F-4D97-AF65-F5344CB8AC3E}">
        <p14:creationId xmlns:p14="http://schemas.microsoft.com/office/powerpoint/2010/main" val="153407880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a:t>
            </a:r>
            <a:endParaRPr lang="en-US" dirty="0"/>
          </a:p>
        </p:txBody>
      </p:sp>
      <p:pic>
        <p:nvPicPr>
          <p:cNvPr id="3" name="Picture 2"/>
          <p:cNvPicPr>
            <a:picLocks noChangeAspect="1"/>
          </p:cNvPicPr>
          <p:nvPr/>
        </p:nvPicPr>
        <p:blipFill>
          <a:blip r:embed="rId2"/>
          <a:stretch>
            <a:fillRect/>
          </a:stretch>
        </p:blipFill>
        <p:spPr>
          <a:xfrm>
            <a:off x="266216" y="1649333"/>
            <a:ext cx="8567376" cy="2186333"/>
          </a:xfrm>
          <a:prstGeom prst="rect">
            <a:avLst/>
          </a:prstGeom>
        </p:spPr>
      </p:pic>
      <p:pic>
        <p:nvPicPr>
          <p:cNvPr id="4" name="Picture 3"/>
          <p:cNvPicPr>
            <a:picLocks noChangeAspect="1"/>
          </p:cNvPicPr>
          <p:nvPr/>
        </p:nvPicPr>
        <p:blipFill>
          <a:blip r:embed="rId3"/>
          <a:stretch>
            <a:fillRect/>
          </a:stretch>
        </p:blipFill>
        <p:spPr>
          <a:xfrm>
            <a:off x="222156" y="4148298"/>
            <a:ext cx="8737600" cy="2159000"/>
          </a:xfrm>
          <a:prstGeom prst="rect">
            <a:avLst/>
          </a:prstGeom>
        </p:spPr>
      </p:pic>
      <p:pic>
        <p:nvPicPr>
          <p:cNvPr id="7" name="Picture 6"/>
          <p:cNvPicPr>
            <a:picLocks noChangeAspect="1"/>
          </p:cNvPicPr>
          <p:nvPr/>
        </p:nvPicPr>
        <p:blipFill>
          <a:blip r:embed="rId4"/>
          <a:stretch>
            <a:fillRect/>
          </a:stretch>
        </p:blipFill>
        <p:spPr>
          <a:xfrm>
            <a:off x="6631877" y="5980986"/>
            <a:ext cx="368300" cy="228600"/>
          </a:xfrm>
          <a:prstGeom prst="rect">
            <a:avLst/>
          </a:prstGeom>
        </p:spPr>
        <p:style>
          <a:lnRef idx="2">
            <a:schemeClr val="accent5">
              <a:shade val="50000"/>
            </a:schemeClr>
          </a:lnRef>
          <a:fillRef idx="1">
            <a:schemeClr val="accent5"/>
          </a:fillRef>
          <a:effectRef idx="0">
            <a:schemeClr val="accent5"/>
          </a:effectRef>
          <a:fontRef idx="minor">
            <a:schemeClr val="lt1"/>
          </a:fontRef>
        </p:style>
      </p:pic>
    </p:spTree>
    <p:extLst>
      <p:ext uri="{BB962C8B-B14F-4D97-AF65-F5344CB8AC3E}">
        <p14:creationId xmlns:p14="http://schemas.microsoft.com/office/powerpoint/2010/main" val="244390055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 of Last Class</a:t>
            </a:r>
            <a:endParaRPr lang="en-US" dirty="0"/>
          </a:p>
        </p:txBody>
      </p:sp>
      <p:sp>
        <p:nvSpPr>
          <p:cNvPr id="3" name="Content Placeholder 2"/>
          <p:cNvSpPr>
            <a:spLocks noGrp="1"/>
          </p:cNvSpPr>
          <p:nvPr>
            <p:ph idx="1"/>
          </p:nvPr>
        </p:nvSpPr>
        <p:spPr/>
        <p:txBody>
          <a:bodyPr/>
          <a:lstStyle/>
          <a:p>
            <a:r>
              <a:rPr lang="en-US" b="1" dirty="0" smtClean="0"/>
              <a:t>Specific Heat: </a:t>
            </a:r>
            <a:r>
              <a:rPr lang="en-US" dirty="0"/>
              <a:t>change in thermal energy per unit mass per unit temperature</a:t>
            </a:r>
            <a:endParaRPr lang="en-US" dirty="0" smtClean="0"/>
          </a:p>
          <a:p>
            <a:endParaRPr lang="en-US" dirty="0" smtClean="0"/>
          </a:p>
          <a:p>
            <a:r>
              <a:rPr lang="en-US" b="1" dirty="0" smtClean="0"/>
              <a:t>Latent Heat: </a:t>
            </a:r>
            <a:r>
              <a:rPr lang="en-US" dirty="0"/>
              <a:t>energy absorbed/released per </a:t>
            </a:r>
            <a:r>
              <a:rPr lang="en-US" dirty="0" smtClean="0"/>
              <a:t>kg (during a phase transition)</a:t>
            </a:r>
            <a:endParaRPr lang="en-US" dirty="0"/>
          </a:p>
        </p:txBody>
      </p:sp>
      <p:pic>
        <p:nvPicPr>
          <p:cNvPr id="4" name="Picture 3"/>
          <p:cNvPicPr>
            <a:picLocks noChangeAspect="1"/>
          </p:cNvPicPr>
          <p:nvPr/>
        </p:nvPicPr>
        <p:blipFill>
          <a:blip r:embed="rId2"/>
          <a:stretch>
            <a:fillRect/>
          </a:stretch>
        </p:blipFill>
        <p:spPr>
          <a:xfrm>
            <a:off x="3282354" y="2582462"/>
            <a:ext cx="1951211" cy="308942"/>
          </a:xfrm>
          <a:prstGeom prst="rect">
            <a:avLst/>
          </a:prstGeom>
        </p:spPr>
        <p:style>
          <a:lnRef idx="2">
            <a:schemeClr val="accent3">
              <a:shade val="50000"/>
            </a:schemeClr>
          </a:lnRef>
          <a:fillRef idx="1">
            <a:schemeClr val="accent3"/>
          </a:fillRef>
          <a:effectRef idx="0">
            <a:schemeClr val="accent3"/>
          </a:effectRef>
          <a:fontRef idx="minor">
            <a:schemeClr val="lt1"/>
          </a:fontRef>
        </p:style>
      </p:pic>
      <p:pic>
        <p:nvPicPr>
          <p:cNvPr id="5" name="Picture 4"/>
          <p:cNvPicPr>
            <a:picLocks noChangeAspect="1"/>
          </p:cNvPicPr>
          <p:nvPr/>
        </p:nvPicPr>
        <p:blipFill>
          <a:blip r:embed="rId3"/>
          <a:stretch>
            <a:fillRect/>
          </a:stretch>
        </p:blipFill>
        <p:spPr>
          <a:xfrm>
            <a:off x="1509225" y="4209614"/>
            <a:ext cx="6319690" cy="615191"/>
          </a:xfrm>
          <a:prstGeom prst="rect">
            <a:avLst/>
          </a:prstGeom>
        </p:spPr>
        <p:style>
          <a:lnRef idx="2">
            <a:schemeClr val="accent4">
              <a:shade val="50000"/>
            </a:schemeClr>
          </a:lnRef>
          <a:fillRef idx="1">
            <a:schemeClr val="accent4"/>
          </a:fillRef>
          <a:effectRef idx="0">
            <a:schemeClr val="accent4"/>
          </a:effectRef>
          <a:fontRef idx="minor">
            <a:schemeClr val="lt1"/>
          </a:fontRef>
        </p:style>
      </p:pic>
    </p:spTree>
    <p:extLst>
      <p:ext uri="{BB962C8B-B14F-4D97-AF65-F5344CB8AC3E}">
        <p14:creationId xmlns:p14="http://schemas.microsoft.com/office/powerpoint/2010/main" val="268601438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 Problem</a:t>
            </a:r>
            <a:endParaRPr lang="en-US" dirty="0"/>
          </a:p>
        </p:txBody>
      </p:sp>
      <p:sp>
        <p:nvSpPr>
          <p:cNvPr id="3" name="Content Placeholder 2"/>
          <p:cNvSpPr>
            <a:spLocks noGrp="1"/>
          </p:cNvSpPr>
          <p:nvPr>
            <p:ph idx="1"/>
          </p:nvPr>
        </p:nvSpPr>
        <p:spPr/>
        <p:txBody>
          <a:bodyPr/>
          <a:lstStyle/>
          <a:p>
            <a:pPr marL="0" indent="0">
              <a:buNone/>
            </a:pPr>
            <a:r>
              <a:rPr lang="en-US" dirty="0" smtClean="0"/>
              <a:t>C14M.3 </a:t>
            </a:r>
            <a:r>
              <a:rPr lang="en-US" i="1" dirty="0" smtClean="0"/>
              <a:t>A 7.2-kg bowling ball moving at 3.5 m/s collides elastically with a 1.2-kg bowling pin at rest. After the collision, the pin moves an angle 30</a:t>
            </a:r>
            <a:r>
              <a:rPr lang="en-US" i="1" baseline="30000" dirty="0" smtClean="0"/>
              <a:t>0</a:t>
            </a:r>
            <a:r>
              <a:rPr lang="en-US" i="1" dirty="0" smtClean="0"/>
              <a:t> with respect to the bowling ball’s original direction of motion. What are the final speeds of both the ball and the pin after the collision? </a:t>
            </a:r>
            <a:endParaRPr lang="en-US" i="1" dirty="0"/>
          </a:p>
        </p:txBody>
      </p:sp>
    </p:spTree>
    <p:extLst>
      <p:ext uri="{BB962C8B-B14F-4D97-AF65-F5344CB8AC3E}">
        <p14:creationId xmlns:p14="http://schemas.microsoft.com/office/powerpoint/2010/main" val="131311911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08536"/>
            <a:ext cx="8042276" cy="686218"/>
          </a:xfrm>
        </p:spPr>
        <p:txBody>
          <a:bodyPr/>
          <a:lstStyle/>
          <a:p>
            <a:r>
              <a:rPr lang="en-US" dirty="0" smtClean="0"/>
              <a:t>Solution</a:t>
            </a:r>
            <a:endParaRPr lang="en-US" dirty="0"/>
          </a:p>
        </p:txBody>
      </p:sp>
      <p:pic>
        <p:nvPicPr>
          <p:cNvPr id="5" name="Picture 4"/>
          <p:cNvPicPr>
            <a:picLocks noChangeAspect="1"/>
          </p:cNvPicPr>
          <p:nvPr/>
        </p:nvPicPr>
        <p:blipFill>
          <a:blip r:embed="rId2"/>
          <a:stretch>
            <a:fillRect/>
          </a:stretch>
        </p:blipFill>
        <p:spPr>
          <a:xfrm>
            <a:off x="0" y="905564"/>
            <a:ext cx="9144000" cy="3433471"/>
          </a:xfrm>
          <a:prstGeom prst="rect">
            <a:avLst/>
          </a:prstGeom>
        </p:spPr>
      </p:pic>
      <p:pic>
        <p:nvPicPr>
          <p:cNvPr id="6" name="Picture 5"/>
          <p:cNvPicPr>
            <a:picLocks noChangeAspect="1"/>
          </p:cNvPicPr>
          <p:nvPr/>
        </p:nvPicPr>
        <p:blipFill>
          <a:blip r:embed="rId3"/>
          <a:stretch>
            <a:fillRect/>
          </a:stretch>
        </p:blipFill>
        <p:spPr>
          <a:xfrm>
            <a:off x="0" y="4056979"/>
            <a:ext cx="4677653" cy="2297168"/>
          </a:xfrm>
          <a:prstGeom prst="rect">
            <a:avLst/>
          </a:prstGeom>
        </p:spPr>
      </p:pic>
      <p:pic>
        <p:nvPicPr>
          <p:cNvPr id="7" name="Picture 6"/>
          <p:cNvPicPr>
            <a:picLocks noChangeAspect="1"/>
          </p:cNvPicPr>
          <p:nvPr/>
        </p:nvPicPr>
        <p:blipFill>
          <a:blip r:embed="rId4"/>
          <a:stretch>
            <a:fillRect/>
          </a:stretch>
        </p:blipFill>
        <p:spPr>
          <a:xfrm>
            <a:off x="4828781" y="4339035"/>
            <a:ext cx="4258351" cy="2015112"/>
          </a:xfrm>
          <a:prstGeom prst="rect">
            <a:avLst/>
          </a:prstGeom>
        </p:spPr>
      </p:pic>
    </p:spTree>
    <p:extLst>
      <p:ext uri="{BB962C8B-B14F-4D97-AF65-F5344CB8AC3E}">
        <p14:creationId xmlns:p14="http://schemas.microsoft.com/office/powerpoint/2010/main" val="34779593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1457"/>
            <a:ext cx="8042276" cy="762050"/>
          </a:xfrm>
        </p:spPr>
        <p:txBody>
          <a:bodyPr/>
          <a:lstStyle/>
          <a:p>
            <a:r>
              <a:rPr lang="en-US" dirty="0" smtClean="0"/>
              <a:t>Heat Transfer</a:t>
            </a:r>
            <a:endParaRPr lang="en-US" dirty="0"/>
          </a:p>
        </p:txBody>
      </p:sp>
      <p:sp>
        <p:nvSpPr>
          <p:cNvPr id="3" name="Content Placeholder 2"/>
          <p:cNvSpPr>
            <a:spLocks noGrp="1"/>
          </p:cNvSpPr>
          <p:nvPr>
            <p:ph idx="1"/>
          </p:nvPr>
        </p:nvSpPr>
        <p:spPr>
          <a:xfrm>
            <a:off x="549275" y="1109165"/>
            <a:ext cx="8042276" cy="4343400"/>
          </a:xfrm>
        </p:spPr>
        <p:txBody>
          <a:bodyPr/>
          <a:lstStyle/>
          <a:p>
            <a:pPr marL="0" indent="0">
              <a:buNone/>
            </a:pPr>
            <a:r>
              <a:rPr lang="en-US" dirty="0" smtClean="0"/>
              <a:t>Three ways:</a:t>
            </a:r>
          </a:p>
          <a:p>
            <a:pPr marL="457200" indent="-457200">
              <a:buFont typeface="+mj-lt"/>
              <a:buAutoNum type="arabicPeriod"/>
            </a:pPr>
            <a:r>
              <a:rPr lang="en-US" b="1" dirty="0" smtClean="0"/>
              <a:t>Conduction</a:t>
            </a:r>
            <a:r>
              <a:rPr lang="en-US" dirty="0" smtClean="0"/>
              <a:t> (across a boundary between objects in contact)</a:t>
            </a:r>
          </a:p>
          <a:p>
            <a:pPr marL="457200" indent="-457200">
              <a:buFont typeface="+mj-lt"/>
              <a:buAutoNum type="arabicPeriod"/>
            </a:pPr>
            <a:r>
              <a:rPr lang="en-US" b="1" dirty="0" smtClean="0"/>
              <a:t>Convection</a:t>
            </a:r>
            <a:r>
              <a:rPr lang="en-US" dirty="0" smtClean="0"/>
              <a:t> (where some medium carries energy away)</a:t>
            </a:r>
          </a:p>
          <a:p>
            <a:pPr marL="457200" indent="-457200">
              <a:buFont typeface="+mj-lt"/>
              <a:buAutoNum type="arabicPeriod"/>
            </a:pPr>
            <a:r>
              <a:rPr lang="en-US" b="1" dirty="0" smtClean="0"/>
              <a:t>Radiation </a:t>
            </a:r>
            <a:r>
              <a:rPr lang="en-US" dirty="0" smtClean="0"/>
              <a:t>(through the emission of light)</a:t>
            </a:r>
            <a:endParaRPr lang="en-US" dirty="0"/>
          </a:p>
        </p:txBody>
      </p:sp>
      <p:pic>
        <p:nvPicPr>
          <p:cNvPr id="4" name="Picture 3"/>
          <p:cNvPicPr>
            <a:picLocks noChangeAspect="1"/>
          </p:cNvPicPr>
          <p:nvPr/>
        </p:nvPicPr>
        <p:blipFill>
          <a:blip r:embed="rId3"/>
          <a:stretch>
            <a:fillRect/>
          </a:stretch>
        </p:blipFill>
        <p:spPr>
          <a:xfrm>
            <a:off x="2653872" y="4351230"/>
            <a:ext cx="4322015" cy="2506769"/>
          </a:xfrm>
          <a:prstGeom prst="rect">
            <a:avLst/>
          </a:prstGeom>
        </p:spPr>
      </p:pic>
    </p:spTree>
    <p:extLst>
      <p:ext uri="{BB962C8B-B14F-4D97-AF65-F5344CB8AC3E}">
        <p14:creationId xmlns:p14="http://schemas.microsoft.com/office/powerpoint/2010/main" val="344395657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99588"/>
            <a:ext cx="8042276" cy="572471"/>
          </a:xfrm>
        </p:spPr>
        <p:txBody>
          <a:bodyPr/>
          <a:lstStyle/>
          <a:p>
            <a:r>
              <a:rPr lang="en-US" sz="3200" dirty="0" smtClean="0"/>
              <a:t>Power Emitted by a Radiating Object</a:t>
            </a:r>
            <a:endParaRPr lang="en-US" sz="3200" dirty="0"/>
          </a:p>
        </p:txBody>
      </p:sp>
      <p:sp>
        <p:nvSpPr>
          <p:cNvPr id="3" name="Content Placeholder 2"/>
          <p:cNvSpPr>
            <a:spLocks noGrp="1"/>
          </p:cNvSpPr>
          <p:nvPr>
            <p:ph idx="1"/>
          </p:nvPr>
        </p:nvSpPr>
        <p:spPr>
          <a:xfrm>
            <a:off x="549275" y="1202086"/>
            <a:ext cx="8042276" cy="4343400"/>
          </a:xfrm>
        </p:spPr>
        <p:txBody>
          <a:bodyPr/>
          <a:lstStyle/>
          <a:p>
            <a:r>
              <a:rPr lang="en-US" b="1" dirty="0" smtClean="0"/>
              <a:t>Stefan-Boltzmann Law: </a:t>
            </a:r>
          </a:p>
          <a:p>
            <a:endParaRPr lang="en-US" b="1" dirty="0"/>
          </a:p>
          <a:p>
            <a:endParaRPr lang="en-US" b="1" dirty="0" smtClean="0"/>
          </a:p>
          <a:p>
            <a:endParaRPr lang="en-US" b="1" dirty="0"/>
          </a:p>
          <a:p>
            <a:endParaRPr lang="en-US" b="1" dirty="0" smtClean="0"/>
          </a:p>
          <a:p>
            <a:endParaRPr lang="en-US" b="1" dirty="0"/>
          </a:p>
          <a:p>
            <a:r>
              <a:rPr lang="en-US" b="1" dirty="0" smtClean="0"/>
              <a:t>Wien’s Law: </a:t>
            </a:r>
            <a:endParaRPr lang="en-US" b="1" dirty="0"/>
          </a:p>
        </p:txBody>
      </p:sp>
      <p:pic>
        <p:nvPicPr>
          <p:cNvPr id="4" name="Picture 3"/>
          <p:cNvPicPr>
            <a:picLocks noChangeAspect="1"/>
          </p:cNvPicPr>
          <p:nvPr/>
        </p:nvPicPr>
        <p:blipFill>
          <a:blip r:embed="rId2"/>
          <a:stretch>
            <a:fillRect/>
          </a:stretch>
        </p:blipFill>
        <p:spPr>
          <a:xfrm>
            <a:off x="883200" y="1800991"/>
            <a:ext cx="7479732" cy="1857869"/>
          </a:xfrm>
          <a:prstGeom prst="rect">
            <a:avLst/>
          </a:prstGeom>
        </p:spPr>
      </p:pic>
      <p:pic>
        <p:nvPicPr>
          <p:cNvPr id="5" name="Picture 4"/>
          <p:cNvPicPr>
            <a:picLocks noChangeAspect="1"/>
          </p:cNvPicPr>
          <p:nvPr/>
        </p:nvPicPr>
        <p:blipFill>
          <a:blip r:embed="rId3"/>
          <a:stretch>
            <a:fillRect/>
          </a:stretch>
        </p:blipFill>
        <p:spPr>
          <a:xfrm>
            <a:off x="883200" y="3811804"/>
            <a:ext cx="7431665" cy="738076"/>
          </a:xfrm>
          <a:prstGeom prst="rect">
            <a:avLst/>
          </a:prstGeom>
        </p:spPr>
      </p:pic>
      <p:pic>
        <p:nvPicPr>
          <p:cNvPr id="6" name="Picture 5"/>
          <p:cNvPicPr>
            <a:picLocks noChangeAspect="1"/>
          </p:cNvPicPr>
          <p:nvPr/>
        </p:nvPicPr>
        <p:blipFill>
          <a:blip r:embed="rId4"/>
          <a:stretch>
            <a:fillRect/>
          </a:stretch>
        </p:blipFill>
        <p:spPr>
          <a:xfrm>
            <a:off x="883200" y="5379357"/>
            <a:ext cx="7479732" cy="1435226"/>
          </a:xfrm>
          <a:prstGeom prst="rect">
            <a:avLst/>
          </a:prstGeom>
        </p:spPr>
      </p:pic>
    </p:spTree>
    <p:extLst>
      <p:ext uri="{BB962C8B-B14F-4D97-AF65-F5344CB8AC3E}">
        <p14:creationId xmlns:p14="http://schemas.microsoft.com/office/powerpoint/2010/main" val="2043157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C14</a:t>
            </a:r>
            <a:endParaRPr lang="en-US" dirty="0"/>
          </a:p>
        </p:txBody>
      </p:sp>
      <p:sp>
        <p:nvSpPr>
          <p:cNvPr id="3" name="Content Placeholder 2"/>
          <p:cNvSpPr>
            <a:spLocks noGrp="1"/>
          </p:cNvSpPr>
          <p:nvPr>
            <p:ph idx="1"/>
          </p:nvPr>
        </p:nvSpPr>
        <p:spPr/>
        <p:txBody>
          <a:bodyPr/>
          <a:lstStyle/>
          <a:p>
            <a:r>
              <a:rPr lang="en-US" dirty="0" smtClean="0"/>
              <a:t>Types of Collisions</a:t>
            </a:r>
          </a:p>
          <a:p>
            <a:r>
              <a:rPr lang="en-US" dirty="0" smtClean="0"/>
              <a:t>One-dimensional Collision</a:t>
            </a:r>
          </a:p>
          <a:p>
            <a:r>
              <a:rPr lang="en-US" dirty="0" smtClean="0"/>
              <a:t>Two-dimensional Collision</a:t>
            </a:r>
          </a:p>
          <a:p>
            <a:r>
              <a:rPr lang="en-US" dirty="0" smtClean="0"/>
              <a:t>The Slingshot Effect (collision without touching)</a:t>
            </a:r>
          </a:p>
          <a:p>
            <a:r>
              <a:rPr lang="en-US" dirty="0" smtClean="0"/>
              <a:t>Using All Conservation Laws</a:t>
            </a:r>
          </a:p>
        </p:txBody>
      </p:sp>
    </p:spTree>
    <p:extLst>
      <p:ext uri="{BB962C8B-B14F-4D97-AF65-F5344CB8AC3E}">
        <p14:creationId xmlns:p14="http://schemas.microsoft.com/office/powerpoint/2010/main" val="2701209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Collision</a:t>
            </a:r>
            <a:endParaRPr lang="en-US" dirty="0"/>
          </a:p>
        </p:txBody>
      </p:sp>
      <p:sp>
        <p:nvSpPr>
          <p:cNvPr id="3" name="Content Placeholder 2"/>
          <p:cNvSpPr>
            <a:spLocks noGrp="1"/>
          </p:cNvSpPr>
          <p:nvPr>
            <p:ph idx="1"/>
          </p:nvPr>
        </p:nvSpPr>
        <p:spPr>
          <a:xfrm>
            <a:off x="549275" y="1600200"/>
            <a:ext cx="8042276" cy="4902339"/>
          </a:xfrm>
        </p:spPr>
        <p:txBody>
          <a:bodyPr>
            <a:normAutofit lnSpcReduction="10000"/>
          </a:bodyPr>
          <a:lstStyle/>
          <a:p>
            <a:r>
              <a:rPr lang="en-US" dirty="0" smtClean="0"/>
              <a:t>A brief </a:t>
            </a:r>
            <a:r>
              <a:rPr lang="en-US" i="1" dirty="0" smtClean="0"/>
              <a:t>internal</a:t>
            </a:r>
            <a:r>
              <a:rPr lang="en-US" dirty="0" smtClean="0"/>
              <a:t> interaction far stronger than any external interactions acting on the system. </a:t>
            </a:r>
          </a:p>
          <a:p>
            <a:r>
              <a:rPr lang="en-US" i="1" dirty="0" smtClean="0"/>
              <a:t>Momentary Isolation: </a:t>
            </a:r>
            <a:r>
              <a:rPr lang="en-US" dirty="0" smtClean="0"/>
              <a:t>Analyze the system just before and after the collision. </a:t>
            </a:r>
          </a:p>
          <a:p>
            <a:r>
              <a:rPr lang="en-US" dirty="0" smtClean="0"/>
              <a:t>Can apply momentum and energy conservation laws. </a:t>
            </a:r>
          </a:p>
          <a:p>
            <a:r>
              <a:rPr lang="en-US" dirty="0" smtClean="0"/>
              <a:t>Collisions transfer some kinetic energy of the colliding objects to internal energy (usually thermal energy). </a:t>
            </a:r>
          </a:p>
          <a:p>
            <a:r>
              <a:rPr lang="en-US" dirty="0" smtClean="0"/>
              <a:t>Different types of collisions, depending on the degree of transfer of KE. </a:t>
            </a:r>
            <a:endParaRPr lang="en-US" dirty="0"/>
          </a:p>
        </p:txBody>
      </p:sp>
    </p:spTree>
    <p:extLst>
      <p:ext uri="{BB962C8B-B14F-4D97-AF65-F5344CB8AC3E}">
        <p14:creationId xmlns:p14="http://schemas.microsoft.com/office/powerpoint/2010/main" val="724202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1457"/>
            <a:ext cx="8042276" cy="762050"/>
          </a:xfrm>
        </p:spPr>
        <p:txBody>
          <a:bodyPr/>
          <a:lstStyle/>
          <a:p>
            <a:r>
              <a:rPr lang="en-US" dirty="0" smtClean="0"/>
              <a:t>Types of Collisions</a:t>
            </a:r>
            <a:endParaRPr lang="en-US" dirty="0"/>
          </a:p>
        </p:txBody>
      </p:sp>
      <p:sp>
        <p:nvSpPr>
          <p:cNvPr id="3" name="Content Placeholder 2"/>
          <p:cNvSpPr>
            <a:spLocks noGrp="1"/>
          </p:cNvSpPr>
          <p:nvPr>
            <p:ph idx="1"/>
          </p:nvPr>
        </p:nvSpPr>
        <p:spPr>
          <a:xfrm>
            <a:off x="549275" y="3659337"/>
            <a:ext cx="8042276" cy="4343400"/>
          </a:xfrm>
        </p:spPr>
        <p:txBody>
          <a:bodyPr/>
          <a:lstStyle/>
          <a:p>
            <a:r>
              <a:rPr lang="en-US" b="1" dirty="0" smtClean="0"/>
              <a:t>Elastic: </a:t>
            </a:r>
            <a:r>
              <a:rPr lang="en-US" dirty="0" smtClean="0"/>
              <a:t>Conserves total KE.</a:t>
            </a:r>
          </a:p>
          <a:p>
            <a:r>
              <a:rPr lang="en-US" b="1" dirty="0" smtClean="0"/>
              <a:t>Inelastic: </a:t>
            </a:r>
            <a:r>
              <a:rPr lang="en-US" dirty="0" smtClean="0"/>
              <a:t>Converts some KE to internal energy. </a:t>
            </a:r>
          </a:p>
          <a:p>
            <a:r>
              <a:rPr lang="en-US" b="1" dirty="0"/>
              <a:t>Completely Inelastic: </a:t>
            </a:r>
            <a:r>
              <a:rPr lang="en-US" dirty="0" smtClean="0"/>
              <a:t>Objects remain stuck together. Maximum transfer of KE to IE. </a:t>
            </a:r>
          </a:p>
          <a:p>
            <a:r>
              <a:rPr lang="en-US" b="1" dirty="0" smtClean="0"/>
              <a:t>Super-elastic: </a:t>
            </a:r>
            <a:r>
              <a:rPr lang="en-US" dirty="0" smtClean="0"/>
              <a:t>Some internal energy is converted to KE (e.g. an explosion). </a:t>
            </a:r>
            <a:endParaRPr lang="en-US" dirty="0"/>
          </a:p>
          <a:p>
            <a:endParaRPr lang="en-US" dirty="0" smtClean="0"/>
          </a:p>
        </p:txBody>
      </p:sp>
      <p:pic>
        <p:nvPicPr>
          <p:cNvPr id="4" name="Picture 3"/>
          <p:cNvPicPr>
            <a:picLocks noChangeAspect="1"/>
          </p:cNvPicPr>
          <p:nvPr/>
        </p:nvPicPr>
        <p:blipFill>
          <a:blip r:embed="rId2"/>
          <a:stretch>
            <a:fillRect/>
          </a:stretch>
        </p:blipFill>
        <p:spPr>
          <a:xfrm>
            <a:off x="2195362" y="1120381"/>
            <a:ext cx="4859897" cy="2429949"/>
          </a:xfrm>
          <a:prstGeom prst="rect">
            <a:avLst/>
          </a:prstGeom>
        </p:spPr>
      </p:pic>
    </p:spTree>
    <p:extLst>
      <p:ext uri="{BB962C8B-B14F-4D97-AF65-F5344CB8AC3E}">
        <p14:creationId xmlns:p14="http://schemas.microsoft.com/office/powerpoint/2010/main" val="413167369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One-Dimensional Collision</a:t>
            </a:r>
            <a:br>
              <a:rPr lang="en-US" dirty="0" smtClean="0"/>
            </a:br>
            <a:r>
              <a:rPr lang="en-US" sz="3200" dirty="0" smtClean="0"/>
              <a:t>Inelastic Case</a:t>
            </a:r>
            <a:endParaRPr lang="en-US" sz="3200" dirty="0"/>
          </a:p>
        </p:txBody>
      </p:sp>
      <p:pic>
        <p:nvPicPr>
          <p:cNvPr id="6" name="Picture 5"/>
          <p:cNvPicPr>
            <a:picLocks noChangeAspect="1"/>
          </p:cNvPicPr>
          <p:nvPr/>
        </p:nvPicPr>
        <p:blipFill>
          <a:blip r:embed="rId3"/>
          <a:stretch>
            <a:fillRect/>
          </a:stretch>
        </p:blipFill>
        <p:spPr>
          <a:xfrm>
            <a:off x="177800" y="1399944"/>
            <a:ext cx="8775700" cy="2832100"/>
          </a:xfrm>
          <a:prstGeom prst="rect">
            <a:avLst/>
          </a:prstGeom>
        </p:spPr>
      </p:pic>
      <p:pic>
        <p:nvPicPr>
          <p:cNvPr id="7" name="Picture 6"/>
          <p:cNvPicPr>
            <a:picLocks noChangeAspect="1"/>
          </p:cNvPicPr>
          <p:nvPr/>
        </p:nvPicPr>
        <p:blipFill>
          <a:blip r:embed="rId4"/>
          <a:stretch>
            <a:fillRect/>
          </a:stretch>
        </p:blipFill>
        <p:spPr>
          <a:xfrm>
            <a:off x="3540861" y="4243075"/>
            <a:ext cx="5201951" cy="761792"/>
          </a:xfrm>
          <a:prstGeom prst="rect">
            <a:avLst/>
          </a:prstGeom>
        </p:spPr>
        <p:style>
          <a:lnRef idx="2">
            <a:schemeClr val="accent5"/>
          </a:lnRef>
          <a:fillRef idx="1">
            <a:schemeClr val="lt1"/>
          </a:fillRef>
          <a:effectRef idx="0">
            <a:schemeClr val="accent5"/>
          </a:effectRef>
          <a:fontRef idx="minor">
            <a:schemeClr val="dk1"/>
          </a:fontRef>
        </p:style>
      </p:pic>
      <p:sp>
        <p:nvSpPr>
          <p:cNvPr id="8" name="TextBox 7"/>
          <p:cNvSpPr txBox="1"/>
          <p:nvPr/>
        </p:nvSpPr>
        <p:spPr>
          <a:xfrm>
            <a:off x="177800" y="4389084"/>
            <a:ext cx="3320854" cy="369332"/>
          </a:xfrm>
          <a:prstGeom prst="rect">
            <a:avLst/>
          </a:prstGeom>
          <a:noFill/>
        </p:spPr>
        <p:txBody>
          <a:bodyPr wrap="none" rtlCol="0">
            <a:spAutoFit/>
          </a:bodyPr>
          <a:lstStyle/>
          <a:p>
            <a:r>
              <a:rPr lang="en-US" dirty="0" smtClean="0"/>
              <a:t>Conservation of Momentum:</a:t>
            </a:r>
            <a:endParaRPr lang="en-US" dirty="0"/>
          </a:p>
        </p:txBody>
      </p:sp>
      <p:sp>
        <p:nvSpPr>
          <p:cNvPr id="9" name="TextBox 8"/>
          <p:cNvSpPr txBox="1"/>
          <p:nvPr/>
        </p:nvSpPr>
        <p:spPr>
          <a:xfrm>
            <a:off x="177800" y="5104072"/>
            <a:ext cx="2819627" cy="369332"/>
          </a:xfrm>
          <a:prstGeom prst="rect">
            <a:avLst/>
          </a:prstGeom>
          <a:noFill/>
        </p:spPr>
        <p:txBody>
          <a:bodyPr wrap="none" rtlCol="0">
            <a:spAutoFit/>
          </a:bodyPr>
          <a:lstStyle/>
          <a:p>
            <a:r>
              <a:rPr lang="en-US" dirty="0" smtClean="0"/>
              <a:t>Conservation of Energy:</a:t>
            </a:r>
            <a:endParaRPr lang="en-US" dirty="0"/>
          </a:p>
        </p:txBody>
      </p:sp>
      <p:pic>
        <p:nvPicPr>
          <p:cNvPr id="10" name="Picture 9"/>
          <p:cNvPicPr>
            <a:picLocks noChangeAspect="1"/>
          </p:cNvPicPr>
          <p:nvPr/>
        </p:nvPicPr>
        <p:blipFill>
          <a:blip r:embed="rId5"/>
          <a:stretch>
            <a:fillRect/>
          </a:stretch>
        </p:blipFill>
        <p:spPr>
          <a:xfrm>
            <a:off x="3556630" y="5123030"/>
            <a:ext cx="4330700" cy="393700"/>
          </a:xfrm>
          <a:prstGeom prst="rect">
            <a:avLst/>
          </a:prstGeom>
        </p:spPr>
      </p:pic>
      <p:sp>
        <p:nvSpPr>
          <p:cNvPr id="11" name="TextBox 10"/>
          <p:cNvSpPr txBox="1"/>
          <p:nvPr/>
        </p:nvSpPr>
        <p:spPr>
          <a:xfrm>
            <a:off x="211388" y="5773006"/>
            <a:ext cx="2786039" cy="369332"/>
          </a:xfrm>
          <a:prstGeom prst="rect">
            <a:avLst/>
          </a:prstGeom>
          <a:noFill/>
        </p:spPr>
        <p:txBody>
          <a:bodyPr wrap="none" rtlCol="0">
            <a:spAutoFit/>
          </a:bodyPr>
          <a:lstStyle/>
          <a:p>
            <a:r>
              <a:rPr lang="en-US" dirty="0" smtClean="0"/>
              <a:t>Fraction of retained KE:</a:t>
            </a:r>
            <a:endParaRPr lang="en-US" dirty="0"/>
          </a:p>
        </p:txBody>
      </p:sp>
      <p:pic>
        <p:nvPicPr>
          <p:cNvPr id="12" name="Picture 11"/>
          <p:cNvPicPr>
            <a:picLocks noChangeAspect="1"/>
          </p:cNvPicPr>
          <p:nvPr/>
        </p:nvPicPr>
        <p:blipFill>
          <a:blip r:embed="rId6"/>
          <a:stretch>
            <a:fillRect/>
          </a:stretch>
        </p:blipFill>
        <p:spPr>
          <a:xfrm>
            <a:off x="3540861" y="5592560"/>
            <a:ext cx="5366480" cy="810448"/>
          </a:xfrm>
          <a:prstGeom prst="rect">
            <a:avLst/>
          </a:prstGeom>
        </p:spPr>
        <p:style>
          <a:lnRef idx="2">
            <a:schemeClr val="accent3"/>
          </a:lnRef>
          <a:fillRef idx="1">
            <a:schemeClr val="lt1"/>
          </a:fillRef>
          <a:effectRef idx="0">
            <a:schemeClr val="accent3"/>
          </a:effectRef>
          <a:fontRef idx="minor">
            <a:schemeClr val="dk1"/>
          </a:fontRef>
        </p:style>
      </p:pic>
      <p:pic>
        <p:nvPicPr>
          <p:cNvPr id="13" name="Picture 12"/>
          <p:cNvPicPr>
            <a:picLocks noChangeAspect="1"/>
          </p:cNvPicPr>
          <p:nvPr/>
        </p:nvPicPr>
        <p:blipFill>
          <a:blip r:embed="rId7"/>
          <a:stretch>
            <a:fillRect/>
          </a:stretch>
        </p:blipFill>
        <p:spPr>
          <a:xfrm>
            <a:off x="1689035" y="6497062"/>
            <a:ext cx="5855536" cy="276639"/>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703495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One-Dimensional Collision</a:t>
            </a:r>
            <a:br>
              <a:rPr lang="en-US" dirty="0" smtClean="0"/>
            </a:br>
            <a:r>
              <a:rPr lang="en-US" sz="3200" dirty="0"/>
              <a:t>E</a:t>
            </a:r>
            <a:r>
              <a:rPr lang="en-US" sz="3200" dirty="0" smtClean="0"/>
              <a:t>lastic Case</a:t>
            </a:r>
            <a:endParaRPr lang="en-US" sz="3200" dirty="0"/>
          </a:p>
        </p:txBody>
      </p:sp>
      <p:pic>
        <p:nvPicPr>
          <p:cNvPr id="4" name="Picture 3"/>
          <p:cNvPicPr>
            <a:picLocks noChangeAspect="1"/>
          </p:cNvPicPr>
          <p:nvPr/>
        </p:nvPicPr>
        <p:blipFill>
          <a:blip r:embed="rId3"/>
          <a:stretch>
            <a:fillRect/>
          </a:stretch>
        </p:blipFill>
        <p:spPr>
          <a:xfrm>
            <a:off x="152400" y="1406202"/>
            <a:ext cx="8839200" cy="2857500"/>
          </a:xfrm>
          <a:prstGeom prst="rect">
            <a:avLst/>
          </a:prstGeom>
        </p:spPr>
      </p:pic>
      <p:pic>
        <p:nvPicPr>
          <p:cNvPr id="5" name="Picture 4"/>
          <p:cNvPicPr>
            <a:picLocks noChangeAspect="1"/>
          </p:cNvPicPr>
          <p:nvPr/>
        </p:nvPicPr>
        <p:blipFill>
          <a:blip r:embed="rId4"/>
          <a:stretch>
            <a:fillRect/>
          </a:stretch>
        </p:blipFill>
        <p:spPr>
          <a:xfrm>
            <a:off x="3550126" y="4564148"/>
            <a:ext cx="3171910" cy="369332"/>
          </a:xfrm>
          <a:prstGeom prst="rect">
            <a:avLst/>
          </a:prstGeom>
        </p:spPr>
        <p:style>
          <a:lnRef idx="2">
            <a:schemeClr val="accent5"/>
          </a:lnRef>
          <a:fillRef idx="1">
            <a:schemeClr val="lt1"/>
          </a:fillRef>
          <a:effectRef idx="0">
            <a:schemeClr val="accent5"/>
          </a:effectRef>
          <a:fontRef idx="minor">
            <a:schemeClr val="dk1"/>
          </a:fontRef>
        </p:style>
      </p:pic>
      <p:sp>
        <p:nvSpPr>
          <p:cNvPr id="6" name="TextBox 5"/>
          <p:cNvSpPr txBox="1"/>
          <p:nvPr/>
        </p:nvSpPr>
        <p:spPr>
          <a:xfrm>
            <a:off x="152400" y="4545190"/>
            <a:ext cx="3320854" cy="369332"/>
          </a:xfrm>
          <a:prstGeom prst="rect">
            <a:avLst/>
          </a:prstGeom>
          <a:noFill/>
        </p:spPr>
        <p:txBody>
          <a:bodyPr wrap="none" rtlCol="0">
            <a:spAutoFit/>
          </a:bodyPr>
          <a:lstStyle/>
          <a:p>
            <a:r>
              <a:rPr lang="en-US" dirty="0" smtClean="0"/>
              <a:t>Conservation of Momentum:</a:t>
            </a:r>
            <a:endParaRPr lang="en-US" dirty="0"/>
          </a:p>
        </p:txBody>
      </p:sp>
      <p:sp>
        <p:nvSpPr>
          <p:cNvPr id="7" name="TextBox 6"/>
          <p:cNvSpPr txBox="1"/>
          <p:nvPr/>
        </p:nvSpPr>
        <p:spPr>
          <a:xfrm>
            <a:off x="228224" y="5137574"/>
            <a:ext cx="2819627" cy="369332"/>
          </a:xfrm>
          <a:prstGeom prst="rect">
            <a:avLst/>
          </a:prstGeom>
          <a:noFill/>
        </p:spPr>
        <p:txBody>
          <a:bodyPr wrap="none" rtlCol="0">
            <a:spAutoFit/>
          </a:bodyPr>
          <a:lstStyle/>
          <a:p>
            <a:r>
              <a:rPr lang="en-US" dirty="0" smtClean="0"/>
              <a:t>Conservation of Energy:</a:t>
            </a:r>
            <a:endParaRPr lang="en-US" dirty="0"/>
          </a:p>
        </p:txBody>
      </p:sp>
      <p:pic>
        <p:nvPicPr>
          <p:cNvPr id="8" name="Picture 7"/>
          <p:cNvPicPr>
            <a:picLocks noChangeAspect="1"/>
          </p:cNvPicPr>
          <p:nvPr/>
        </p:nvPicPr>
        <p:blipFill>
          <a:blip r:embed="rId5"/>
          <a:stretch>
            <a:fillRect/>
          </a:stretch>
        </p:blipFill>
        <p:spPr>
          <a:xfrm>
            <a:off x="3530224" y="5061742"/>
            <a:ext cx="3267636" cy="575550"/>
          </a:xfrm>
          <a:prstGeom prst="rect">
            <a:avLst/>
          </a:prstGeom>
        </p:spPr>
        <p:style>
          <a:lnRef idx="2">
            <a:schemeClr val="accent4"/>
          </a:lnRef>
          <a:fillRef idx="1">
            <a:schemeClr val="lt1"/>
          </a:fillRef>
          <a:effectRef idx="0">
            <a:schemeClr val="accent4"/>
          </a:effectRef>
          <a:fontRef idx="minor">
            <a:schemeClr val="dk1"/>
          </a:fontRef>
        </p:style>
      </p:pic>
      <p:sp>
        <p:nvSpPr>
          <p:cNvPr id="9" name="TextBox 8"/>
          <p:cNvSpPr txBox="1"/>
          <p:nvPr/>
        </p:nvSpPr>
        <p:spPr>
          <a:xfrm>
            <a:off x="379124" y="5782139"/>
            <a:ext cx="1158941" cy="369332"/>
          </a:xfrm>
          <a:prstGeom prst="rect">
            <a:avLst/>
          </a:prstGeom>
          <a:noFill/>
        </p:spPr>
        <p:txBody>
          <a:bodyPr wrap="none" rtlCol="0">
            <a:spAutoFit/>
          </a:bodyPr>
          <a:lstStyle/>
          <a:p>
            <a:r>
              <a:rPr lang="en-US" dirty="0" smtClean="0"/>
              <a:t>Solution:</a:t>
            </a:r>
            <a:endParaRPr lang="en-US" dirty="0"/>
          </a:p>
        </p:txBody>
      </p:sp>
      <p:pic>
        <p:nvPicPr>
          <p:cNvPr id="10" name="Picture 9"/>
          <p:cNvPicPr>
            <a:picLocks noChangeAspect="1"/>
          </p:cNvPicPr>
          <p:nvPr/>
        </p:nvPicPr>
        <p:blipFill>
          <a:blip r:embed="rId6"/>
          <a:stretch>
            <a:fillRect/>
          </a:stretch>
        </p:blipFill>
        <p:spPr>
          <a:xfrm>
            <a:off x="3511268" y="5732187"/>
            <a:ext cx="5384800" cy="457200"/>
          </a:xfrm>
          <a:prstGeom prst="rect">
            <a:avLst/>
          </a:prstGeom>
        </p:spPr>
      </p:pic>
      <p:pic>
        <p:nvPicPr>
          <p:cNvPr id="11" name="Picture 10"/>
          <p:cNvPicPr>
            <a:picLocks noChangeAspect="1"/>
          </p:cNvPicPr>
          <p:nvPr/>
        </p:nvPicPr>
        <p:blipFill>
          <a:blip r:embed="rId7"/>
          <a:stretch>
            <a:fillRect/>
          </a:stretch>
        </p:blipFill>
        <p:spPr>
          <a:xfrm>
            <a:off x="1800840" y="6339215"/>
            <a:ext cx="5857468" cy="377185"/>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33638427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181</TotalTime>
  <Words>731</Words>
  <Application>Microsoft Macintosh PowerPoint</Application>
  <PresentationFormat>On-screen Show (4:3)</PresentationFormat>
  <Paragraphs>85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Breeze</vt:lpstr>
      <vt:lpstr>PHYSICS 197 Section 1  Chapter C14 Collisions</vt:lpstr>
      <vt:lpstr>Review of Last Class</vt:lpstr>
      <vt:lpstr>Heat Transfer</vt:lpstr>
      <vt:lpstr>Power Emitted by a Radiating Object</vt:lpstr>
      <vt:lpstr>Outline of C14</vt:lpstr>
      <vt:lpstr>Collision</vt:lpstr>
      <vt:lpstr>Types of Collisions</vt:lpstr>
      <vt:lpstr>One-Dimensional Collision Inelastic Case</vt:lpstr>
      <vt:lpstr>One-Dimensional Collision Elastic Case</vt:lpstr>
      <vt:lpstr>Clicker Question</vt:lpstr>
      <vt:lpstr>Answer</vt:lpstr>
      <vt:lpstr>Two-Dimensional Collision</vt:lpstr>
      <vt:lpstr>Two-Dimensional Collision</vt:lpstr>
      <vt:lpstr>Example: Ballistic Pendulum</vt:lpstr>
      <vt:lpstr>Slingshot Effect</vt:lpstr>
      <vt:lpstr>Slingshot Effect</vt:lpstr>
      <vt:lpstr>Slingshot Effect</vt:lpstr>
      <vt:lpstr>Using All Three Conservation Laws</vt:lpstr>
      <vt:lpstr>Answer</vt:lpstr>
      <vt:lpstr>Practice Problem</vt:lpstr>
      <vt:lpstr>Solution</vt:lpstr>
    </vt:vector>
  </TitlesOfParts>
  <Company>The University of Manchester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 197 Section 1  Chapter C14 Collisions</dc:title>
  <dc:creator>Bhupal Dev</dc:creator>
  <cp:lastModifiedBy>Bhupal Dev</cp:lastModifiedBy>
  <cp:revision>73</cp:revision>
  <dcterms:created xsi:type="dcterms:W3CDTF">2017-10-04T02:34:48Z</dcterms:created>
  <dcterms:modified xsi:type="dcterms:W3CDTF">2017-10-04T05:35:53Z</dcterms:modified>
</cp:coreProperties>
</file>