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84" r:id="rId5"/>
    <p:sldId id="28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6" r:id="rId14"/>
    <p:sldId id="267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AA95-2DE5-3044-B5DD-5603E58A190F}" type="datetimeFigureOut">
              <a:rPr lang="en-US" smtClean="0"/>
              <a:t>28/09/2017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1963-A6BB-D543-ABD2-2D07D0EC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Collide</a:t>
            </a:r>
            <a:r>
              <a:rPr lang="en-US" baseline="0" dirty="0" smtClean="0"/>
              <a:t> two metal balls and show that the paper burns. </a:t>
            </a:r>
          </a:p>
          <a:p>
            <a:r>
              <a:rPr lang="en-US" baseline="0" dirty="0" smtClean="0"/>
              <a:t>Talk in C and not F, because Joule was British!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1963-A6BB-D543-ABD2-2D07D0EC64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9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28/09/2017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28/09/2017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28/09/2017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28/09/2017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28/09/2017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28/09/2017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28/09/2017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28/09/2017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28/09/2017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28/09/2017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28/09/2017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28/09/2017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28/09/2017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200" y="3014296"/>
            <a:ext cx="3964447" cy="3843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4" y="177623"/>
            <a:ext cx="8949266" cy="28366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/>
              </a:rPr>
              <a:t>PHYSICS 197 Section 1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3600" dirty="0" smtClean="0">
                <a:cs typeface="Arial"/>
              </a:rPr>
              <a:t>Chapter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C12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/>
            </a:r>
            <a:b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</a:b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Thermal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Energy</a:t>
            </a:r>
            <a:endParaRPr lang="en-US" dirty="0">
              <a:cs typeface="Arial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629848" y="6172164"/>
            <a:ext cx="6498159" cy="52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2"/>
                </a:solidFill>
                <a:latin typeface="+mj-lt"/>
                <a:cs typeface="Arial"/>
              </a:rPr>
              <a:t>September </a:t>
            </a:r>
            <a:r>
              <a:rPr lang="en-US" sz="2000" dirty="0" smtClean="0">
                <a:solidFill>
                  <a:schemeClr val="bg2"/>
                </a:solidFill>
                <a:latin typeface="+mj-lt"/>
                <a:cs typeface="Arial"/>
              </a:rPr>
              <a:t>29, </a:t>
            </a:r>
            <a:r>
              <a:rPr lang="en-US" sz="2000" dirty="0" smtClean="0">
                <a:solidFill>
                  <a:schemeClr val="bg2"/>
                </a:solidFill>
                <a:latin typeface="+mj-lt"/>
                <a:cs typeface="Arial"/>
              </a:rPr>
              <a:t>2017</a:t>
            </a:r>
            <a:endParaRPr lang="en-US" sz="2000" dirty="0">
              <a:solidFill>
                <a:schemeClr val="bg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80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Caloric is 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127481" cy="50785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Early concept of </a:t>
            </a:r>
            <a:r>
              <a:rPr lang="en-US" b="1" dirty="0" smtClean="0"/>
              <a:t>caloric: </a:t>
            </a:r>
            <a:r>
              <a:rPr lang="en-US" dirty="0" smtClean="0"/>
              <a:t>a fluid that flows from hot to cold objects.</a:t>
            </a:r>
          </a:p>
          <a:p>
            <a:r>
              <a:rPr lang="en-US" dirty="0" smtClean="0"/>
              <a:t>Measured in </a:t>
            </a:r>
            <a:r>
              <a:rPr lang="en-US" b="1" dirty="0" smtClean="0"/>
              <a:t>calories</a:t>
            </a:r>
            <a:r>
              <a:rPr lang="en-US" dirty="0" smtClean="0"/>
              <a:t>: 1 </a:t>
            </a:r>
            <a:r>
              <a:rPr lang="en-US" dirty="0" err="1" smtClean="0"/>
              <a:t>cal</a:t>
            </a:r>
            <a:r>
              <a:rPr lang="en-US" dirty="0" smtClean="0"/>
              <a:t> is the amount of caloric required to increase the temperature of 1 g of water by 1</a:t>
            </a:r>
            <a:r>
              <a:rPr lang="en-US" baseline="30000" dirty="0" smtClean="0"/>
              <a:t>0</a:t>
            </a:r>
            <a:r>
              <a:rPr lang="en-US" dirty="0" smtClean="0"/>
              <a:t> C. </a:t>
            </a:r>
            <a:endParaRPr lang="en-US" b="1" dirty="0" smtClean="0"/>
          </a:p>
          <a:p>
            <a:r>
              <a:rPr lang="en-US" dirty="0" smtClean="0"/>
              <a:t>Joule’s experiment linked </a:t>
            </a:r>
            <a:r>
              <a:rPr lang="en-US" b="1" dirty="0" smtClean="0"/>
              <a:t>thermal</a:t>
            </a:r>
            <a:r>
              <a:rPr lang="en-US" dirty="0" smtClean="0"/>
              <a:t> energy to </a:t>
            </a:r>
            <a:r>
              <a:rPr lang="en-US" b="1" dirty="0" smtClean="0"/>
              <a:t>mechanical</a:t>
            </a:r>
            <a:r>
              <a:rPr lang="en-US" dirty="0" smtClean="0"/>
              <a:t> energy.</a:t>
            </a:r>
          </a:p>
          <a:p>
            <a:pPr marL="0" indent="0" algn="ctr">
              <a:buNone/>
            </a:pPr>
            <a:r>
              <a:rPr lang="en-US" dirty="0" smtClean="0"/>
              <a:t>1 </a:t>
            </a:r>
            <a:r>
              <a:rPr lang="en-US" dirty="0" err="1" smtClean="0"/>
              <a:t>cal</a:t>
            </a:r>
            <a:r>
              <a:rPr lang="en-US" dirty="0" smtClean="0"/>
              <a:t> = 4.186 J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56" y="1638954"/>
            <a:ext cx="4295289" cy="48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9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Microscopic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6452116" cy="50509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objects are constructed of a huge number of small molecules. </a:t>
            </a:r>
          </a:p>
          <a:p>
            <a:r>
              <a:rPr lang="en-US" dirty="0" smtClean="0"/>
              <a:t>These molecules are in ceaseless random motion. </a:t>
            </a:r>
          </a:p>
          <a:p>
            <a:r>
              <a:rPr lang="en-US" dirty="0" smtClean="0"/>
              <a:t>An object’s </a:t>
            </a:r>
            <a:r>
              <a:rPr lang="en-US" b="1" dirty="0" smtClean="0"/>
              <a:t>temperature</a:t>
            </a:r>
            <a:r>
              <a:rPr lang="en-US" dirty="0" smtClean="0"/>
              <a:t> is directly proportional to the average kinetic energy per molecule: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all molecules are at rest, T=0 K: </a:t>
            </a:r>
            <a:r>
              <a:rPr lang="en-US" b="1" dirty="0" smtClean="0"/>
              <a:t>Absolute zero </a:t>
            </a:r>
            <a:r>
              <a:rPr lang="en-US" dirty="0" smtClean="0"/>
              <a:t>(0 Kelvin = −273.15</a:t>
            </a:r>
            <a:r>
              <a:rPr lang="en-US" baseline="30000" dirty="0" smtClean="0"/>
              <a:t>0</a:t>
            </a:r>
            <a:r>
              <a:rPr lang="en-US" dirty="0" smtClean="0"/>
              <a:t>C).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391" y="1600201"/>
            <a:ext cx="2025646" cy="1710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298" y="4658974"/>
            <a:ext cx="2974202" cy="5948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52" y="5410172"/>
            <a:ext cx="6779323" cy="422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341" y="3428565"/>
            <a:ext cx="1436974" cy="175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3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Thermal Energy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91165" y="26905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 object containing </a:t>
            </a:r>
            <a:r>
              <a:rPr lang="en-US" i="1" dirty="0" smtClean="0"/>
              <a:t>N</a:t>
            </a:r>
            <a:r>
              <a:rPr lang="en-US" dirty="0" smtClean="0"/>
              <a:t> molecules, the total thermal energy is  </a:t>
            </a:r>
          </a:p>
          <a:p>
            <a:endParaRPr lang="en-US" dirty="0"/>
          </a:p>
          <a:p>
            <a:r>
              <a:rPr lang="en-US" dirty="0" smtClean="0"/>
              <a:t>In practice, only applicable to mono-atomic ideal gases (such as helium).</a:t>
            </a:r>
          </a:p>
          <a:p>
            <a:r>
              <a:rPr lang="en-US" dirty="0" smtClean="0"/>
              <a:t>In general, thermal energy also includes rotational and vibrational energies of the molecules, in addition to their KE.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106" y="2439586"/>
            <a:ext cx="1905218" cy="6839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755" y="4968964"/>
            <a:ext cx="3264350" cy="18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4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Thermal Energy can be Surprisingly Large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Because of the huge number of molecules contained in a macroscopic object (Avogadro’s number = 6x10</a:t>
            </a:r>
            <a:r>
              <a:rPr lang="en-US" baseline="30000" dirty="0" smtClean="0"/>
              <a:t>23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thermal energy required to increase the temperature of 1 gal of lemonade from refrigerator temperature to room temperature is about the same as the kinetic energy required to increase your car’s speed from 0 to 50 mph. (Check this!)</a:t>
            </a:r>
          </a:p>
          <a:p>
            <a:r>
              <a:rPr lang="en-US" dirty="0" smtClean="0"/>
              <a:t>The heat energy released by a 1-liter bottle of water as its temperature drops by 1</a:t>
            </a:r>
            <a:r>
              <a:rPr lang="en-US" baseline="30000" dirty="0" smtClean="0"/>
              <a:t>0</a:t>
            </a:r>
            <a:r>
              <a:rPr lang="en-US" dirty="0" smtClean="0"/>
              <a:t>C is equivalent to the energy required to lift that same bottle 400 m into the air.  (Check this!)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2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C12T.2 </a:t>
            </a:r>
            <a:r>
              <a:rPr lang="en-US" i="1" dirty="0" smtClean="0"/>
              <a:t>Suppose the average thermal speed of molecules in a gas at room temperature (22</a:t>
            </a:r>
            <a:r>
              <a:rPr lang="en-US" i="1" baseline="30000" dirty="0" smtClean="0"/>
              <a:t>0</a:t>
            </a:r>
            <a:r>
              <a:rPr lang="en-US" i="1" dirty="0" smtClean="0"/>
              <a:t>C) is v</a:t>
            </a:r>
            <a:r>
              <a:rPr lang="en-US" i="1" baseline="-25000" dirty="0" smtClean="0"/>
              <a:t>0</a:t>
            </a:r>
            <a:r>
              <a:rPr lang="en-US" i="1" dirty="0" smtClean="0"/>
              <a:t>. If we “double” the gas’s temperature (to 44</a:t>
            </a:r>
            <a:r>
              <a:rPr lang="en-US" i="1" baseline="30000" dirty="0" smtClean="0"/>
              <a:t>0</a:t>
            </a:r>
            <a:r>
              <a:rPr lang="en-US" i="1" dirty="0" smtClean="0"/>
              <a:t>C), what is the average molecular speed now?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About the same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√2v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2v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4v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22v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6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50328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C12T.2 </a:t>
            </a:r>
            <a:r>
              <a:rPr lang="en-US" i="1" dirty="0" smtClean="0"/>
              <a:t>Suppose the average thermal speed of molecules in a gas at room temperature (22</a:t>
            </a:r>
            <a:r>
              <a:rPr lang="en-US" i="1" baseline="30000" dirty="0" smtClean="0"/>
              <a:t>0</a:t>
            </a:r>
            <a:r>
              <a:rPr lang="en-US" i="1" dirty="0" smtClean="0"/>
              <a:t>C) is v</a:t>
            </a:r>
            <a:r>
              <a:rPr lang="en-US" i="1" baseline="-25000" dirty="0" smtClean="0"/>
              <a:t>0</a:t>
            </a:r>
            <a:r>
              <a:rPr lang="en-US" i="1" dirty="0" smtClean="0"/>
              <a:t>. If we “double” the gas’s temperature (to 44</a:t>
            </a:r>
            <a:r>
              <a:rPr lang="en-US" i="1" baseline="30000" dirty="0" smtClean="0"/>
              <a:t>0</a:t>
            </a:r>
            <a:r>
              <a:rPr lang="en-US" i="1" dirty="0" smtClean="0"/>
              <a:t>C), what is the average molecular speed now? 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/>
              <a:t>About the same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√2v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2v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4v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22v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u="sng" dirty="0" smtClean="0"/>
              <a:t>Explanation:</a:t>
            </a:r>
            <a:r>
              <a:rPr lang="en-US" dirty="0" smtClean="0"/>
              <a:t> The average KE of gas molecules is proportional to the </a:t>
            </a:r>
            <a:r>
              <a:rPr lang="en-US" i="1" dirty="0" smtClean="0"/>
              <a:t>absolute</a:t>
            </a:r>
            <a:r>
              <a:rPr lang="en-US" dirty="0" smtClean="0"/>
              <a:t> temperature, and thus increases by a factor of (273+44)K/(273+22)K. The molecules’ average speed thus increases only by a factor of √(315/295) = 1.033.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0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 and Thermal Energy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3311864"/>
            <a:ext cx="8042276" cy="34276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two surfaces are in contact and one moves past the other, their surface molecules get entangled. </a:t>
            </a:r>
          </a:p>
          <a:p>
            <a:r>
              <a:rPr lang="en-US" dirty="0" smtClean="0"/>
              <a:t>As the object continues to move, these molecules are pulled and twisted out of their original position. </a:t>
            </a:r>
          </a:p>
          <a:p>
            <a:r>
              <a:rPr lang="en-US" dirty="0" smtClean="0"/>
              <a:t>They snap back and oscillate wildly (like masses attached to a spring). </a:t>
            </a:r>
          </a:p>
          <a:p>
            <a:r>
              <a:rPr lang="en-US" dirty="0" smtClean="0"/>
              <a:t>This increases their motion, and hence, the thermal energy which accounts for the loss of KE due to friction.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40" y="1638178"/>
            <a:ext cx="9144000" cy="16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7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35465"/>
            <a:ext cx="8042276" cy="767199"/>
          </a:xfrm>
        </p:spPr>
        <p:txBody>
          <a:bodyPr/>
          <a:lstStyle/>
          <a:p>
            <a:r>
              <a:rPr lang="en-US" sz="4000" dirty="0" smtClean="0"/>
              <a:t>Heat, Work and Energy Transfer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26067"/>
            <a:ext cx="8042276" cy="5511800"/>
          </a:xfrm>
        </p:spPr>
        <p:txBody>
          <a:bodyPr>
            <a:normAutofit/>
          </a:bodyPr>
          <a:lstStyle/>
          <a:p>
            <a:r>
              <a:rPr lang="en-US" b="1" dirty="0" smtClean="0"/>
              <a:t>Heat</a:t>
            </a:r>
            <a:r>
              <a:rPr lang="en-US" dirty="0" smtClean="0"/>
              <a:t> (</a:t>
            </a:r>
            <a:r>
              <a:rPr lang="en-US" i="1" dirty="0" smtClean="0"/>
              <a:t>Q</a:t>
            </a:r>
            <a:r>
              <a:rPr lang="en-US" dirty="0" smtClean="0"/>
              <a:t>) is the energy that crosses the boundary between two objects </a:t>
            </a:r>
            <a:r>
              <a:rPr lang="en-US" i="1" dirty="0" smtClean="0"/>
              <a:t>because</a:t>
            </a:r>
            <a:r>
              <a:rPr lang="en-US" dirty="0" smtClean="0"/>
              <a:t> of a temperature difference between them. </a:t>
            </a:r>
          </a:p>
          <a:p>
            <a:r>
              <a:rPr lang="en-US" b="1" dirty="0" smtClean="0"/>
              <a:t>Work</a:t>
            </a:r>
            <a:r>
              <a:rPr lang="en-US" dirty="0" smtClean="0"/>
              <a:t> (</a:t>
            </a:r>
            <a:r>
              <a:rPr lang="en-US" i="1" dirty="0" smtClean="0"/>
              <a:t>W</a:t>
            </a:r>
            <a:r>
              <a:rPr lang="en-US" dirty="0" smtClean="0"/>
              <a:t>) is the energy flowing across a system boundary due to external interactions that exert a force. </a:t>
            </a:r>
          </a:p>
          <a:p>
            <a:r>
              <a:rPr lang="en-US" dirty="0" smtClean="0"/>
              <a:t>Heat and work both describe </a:t>
            </a:r>
            <a:r>
              <a:rPr lang="en-US" i="1" dirty="0" smtClean="0"/>
              <a:t>energy transfer </a:t>
            </a:r>
            <a:r>
              <a:rPr lang="en-US" dirty="0" smtClean="0"/>
              <a:t>across a boundary. </a:t>
            </a:r>
          </a:p>
          <a:p>
            <a:r>
              <a:rPr lang="en-US" dirty="0" smtClean="0"/>
              <a:t>Different from </a:t>
            </a:r>
            <a:r>
              <a:rPr lang="en-US" b="1" dirty="0" smtClean="0"/>
              <a:t>internal energy </a:t>
            </a:r>
            <a:r>
              <a:rPr lang="en-US" dirty="0" smtClean="0"/>
              <a:t>(including thermal energy) which is </a:t>
            </a:r>
            <a:r>
              <a:rPr lang="en-US" i="1" dirty="0" smtClean="0"/>
              <a:t>inside</a:t>
            </a:r>
            <a:r>
              <a:rPr lang="en-US" dirty="0" smtClean="0"/>
              <a:t> the object’s boundary. </a:t>
            </a:r>
          </a:p>
          <a:p>
            <a:r>
              <a:rPr lang="en-US" dirty="0" smtClean="0"/>
              <a:t>Both heat and work can contribute to change in internal energy.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9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C12T.3 </a:t>
            </a:r>
            <a:r>
              <a:rPr lang="en-US" i="1" dirty="0" smtClean="0"/>
              <a:t>Is the specified change in the following objects’ thermal energies due to a flow of heat (Q), work (W), or some other flow of energy (E)?  </a:t>
            </a:r>
          </a:p>
          <a:p>
            <a:pPr marL="0" indent="0">
              <a:buNone/>
            </a:pPr>
            <a:r>
              <a:rPr lang="en-US" i="1" dirty="0" smtClean="0"/>
              <a:t>Rubbing your palms together make them warmer. </a:t>
            </a:r>
          </a:p>
          <a:p>
            <a:pPr marL="0" indent="0">
              <a:buNone/>
            </a:pPr>
            <a:r>
              <a:rPr lang="en-US" u="sng" dirty="0" smtClean="0"/>
              <a:t>Answer:</a:t>
            </a:r>
            <a:r>
              <a:rPr lang="en-US" i="1" dirty="0" smtClean="0"/>
              <a:t>  W</a:t>
            </a:r>
            <a:r>
              <a:rPr lang="en-US" dirty="0" smtClean="0"/>
              <a:t>. Because of frictional work you are doing on them. 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3712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C12T.4 </a:t>
            </a:r>
            <a:r>
              <a:rPr lang="en-US" i="1" dirty="0" smtClean="0"/>
              <a:t>Is the specified change in the following objects’ thermal energies due to a flow of heat (Q), work (W), or some other flow of energy (E)?  </a:t>
            </a:r>
          </a:p>
          <a:p>
            <a:pPr marL="0" indent="0">
              <a:buNone/>
            </a:pPr>
            <a:r>
              <a:rPr lang="en-US" dirty="0" smtClean="0"/>
              <a:t>A hot cup of coffee on a table becomes cooler with time. </a:t>
            </a:r>
          </a:p>
          <a:p>
            <a:pPr marL="0" indent="0">
              <a:buNone/>
            </a:pPr>
            <a:r>
              <a:rPr lang="en-US" u="sng" dirty="0" smtClean="0"/>
              <a:t>Answer:</a:t>
            </a:r>
            <a:r>
              <a:rPr lang="en-US" i="1" dirty="0" smtClean="0"/>
              <a:t>  Q</a:t>
            </a:r>
            <a:r>
              <a:rPr lang="en-US" dirty="0" smtClean="0"/>
              <a:t>. The cup loses energy due to heat flow because it is hotter than its surroundings.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008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Last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Rotational Energy:</a:t>
            </a:r>
          </a:p>
          <a:p>
            <a:r>
              <a:rPr lang="en-US" dirty="0" smtClean="0"/>
              <a:t>Rolling down an incline: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702" y="1600201"/>
            <a:ext cx="1745634" cy="5610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28" y="4156834"/>
            <a:ext cx="6701367" cy="2701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45" y="2289828"/>
            <a:ext cx="1850163" cy="3537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413" y="2730500"/>
            <a:ext cx="2870200" cy="8001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388525" y="3669872"/>
            <a:ext cx="642029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Center-of-mass velocity independent of mass and radius.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9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C12T.4 </a:t>
            </a:r>
            <a:r>
              <a:rPr lang="en-US" i="1" dirty="0" smtClean="0"/>
              <a:t>Is the specified change in the following objects’ thermal energies due to a flow of heat (Q), work (W), or some other flow of energy (E)?  </a:t>
            </a:r>
          </a:p>
          <a:p>
            <a:pPr marL="0" indent="0">
              <a:buNone/>
            </a:pPr>
            <a:r>
              <a:rPr lang="en-US" dirty="0" smtClean="0"/>
              <a:t>A meteorite entering the earth’s atmosphere becomes hot.</a:t>
            </a:r>
          </a:p>
          <a:p>
            <a:pPr marL="0" indent="0">
              <a:buNone/>
            </a:pPr>
            <a:r>
              <a:rPr lang="en-US" u="sng" dirty="0" smtClean="0"/>
              <a:t>Answer:</a:t>
            </a:r>
            <a:r>
              <a:rPr lang="en-US" i="1" dirty="0" smtClean="0"/>
              <a:t>  W</a:t>
            </a:r>
            <a:r>
              <a:rPr lang="en-US" dirty="0" smtClean="0"/>
              <a:t>. Because of frictional work done on it by the atmosphere.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008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C12T.4 </a:t>
            </a:r>
            <a:r>
              <a:rPr lang="en-US" i="1" dirty="0" smtClean="0"/>
              <a:t>Is the specified change in the following objects’ thermal energies due to a flow of heat (Q), work (W), or some other flow of energy (E)?  </a:t>
            </a:r>
          </a:p>
          <a:p>
            <a:pPr marL="0" indent="0">
              <a:buNone/>
            </a:pPr>
            <a:r>
              <a:rPr lang="en-US" dirty="0" smtClean="0"/>
              <a:t>Infrared laser light falling on a metal slab makes it hot.</a:t>
            </a:r>
          </a:p>
          <a:p>
            <a:pPr marL="0" indent="0">
              <a:buNone/>
            </a:pPr>
            <a:r>
              <a:rPr lang="en-US" u="sng" dirty="0" smtClean="0"/>
              <a:t>Answer:</a:t>
            </a:r>
            <a:r>
              <a:rPr lang="en-US" i="1" dirty="0" smtClean="0"/>
              <a:t>  E</a:t>
            </a:r>
            <a:r>
              <a:rPr lang="en-US" dirty="0" smtClean="0"/>
              <a:t>. This is energy transfer carried by light quanta. Not because the laser is hotter or exerts a force on the slab.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8633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that a multi-object system’s total change in energy must be equal to the heat, work and other energy transfers that flow into it: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a single object at rest, this reduces to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(also known as the </a:t>
            </a:r>
            <a:r>
              <a:rPr lang="en-US" b="1" dirty="0" smtClean="0"/>
              <a:t>first law of thermodynamics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92" y="3081867"/>
            <a:ext cx="5102574" cy="47413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865" y="4779433"/>
            <a:ext cx="2190753" cy="4868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9225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1181"/>
            <a:ext cx="8042276" cy="779331"/>
          </a:xfrm>
        </p:spPr>
        <p:txBody>
          <a:bodyPr/>
          <a:lstStyle/>
          <a:p>
            <a:r>
              <a:rPr lang="en-US" dirty="0" smtClean="0"/>
              <a:t>Specific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01299"/>
            <a:ext cx="8042276" cy="29583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Temperature and thermal energy are related, but </a:t>
            </a:r>
            <a:r>
              <a:rPr lang="en-US" i="1" dirty="0" smtClean="0"/>
              <a:t>not</a:t>
            </a:r>
            <a:r>
              <a:rPr lang="en-US" dirty="0" smtClean="0"/>
              <a:t> equivalent (like depth and volume of water in a jar). </a:t>
            </a:r>
          </a:p>
          <a:p>
            <a:r>
              <a:rPr lang="en-US" dirty="0" smtClean="0"/>
              <a:t>Thermal energy in an object is in general a complicated function of the temperature. </a:t>
            </a:r>
          </a:p>
          <a:p>
            <a:r>
              <a:rPr lang="en-US" dirty="0" smtClean="0"/>
              <a:t>But in a sufficiently small temperature range </a:t>
            </a:r>
            <a:r>
              <a:rPr lang="en-US" i="1" dirty="0" err="1" smtClean="0"/>
              <a:t>dT</a:t>
            </a:r>
            <a:r>
              <a:rPr lang="en-US" dirty="0" smtClean="0"/>
              <a:t>, it can be assumed to be linear:</a:t>
            </a:r>
            <a:endParaRPr lang="en-US" dirty="0"/>
          </a:p>
          <a:p>
            <a:r>
              <a:rPr lang="en-US" i="1" dirty="0"/>
              <a:t>c</a:t>
            </a:r>
            <a:r>
              <a:rPr lang="en-US" dirty="0" smtClean="0"/>
              <a:t> is the </a:t>
            </a:r>
            <a:r>
              <a:rPr lang="en-US" b="1" dirty="0" smtClean="0"/>
              <a:t>specific heat </a:t>
            </a:r>
            <a:r>
              <a:rPr lang="en-US" dirty="0" smtClean="0"/>
              <a:t>of the substance that expresses the change in thermal energy per unit mass per unit temperature.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952" y="2897444"/>
            <a:ext cx="1224744" cy="1939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2" y="4059621"/>
            <a:ext cx="9144000" cy="279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0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C12T.10 </a:t>
            </a:r>
            <a:r>
              <a:rPr lang="en-US" i="1" dirty="0" smtClean="0"/>
              <a:t>Substance A has twice the specific heat as substance B. Suppose we put 100-g blocks of these substances in direct sunlight. Assume both blocks are black and present the same surface area to the incoming sunlight. After a certain period of time, how are the temperature changes of these blocks related?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07" y="4018592"/>
            <a:ext cx="7591012" cy="207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7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C12T.10 </a:t>
            </a:r>
            <a:r>
              <a:rPr lang="en-US" i="1" dirty="0" smtClean="0"/>
              <a:t>Substance A has twice the specific heat as substance B. Suppose we put 100-g blocks of these substances in direct sunlight. Assume both blocks are black and present the same surface area to the incoming sunlight. After a certain period of time, how are the temperature changes of these blocks related?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48" y="4016174"/>
            <a:ext cx="7404992" cy="1910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245" y="5943601"/>
            <a:ext cx="8989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Explanation:</a:t>
            </a:r>
            <a:r>
              <a:rPr lang="en-US" dirty="0" smtClean="0"/>
              <a:t> Both blocks receive the same thermal energy, which is proportional </a:t>
            </a:r>
          </a:p>
          <a:p>
            <a:r>
              <a:rPr lang="en-US" dirty="0"/>
              <a:t>t</a:t>
            </a:r>
            <a:r>
              <a:rPr lang="en-US" dirty="0" smtClean="0"/>
              <a:t>o the product of specific heat and temperature change. So it will cause a </a:t>
            </a:r>
          </a:p>
          <a:p>
            <a:r>
              <a:rPr lang="en-US" i="1" dirty="0" smtClean="0"/>
              <a:t>greater</a:t>
            </a:r>
            <a:r>
              <a:rPr lang="en-US" dirty="0" smtClean="0"/>
              <a:t> temperature change in the object with </a:t>
            </a:r>
            <a:r>
              <a:rPr lang="en-US" i="1" dirty="0" smtClean="0"/>
              <a:t>smaller</a:t>
            </a:r>
            <a:r>
              <a:rPr lang="en-US" dirty="0" smtClean="0"/>
              <a:t> specific heat.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50559"/>
            <a:ext cx="8042276" cy="793971"/>
          </a:xfrm>
        </p:spPr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C12B.13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12" y="2106580"/>
            <a:ext cx="8647018" cy="1866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61" y="3973237"/>
            <a:ext cx="8521790" cy="905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61" y="5054815"/>
            <a:ext cx="8256844" cy="11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5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4895"/>
            <a:ext cx="8042276" cy="732013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342"/>
            <a:ext cx="9144000" cy="3374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4053261"/>
            <a:ext cx="7683500" cy="88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5004221"/>
            <a:ext cx="575310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712" y="5712631"/>
            <a:ext cx="5935227" cy="11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4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C12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ruly “Hidden</a:t>
            </a:r>
            <a:r>
              <a:rPr lang="en-US" dirty="0"/>
              <a:t>” </a:t>
            </a:r>
            <a:r>
              <a:rPr lang="en-US" dirty="0" smtClean="0"/>
              <a:t>Energy</a:t>
            </a:r>
          </a:p>
          <a:p>
            <a:r>
              <a:rPr lang="en-US" dirty="0" smtClean="0"/>
              <a:t>Caloric</a:t>
            </a:r>
            <a:endParaRPr lang="en-US" dirty="0"/>
          </a:p>
          <a:p>
            <a:r>
              <a:rPr lang="en-US" dirty="0" smtClean="0"/>
              <a:t>Microscopic Understanding </a:t>
            </a:r>
          </a:p>
          <a:p>
            <a:r>
              <a:rPr lang="en-US" dirty="0" smtClean="0"/>
              <a:t>Friction and Thermal Energy</a:t>
            </a:r>
          </a:p>
          <a:p>
            <a:r>
              <a:rPr lang="en-US" dirty="0" smtClean="0"/>
              <a:t>Heat, Work and Energy Transfer</a:t>
            </a:r>
          </a:p>
          <a:p>
            <a:r>
              <a:rPr lang="en-US" dirty="0" smtClean="0"/>
              <a:t>Specific Heat</a:t>
            </a:r>
          </a:p>
        </p:txBody>
      </p:sp>
    </p:spTree>
    <p:extLst>
      <p:ext uri="{BB962C8B-B14F-4D97-AF65-F5344CB8AC3E}">
        <p14:creationId xmlns:p14="http://schemas.microsoft.com/office/powerpoint/2010/main" val="197482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716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C12T.1 </a:t>
            </a:r>
            <a:r>
              <a:rPr lang="en-US" i="1" dirty="0" smtClean="0"/>
              <a:t>A moving railroad car collides with a similar car at rest. The cars lock together. Such a process must convert a significant fraction of the originally moving car’s kinetic energy to thermal energy. True or False?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6153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564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C12T.1 </a:t>
            </a:r>
            <a:r>
              <a:rPr lang="en-US" i="1" dirty="0" smtClean="0"/>
              <a:t>A moving railroad car collides with a similar car at rest. The cars lock together. Such a process must convert a significant fraction of the originally moving car’s kinetic energy to thermal energy. True or False?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dirty="0" smtClean="0"/>
              <a:t>True</a:t>
            </a:r>
            <a:r>
              <a:rPr lang="en-US" dirty="0" smtClean="0"/>
              <a:t>. In fact, the collision converts half of the original car’s KE to thermal energy (see the next slide).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8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8001"/>
            <a:ext cx="8042276" cy="631732"/>
          </a:xfrm>
        </p:spPr>
        <p:txBody>
          <a:bodyPr/>
          <a:lstStyle/>
          <a:p>
            <a:r>
              <a:rPr lang="en-US" dirty="0" smtClean="0"/>
              <a:t>Disappearing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57502"/>
            <a:ext cx="8042276" cy="55033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Inelastic Collision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467" y="1710269"/>
            <a:ext cx="4419600" cy="2999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4" y="4710240"/>
            <a:ext cx="4015238" cy="1325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865" y="4771604"/>
            <a:ext cx="3646404" cy="725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1467" y="6220132"/>
            <a:ext cx="454658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 lost half of the KE. </a:t>
            </a:r>
            <a:r>
              <a:rPr lang="en-US" b="1" dirty="0" smtClean="0"/>
              <a:t>Where did it go?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808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Disappearing Energy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67384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Sliding Block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570" y="2274049"/>
            <a:ext cx="29591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199" y="4870394"/>
            <a:ext cx="5585112" cy="454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498" y="4197199"/>
            <a:ext cx="6340095" cy="5544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7959" y="5551391"/>
            <a:ext cx="609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</a:t>
            </a:r>
            <a:r>
              <a:rPr lang="en-US" i="1" dirty="0" err="1" smtClean="0"/>
              <a:t>dK</a:t>
            </a:r>
            <a:r>
              <a:rPr lang="en-US" dirty="0" smtClean="0"/>
              <a:t> is </a:t>
            </a:r>
            <a:r>
              <a:rPr lang="en-US" i="1" dirty="0" smtClean="0"/>
              <a:t>negative</a:t>
            </a:r>
            <a:r>
              <a:rPr lang="en-US" dirty="0" smtClean="0"/>
              <a:t>, or friction drains the kinetic energy.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275" y="6145512"/>
            <a:ext cx="79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energy does not change. </a:t>
            </a:r>
            <a:r>
              <a:rPr lang="en-US" b="1" dirty="0" smtClean="0"/>
              <a:t>So where does the change in KE go?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0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Disappearing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6123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Catching a Ball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164842"/>
            <a:ext cx="5715000" cy="394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79" y="6330178"/>
            <a:ext cx="7794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ball’s KE simply seems to disappear in the player’s hands.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0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4026"/>
            <a:ext cx="8042276" cy="707003"/>
          </a:xfrm>
        </p:spPr>
        <p:txBody>
          <a:bodyPr/>
          <a:lstStyle/>
          <a:p>
            <a:r>
              <a:rPr lang="en-US" dirty="0" smtClean="0"/>
              <a:t>Disappearing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54357"/>
            <a:ext cx="6602177" cy="5196567"/>
          </a:xfrm>
        </p:spPr>
        <p:txBody>
          <a:bodyPr/>
          <a:lstStyle/>
          <a:p>
            <a:r>
              <a:rPr lang="en-US" dirty="0" smtClean="0"/>
              <a:t>So in our daily experience, it seems like energy is </a:t>
            </a:r>
            <a:r>
              <a:rPr lang="en-US" b="1" dirty="0" smtClean="0"/>
              <a:t>not</a:t>
            </a:r>
            <a:r>
              <a:rPr lang="en-US" dirty="0" smtClean="0"/>
              <a:t> conserved.  </a:t>
            </a:r>
          </a:p>
          <a:p>
            <a:r>
              <a:rPr lang="en-US" dirty="0" smtClean="0"/>
              <a:t>That’s why it took almost </a:t>
            </a:r>
            <a:r>
              <a:rPr lang="en-US" b="1" dirty="0" smtClean="0"/>
              <a:t>150 years </a:t>
            </a:r>
            <a:r>
              <a:rPr lang="en-US" dirty="0" smtClean="0"/>
              <a:t>after Newton’s discovery of conservation of momentum for physicists (like Joule) to realize that energy was also conserved (once we include “hidden” forms of energy). </a:t>
            </a:r>
          </a:p>
          <a:p>
            <a:r>
              <a:rPr lang="en-US" dirty="0" smtClean="0"/>
              <a:t>Thermal energy is just a type of internal energy.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452" y="1354357"/>
            <a:ext cx="1679771" cy="2312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076" y="4144463"/>
            <a:ext cx="1805655" cy="21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6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239</TotalTime>
  <Words>1506</Words>
  <Application>Microsoft Macintosh PowerPoint</Application>
  <PresentationFormat>On-screen Show (4:3)</PresentationFormat>
  <Paragraphs>121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Breeze</vt:lpstr>
      <vt:lpstr>PHYSICS 197 Section 1  Chapter C12 Thermal Energy</vt:lpstr>
      <vt:lpstr>Review of Last Class</vt:lpstr>
      <vt:lpstr>Outline of C12</vt:lpstr>
      <vt:lpstr>Question</vt:lpstr>
      <vt:lpstr>Answer</vt:lpstr>
      <vt:lpstr>Disappearing Energy</vt:lpstr>
      <vt:lpstr>Disappearing Energy </vt:lpstr>
      <vt:lpstr>Disappearing Energy</vt:lpstr>
      <vt:lpstr>Disappearing Energy</vt:lpstr>
      <vt:lpstr>Caloric is Thermal Energy</vt:lpstr>
      <vt:lpstr>Microscopic Understanding</vt:lpstr>
      <vt:lpstr>Total Thermal Energy</vt:lpstr>
      <vt:lpstr>Thermal Energy can be Surprisingly Large  </vt:lpstr>
      <vt:lpstr>Clicker Question</vt:lpstr>
      <vt:lpstr>Answer</vt:lpstr>
      <vt:lpstr>Friction and Thermal Energy</vt:lpstr>
      <vt:lpstr>Heat, Work and Energy Transfer</vt:lpstr>
      <vt:lpstr>Question</vt:lpstr>
      <vt:lpstr>Question</vt:lpstr>
      <vt:lpstr>Question</vt:lpstr>
      <vt:lpstr>Question</vt:lpstr>
      <vt:lpstr>Conservation of Energy</vt:lpstr>
      <vt:lpstr>Specific Heat</vt:lpstr>
      <vt:lpstr>Clicker Question</vt:lpstr>
      <vt:lpstr>Answer</vt:lpstr>
      <vt:lpstr>Practice Problem</vt:lpstr>
      <vt:lpstr>Solution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197 Section 1  Chapter C12 Thermal Energy</dc:title>
  <dc:creator>Bhupal Dev</dc:creator>
  <cp:lastModifiedBy>Bhupal Dev</cp:lastModifiedBy>
  <cp:revision>91</cp:revision>
  <dcterms:created xsi:type="dcterms:W3CDTF">2017-09-29T03:10:24Z</dcterms:created>
  <dcterms:modified xsi:type="dcterms:W3CDTF">2017-09-29T07:09:31Z</dcterms:modified>
</cp:coreProperties>
</file>