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7" r:id="rId2"/>
    <p:sldId id="261" r:id="rId3"/>
    <p:sldId id="260" r:id="rId4"/>
    <p:sldId id="258" r:id="rId5"/>
    <p:sldId id="262" r:id="rId6"/>
    <p:sldId id="263" r:id="rId7"/>
    <p:sldId id="264" r:id="rId8"/>
    <p:sldId id="265" r:id="rId9"/>
    <p:sldId id="266" r:id="rId10"/>
    <p:sldId id="267" r:id="rId11"/>
    <p:sldId id="268" r:id="rId12"/>
    <p:sldId id="269" r:id="rId13"/>
    <p:sldId id="273" r:id="rId14"/>
    <p:sldId id="270" r:id="rId15"/>
    <p:sldId id="271" r:id="rId16"/>
    <p:sldId id="272" r:id="rId17"/>
    <p:sldId id="274" r:id="rId18"/>
    <p:sldId id="275" r:id="rId19"/>
    <p:sldId id="276" r:id="rId20"/>
    <p:sldId id="277" r:id="rId21"/>
    <p:sldId id="278" r:id="rId22"/>
    <p:sldId id="27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92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A6C1B8-06ED-9649-8190-B0C5BDFCF4C3}" type="datetimeFigureOut">
              <a:rPr lang="en-US" smtClean="0"/>
              <a:t>26/09/2017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D50140-4DA2-A84D-960C-00AC4FF37751}" type="slidenum">
              <a:rPr lang="en-US" smtClean="0"/>
              <a:t>‹#›</a:t>
            </a:fld>
            <a:endParaRPr lang="en-US"/>
          </a:p>
        </p:txBody>
      </p:sp>
    </p:spTree>
    <p:extLst>
      <p:ext uri="{BB962C8B-B14F-4D97-AF65-F5344CB8AC3E}">
        <p14:creationId xmlns:p14="http://schemas.microsoft.com/office/powerpoint/2010/main" val="32907266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 </a:t>
            </a:r>
            <a:endParaRPr lang="en-US" dirty="0"/>
          </a:p>
        </p:txBody>
      </p:sp>
      <p:sp>
        <p:nvSpPr>
          <p:cNvPr id="4" name="Slide Number Placeholder 3"/>
          <p:cNvSpPr>
            <a:spLocks noGrp="1"/>
          </p:cNvSpPr>
          <p:nvPr>
            <p:ph type="sldNum" sz="quarter" idx="10"/>
          </p:nvPr>
        </p:nvSpPr>
        <p:spPr/>
        <p:txBody>
          <a:bodyPr/>
          <a:lstStyle/>
          <a:p>
            <a:fld id="{4BD50140-4DA2-A84D-960C-00AC4FF37751}" type="slidenum">
              <a:rPr lang="en-US" smtClean="0"/>
              <a:t>6</a:t>
            </a:fld>
            <a:endParaRPr lang="en-US"/>
          </a:p>
        </p:txBody>
      </p:sp>
    </p:spTree>
    <p:extLst>
      <p:ext uri="{BB962C8B-B14F-4D97-AF65-F5344CB8AC3E}">
        <p14:creationId xmlns:p14="http://schemas.microsoft.com/office/powerpoint/2010/main" val="948346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Demo </a:t>
            </a:r>
            <a:endParaRPr lang="en-US"/>
          </a:p>
        </p:txBody>
      </p:sp>
      <p:sp>
        <p:nvSpPr>
          <p:cNvPr id="4" name="Slide Number Placeholder 3"/>
          <p:cNvSpPr>
            <a:spLocks noGrp="1"/>
          </p:cNvSpPr>
          <p:nvPr>
            <p:ph type="sldNum" sz="quarter" idx="10"/>
          </p:nvPr>
        </p:nvSpPr>
        <p:spPr/>
        <p:txBody>
          <a:bodyPr/>
          <a:lstStyle/>
          <a:p>
            <a:fld id="{4BD50140-4DA2-A84D-960C-00AC4FF37751}" type="slidenum">
              <a:rPr lang="en-US" smtClean="0"/>
              <a:t>7</a:t>
            </a:fld>
            <a:endParaRPr lang="en-US"/>
          </a:p>
        </p:txBody>
      </p:sp>
    </p:spTree>
    <p:extLst>
      <p:ext uri="{BB962C8B-B14F-4D97-AF65-F5344CB8AC3E}">
        <p14:creationId xmlns:p14="http://schemas.microsoft.com/office/powerpoint/2010/main" val="948346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Analogy</a:t>
            </a:r>
            <a:r>
              <a:rPr lang="en-US" baseline="0" dirty="0" smtClean="0"/>
              <a:t> with momentum and KE. </a:t>
            </a:r>
            <a:endParaRPr lang="en-US" dirty="0"/>
          </a:p>
        </p:txBody>
      </p:sp>
      <p:sp>
        <p:nvSpPr>
          <p:cNvPr id="4" name="Slide Number Placeholder 3"/>
          <p:cNvSpPr>
            <a:spLocks noGrp="1"/>
          </p:cNvSpPr>
          <p:nvPr>
            <p:ph type="sldNum" sz="quarter" idx="10"/>
          </p:nvPr>
        </p:nvSpPr>
        <p:spPr/>
        <p:txBody>
          <a:bodyPr/>
          <a:lstStyle/>
          <a:p>
            <a:fld id="{4BD50140-4DA2-A84D-960C-00AC4FF37751}" type="slidenum">
              <a:rPr lang="en-US" smtClean="0"/>
              <a:t>12</a:t>
            </a:fld>
            <a:endParaRPr lang="en-US"/>
          </a:p>
        </p:txBody>
      </p:sp>
    </p:spTree>
    <p:extLst>
      <p:ext uri="{BB962C8B-B14F-4D97-AF65-F5344CB8AC3E}">
        <p14:creationId xmlns:p14="http://schemas.microsoft.com/office/powerpoint/2010/main" val="251611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60934E9D-8576-BC48-A5AE-6445F0980095}" type="datetimeFigureOut">
              <a:rPr lang="en-US" smtClean="0"/>
              <a:t>26/09/2017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3D0A5-3A20-5843-9593-DE212EDF6C2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GB"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0934E9D-8576-BC48-A5AE-6445F0980095}" type="datetimeFigureOut">
              <a:rPr lang="en-US" smtClean="0"/>
              <a:t>26/09/2017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3D0A5-3A20-5843-9593-DE212EDF6C24}"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60934E9D-8576-BC48-A5AE-6445F0980095}" type="datetimeFigureOut">
              <a:rPr lang="en-US" smtClean="0"/>
              <a:t>26/09/2017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3D0A5-3A20-5843-9593-DE212EDF6C2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60934E9D-8576-BC48-A5AE-6445F0980095}" type="datetimeFigureOut">
              <a:rPr lang="en-US" smtClean="0"/>
              <a:t>26/09/2017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3D0A5-3A20-5843-9593-DE212EDF6C24}"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90545827"/>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60934E9D-8576-BC48-A5AE-6445F0980095}" type="datetimeFigureOut">
              <a:rPr lang="en-US" smtClean="0"/>
              <a:t>26/09/2017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3D0A5-3A20-5843-9593-DE212EDF6C2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GB"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60934E9D-8576-BC48-A5AE-6445F0980095}" type="datetimeFigureOut">
              <a:rPr lang="en-US" smtClean="0"/>
              <a:t>26/09/2017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3D0A5-3A20-5843-9593-DE212EDF6C24}"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0934E9D-8576-BC48-A5AE-6445F0980095}" type="datetimeFigureOut">
              <a:rPr lang="en-US" smtClean="0"/>
              <a:t>26/09/2017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3D0A5-3A20-5843-9593-DE212EDF6C2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GB"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60934E9D-8576-BC48-A5AE-6445F0980095}" type="datetimeFigureOut">
              <a:rPr lang="en-US" smtClean="0"/>
              <a:t>26/09/2017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3D0A5-3A20-5843-9593-DE212EDF6C2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60934E9D-8576-BC48-A5AE-6445F0980095}" type="datetimeFigureOut">
              <a:rPr lang="en-US" smtClean="0"/>
              <a:t>26/09/2017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43D0A5-3A20-5843-9593-DE212EDF6C2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60934E9D-8576-BC48-A5AE-6445F0980095}" type="datetimeFigureOut">
              <a:rPr lang="en-US" smtClean="0"/>
              <a:t>26/09/2017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43D0A5-3A20-5843-9593-DE212EDF6C2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934E9D-8576-BC48-A5AE-6445F0980095}" type="datetimeFigureOut">
              <a:rPr lang="en-US" smtClean="0"/>
              <a:t>26/09/2017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43D0A5-3A20-5843-9593-DE212EDF6C2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GB"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0934E9D-8576-BC48-A5AE-6445F0980095}" type="datetimeFigureOut">
              <a:rPr lang="en-US" smtClean="0"/>
              <a:t>26/09/2017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3D0A5-3A20-5843-9593-DE212EDF6C2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60934E9D-8576-BC48-A5AE-6445F0980095}" type="datetimeFigureOut">
              <a:rPr lang="en-US" smtClean="0"/>
              <a:t>26/09/2017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B443D0A5-3A20-5843-9593-DE212EDF6C2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emf"/><Relationship Id="rId5" Type="http://schemas.openxmlformats.org/officeDocument/2006/relationships/image" Target="../media/image29.emf"/><Relationship Id="rId6" Type="http://schemas.openxmlformats.org/officeDocument/2006/relationships/image" Target="../media/image30.emf"/><Relationship Id="rId7" Type="http://schemas.openxmlformats.org/officeDocument/2006/relationships/image" Target="../media/image31.emf"/><Relationship Id="rId8" Type="http://schemas.openxmlformats.org/officeDocument/2006/relationships/image" Target="../media/image32.emf"/><Relationship Id="rId9" Type="http://schemas.openxmlformats.org/officeDocument/2006/relationships/image" Target="../media/image33.emf"/><Relationship Id="rId1" Type="http://schemas.openxmlformats.org/officeDocument/2006/relationships/slideLayout" Target="../slideLayouts/slideLayout7.xml"/><Relationship Id="rId2" Type="http://schemas.openxmlformats.org/officeDocument/2006/relationships/image" Target="../media/image2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emf"/><Relationship Id="rId3"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emf"/><Relationship Id="rId3" Type="http://schemas.openxmlformats.org/officeDocument/2006/relationships/image" Target="../media/image37.emf"/></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emf"/><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image" Target="../media/image4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7.xml"/><Relationship Id="rId2" Type="http://schemas.openxmlformats.org/officeDocument/2006/relationships/image" Target="../media/image45.png"/></Relationships>
</file>

<file path=ppt/slides/_rels/slide3.xml.rels><?xml version="1.0" encoding="UTF-8" standalone="yes"?>
<Relationships xmlns="http://schemas.openxmlformats.org/package/2006/relationships"><Relationship Id="rId11" Type="http://schemas.openxmlformats.org/officeDocument/2006/relationships/image" Target="../media/image15.emf"/><Relationship Id="rId12" Type="http://schemas.openxmlformats.org/officeDocument/2006/relationships/image" Target="../media/image16.emf"/><Relationship Id="rId13" Type="http://schemas.openxmlformats.org/officeDocument/2006/relationships/image" Target="../media/image17.emf"/><Relationship Id="rId14" Type="http://schemas.openxmlformats.org/officeDocument/2006/relationships/image" Target="../media/image18.emf"/><Relationship Id="rId15"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image" Target="../media/image6.emf"/><Relationship Id="rId3" Type="http://schemas.openxmlformats.org/officeDocument/2006/relationships/image" Target="../media/image7.emf"/><Relationship Id="rId4" Type="http://schemas.openxmlformats.org/officeDocument/2006/relationships/image" Target="../media/image8.emf"/><Relationship Id="rId5" Type="http://schemas.openxmlformats.org/officeDocument/2006/relationships/image" Target="../media/image9.emf"/><Relationship Id="rId6" Type="http://schemas.openxmlformats.org/officeDocument/2006/relationships/image" Target="../media/image10.emf"/><Relationship Id="rId7" Type="http://schemas.openxmlformats.org/officeDocument/2006/relationships/image" Target="../media/image11.emf"/><Relationship Id="rId8" Type="http://schemas.openxmlformats.org/officeDocument/2006/relationships/image" Target="../media/image12.emf"/><Relationship Id="rId9" Type="http://schemas.openxmlformats.org/officeDocument/2006/relationships/image" Target="../media/image13.emf"/><Relationship Id="rId10"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734" y="177623"/>
            <a:ext cx="8949266" cy="2836673"/>
          </a:xfrm>
        </p:spPr>
        <p:txBody>
          <a:bodyPr>
            <a:normAutofit/>
          </a:bodyPr>
          <a:lstStyle/>
          <a:p>
            <a:r>
              <a:rPr lang="en-US" sz="2800" dirty="0" smtClean="0">
                <a:cs typeface="Arial"/>
              </a:rPr>
              <a:t>PHYSICS 197 Section 1</a:t>
            </a:r>
            <a:r>
              <a:rPr lang="en-US" dirty="0" smtClean="0">
                <a:cs typeface="Arial"/>
              </a:rPr>
              <a:t/>
            </a:r>
            <a:br>
              <a:rPr lang="en-US" dirty="0" smtClean="0">
                <a:cs typeface="Arial"/>
              </a:rPr>
            </a:br>
            <a:r>
              <a:rPr lang="en-US" dirty="0" smtClean="0">
                <a:cs typeface="Arial"/>
              </a:rPr>
              <a:t/>
            </a:r>
            <a:br>
              <a:rPr lang="en-US" dirty="0" smtClean="0">
                <a:cs typeface="Arial"/>
              </a:rPr>
            </a:br>
            <a:r>
              <a:rPr lang="en-US" sz="3600" dirty="0" smtClean="0">
                <a:cs typeface="Arial"/>
              </a:rPr>
              <a:t>Chapter </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a:rPr>
              <a:t>C11</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a:rPr>
              <a:t/>
            </a:r>
            <a:b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a:rPr>
            </a:b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a:rPr>
              <a:t>Rotational Energy</a:t>
            </a:r>
            <a:endParaRPr lang="en-US" dirty="0">
              <a:cs typeface="Arial"/>
            </a:endParaRPr>
          </a:p>
        </p:txBody>
      </p:sp>
      <p:sp>
        <p:nvSpPr>
          <p:cNvPr id="8" name="Subtitle 7"/>
          <p:cNvSpPr>
            <a:spLocks noGrp="1"/>
          </p:cNvSpPr>
          <p:nvPr>
            <p:ph type="subTitle" idx="1"/>
          </p:nvPr>
        </p:nvSpPr>
        <p:spPr/>
        <p:txBody>
          <a:bodyPr/>
          <a:lstStyle/>
          <a:p>
            <a:endParaRPr lang="en-US"/>
          </a:p>
        </p:txBody>
      </p:sp>
      <p:pic>
        <p:nvPicPr>
          <p:cNvPr id="4" name="Picture 3" descr="washu.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1219200" cy="1219200"/>
          </a:xfrm>
          <a:prstGeom prst="rect">
            <a:avLst/>
          </a:prstGeom>
        </p:spPr>
      </p:pic>
      <p:pic>
        <p:nvPicPr>
          <p:cNvPr id="5" name="Picture 4"/>
          <p:cNvPicPr>
            <a:picLocks noChangeAspect="1"/>
          </p:cNvPicPr>
          <p:nvPr/>
        </p:nvPicPr>
        <p:blipFill>
          <a:blip r:embed="rId3"/>
          <a:stretch>
            <a:fillRect/>
          </a:stretch>
        </p:blipFill>
        <p:spPr>
          <a:xfrm>
            <a:off x="7924800" y="118534"/>
            <a:ext cx="1176866" cy="1176866"/>
          </a:xfrm>
          <a:prstGeom prst="rect">
            <a:avLst/>
          </a:prstGeom>
        </p:spPr>
      </p:pic>
      <p:sp>
        <p:nvSpPr>
          <p:cNvPr id="9" name="Subtitle 2"/>
          <p:cNvSpPr txBox="1">
            <a:spLocks/>
          </p:cNvSpPr>
          <p:nvPr/>
        </p:nvSpPr>
        <p:spPr>
          <a:xfrm>
            <a:off x="1583587" y="3234230"/>
            <a:ext cx="6498159" cy="529596"/>
          </a:xfrm>
          <a:prstGeom prst="rect">
            <a:avLst/>
          </a:prstGeo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75000"/>
                </a:schemeClr>
              </a:buClr>
              <a:buSzPct val="110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lumMod val="60000"/>
                  <a:lumOff val="40000"/>
                </a:schemeClr>
              </a:buClr>
              <a:buSzPct val="110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75000"/>
                </a:schemeClr>
              </a:buClr>
              <a:buSzPct val="110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9pPr>
          </a:lstStyle>
          <a:p>
            <a:r>
              <a:rPr lang="en-US" sz="2000" dirty="0" smtClean="0">
                <a:solidFill>
                  <a:schemeClr val="tx1"/>
                </a:solidFill>
                <a:latin typeface="+mj-lt"/>
                <a:cs typeface="Arial"/>
              </a:rPr>
              <a:t>September </a:t>
            </a:r>
            <a:r>
              <a:rPr lang="en-US" sz="2000" dirty="0" smtClean="0">
                <a:solidFill>
                  <a:schemeClr val="tx1"/>
                </a:solidFill>
                <a:latin typeface="+mj-lt"/>
                <a:cs typeface="Arial"/>
              </a:rPr>
              <a:t>27, </a:t>
            </a:r>
            <a:r>
              <a:rPr lang="en-US" sz="2000" dirty="0" smtClean="0">
                <a:solidFill>
                  <a:schemeClr val="tx1"/>
                </a:solidFill>
                <a:latin typeface="+mj-lt"/>
                <a:cs typeface="Arial"/>
              </a:rPr>
              <a:t>2017</a:t>
            </a:r>
            <a:endParaRPr lang="en-US" sz="2000" dirty="0">
              <a:solidFill>
                <a:schemeClr val="tx1"/>
              </a:solidFill>
              <a:latin typeface="+mj-lt"/>
              <a:cs typeface="Arial"/>
            </a:endParaRPr>
          </a:p>
        </p:txBody>
      </p:sp>
      <p:pic>
        <p:nvPicPr>
          <p:cNvPr id="3" name="Picture 2"/>
          <p:cNvPicPr>
            <a:picLocks noChangeAspect="1"/>
          </p:cNvPicPr>
          <p:nvPr/>
        </p:nvPicPr>
        <p:blipFill>
          <a:blip r:embed="rId4"/>
          <a:stretch>
            <a:fillRect/>
          </a:stretch>
        </p:blipFill>
        <p:spPr>
          <a:xfrm>
            <a:off x="2507126" y="3650410"/>
            <a:ext cx="4720964" cy="3207590"/>
          </a:xfrm>
          <a:prstGeom prst="rect">
            <a:avLst/>
          </a:prstGeom>
        </p:spPr>
      </p:pic>
    </p:spTree>
    <p:extLst>
      <p:ext uri="{BB962C8B-B14F-4D97-AF65-F5344CB8AC3E}">
        <p14:creationId xmlns:p14="http://schemas.microsoft.com/office/powerpoint/2010/main" val="28628821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776" y="152995"/>
            <a:ext cx="8042276" cy="710156"/>
          </a:xfrm>
        </p:spPr>
        <p:txBody>
          <a:bodyPr/>
          <a:lstStyle/>
          <a:p>
            <a:r>
              <a:rPr lang="en-US" sz="3600" dirty="0" smtClean="0"/>
              <a:t>How to Calculate Rotational Energy</a:t>
            </a:r>
            <a:endParaRPr lang="en-US" sz="3600" dirty="0"/>
          </a:p>
        </p:txBody>
      </p:sp>
      <p:pic>
        <p:nvPicPr>
          <p:cNvPr id="4" name="Picture 3"/>
          <p:cNvPicPr>
            <a:picLocks noChangeAspect="1"/>
          </p:cNvPicPr>
          <p:nvPr/>
        </p:nvPicPr>
        <p:blipFill>
          <a:blip r:embed="rId2"/>
          <a:stretch>
            <a:fillRect/>
          </a:stretch>
        </p:blipFill>
        <p:spPr>
          <a:xfrm>
            <a:off x="356004" y="1017302"/>
            <a:ext cx="6840046" cy="665004"/>
          </a:xfrm>
          <a:prstGeom prst="rect">
            <a:avLst/>
          </a:prstGeom>
        </p:spPr>
      </p:pic>
      <p:pic>
        <p:nvPicPr>
          <p:cNvPr id="5" name="Picture 4"/>
          <p:cNvPicPr>
            <a:picLocks noChangeAspect="1"/>
          </p:cNvPicPr>
          <p:nvPr/>
        </p:nvPicPr>
        <p:blipFill>
          <a:blip r:embed="rId3"/>
          <a:stretch>
            <a:fillRect/>
          </a:stretch>
        </p:blipFill>
        <p:spPr>
          <a:xfrm>
            <a:off x="6136714" y="1745940"/>
            <a:ext cx="2900182" cy="3337784"/>
          </a:xfrm>
          <a:prstGeom prst="rect">
            <a:avLst/>
          </a:prstGeom>
        </p:spPr>
      </p:pic>
      <p:pic>
        <p:nvPicPr>
          <p:cNvPr id="6" name="Picture 5"/>
          <p:cNvPicPr>
            <a:picLocks noChangeAspect="1"/>
          </p:cNvPicPr>
          <p:nvPr/>
        </p:nvPicPr>
        <p:blipFill>
          <a:blip r:embed="rId4"/>
          <a:stretch>
            <a:fillRect/>
          </a:stretch>
        </p:blipFill>
        <p:spPr>
          <a:xfrm>
            <a:off x="240510" y="1747639"/>
            <a:ext cx="5445789" cy="1754955"/>
          </a:xfrm>
          <a:prstGeom prst="rect">
            <a:avLst/>
          </a:prstGeom>
        </p:spPr>
      </p:pic>
      <p:pic>
        <p:nvPicPr>
          <p:cNvPr id="7" name="Picture 6"/>
          <p:cNvPicPr>
            <a:picLocks noChangeAspect="1"/>
          </p:cNvPicPr>
          <p:nvPr/>
        </p:nvPicPr>
        <p:blipFill>
          <a:blip r:embed="rId5"/>
          <a:stretch>
            <a:fillRect/>
          </a:stretch>
        </p:blipFill>
        <p:spPr>
          <a:xfrm>
            <a:off x="356004" y="3502594"/>
            <a:ext cx="5832431" cy="1658423"/>
          </a:xfrm>
          <a:prstGeom prst="rect">
            <a:avLst/>
          </a:prstGeom>
        </p:spPr>
      </p:pic>
      <p:pic>
        <p:nvPicPr>
          <p:cNvPr id="8" name="Picture 7"/>
          <p:cNvPicPr>
            <a:picLocks noChangeAspect="1"/>
          </p:cNvPicPr>
          <p:nvPr/>
        </p:nvPicPr>
        <p:blipFill>
          <a:blip r:embed="rId6"/>
          <a:stretch>
            <a:fillRect/>
          </a:stretch>
        </p:blipFill>
        <p:spPr>
          <a:xfrm>
            <a:off x="625776" y="5130763"/>
            <a:ext cx="2322632" cy="490697"/>
          </a:xfrm>
          <a:prstGeom prst="rect">
            <a:avLst/>
          </a:prstGeom>
        </p:spPr>
      </p:pic>
      <p:pic>
        <p:nvPicPr>
          <p:cNvPr id="10" name="Picture 9"/>
          <p:cNvPicPr>
            <a:picLocks noChangeAspect="1"/>
          </p:cNvPicPr>
          <p:nvPr/>
        </p:nvPicPr>
        <p:blipFill>
          <a:blip r:embed="rId7"/>
          <a:stretch>
            <a:fillRect/>
          </a:stretch>
        </p:blipFill>
        <p:spPr>
          <a:xfrm>
            <a:off x="625776" y="5784501"/>
            <a:ext cx="4115142" cy="603766"/>
          </a:xfrm>
          <a:prstGeom prst="rect">
            <a:avLst/>
          </a:prstGeom>
        </p:spPr>
      </p:pic>
      <p:pic>
        <p:nvPicPr>
          <p:cNvPr id="11" name="Picture 10"/>
          <p:cNvPicPr>
            <a:picLocks noChangeAspect="1"/>
          </p:cNvPicPr>
          <p:nvPr/>
        </p:nvPicPr>
        <p:blipFill>
          <a:blip r:embed="rId8"/>
          <a:stretch>
            <a:fillRect/>
          </a:stretch>
        </p:blipFill>
        <p:spPr>
          <a:xfrm>
            <a:off x="6051968" y="5621460"/>
            <a:ext cx="1745634" cy="561097"/>
          </a:xfrm>
          <a:prstGeom prst="rect">
            <a:avLst/>
          </a:prstGeom>
        </p:spPr>
        <p:style>
          <a:lnRef idx="2">
            <a:schemeClr val="accent5">
              <a:shade val="50000"/>
            </a:schemeClr>
          </a:lnRef>
          <a:fillRef idx="1">
            <a:schemeClr val="accent5"/>
          </a:fillRef>
          <a:effectRef idx="0">
            <a:schemeClr val="accent5"/>
          </a:effectRef>
          <a:fontRef idx="minor">
            <a:schemeClr val="lt1"/>
          </a:fontRef>
        </p:style>
      </p:pic>
      <p:pic>
        <p:nvPicPr>
          <p:cNvPr id="12" name="Picture 11"/>
          <p:cNvPicPr>
            <a:picLocks noChangeAspect="1"/>
          </p:cNvPicPr>
          <p:nvPr/>
        </p:nvPicPr>
        <p:blipFill>
          <a:blip r:embed="rId9"/>
          <a:stretch>
            <a:fillRect/>
          </a:stretch>
        </p:blipFill>
        <p:spPr>
          <a:xfrm>
            <a:off x="6865114" y="6276249"/>
            <a:ext cx="2278886" cy="560065"/>
          </a:xfrm>
          <a:prstGeom prst="rect">
            <a:avLst/>
          </a:prstGeom>
        </p:spPr>
      </p:pic>
      <p:sp>
        <p:nvSpPr>
          <p:cNvPr id="13" name="TextBox 12"/>
          <p:cNvSpPr txBox="1"/>
          <p:nvPr/>
        </p:nvSpPr>
        <p:spPr>
          <a:xfrm>
            <a:off x="6037995" y="6276249"/>
            <a:ext cx="827119" cy="369332"/>
          </a:xfrm>
          <a:prstGeom prst="rect">
            <a:avLst/>
          </a:prstGeom>
          <a:noFill/>
        </p:spPr>
        <p:txBody>
          <a:bodyPr wrap="none" rtlCol="0">
            <a:spAutoFit/>
          </a:bodyPr>
          <a:lstStyle/>
          <a:p>
            <a:r>
              <a:rPr lang="en-US" dirty="0" smtClean="0"/>
              <a:t>where</a:t>
            </a:r>
            <a:endParaRPr lang="en-US" dirty="0"/>
          </a:p>
        </p:txBody>
      </p:sp>
    </p:spTree>
    <p:extLst>
      <p:ext uri="{BB962C8B-B14F-4D97-AF65-F5344CB8AC3E}">
        <p14:creationId xmlns:p14="http://schemas.microsoft.com/office/powerpoint/2010/main" val="3862229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pPr marL="0" indent="0">
              <a:buNone/>
            </a:pPr>
            <a:r>
              <a:rPr lang="en-US" dirty="0" smtClean="0"/>
              <a:t>C11T.12 </a:t>
            </a:r>
            <a:r>
              <a:rPr lang="en-US" i="1" dirty="0" smtClean="0"/>
              <a:t>An isolated star collapses so that its radius is half the original radius. Both its angular momentum and its rotational energy must be conserved. True or False? </a:t>
            </a:r>
            <a:endParaRPr lang="en-US" i="1" dirty="0"/>
          </a:p>
        </p:txBody>
      </p:sp>
    </p:spTree>
    <p:extLst>
      <p:ext uri="{BB962C8B-B14F-4D97-AF65-F5344CB8AC3E}">
        <p14:creationId xmlns:p14="http://schemas.microsoft.com/office/powerpoint/2010/main" val="8148034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66557"/>
            <a:ext cx="8042276" cy="927095"/>
          </a:xfrm>
        </p:spPr>
        <p:txBody>
          <a:bodyPr/>
          <a:lstStyle/>
          <a:p>
            <a:r>
              <a:rPr lang="en-US" dirty="0" smtClean="0"/>
              <a:t>Answer</a:t>
            </a:r>
            <a:endParaRPr lang="en-US" dirty="0"/>
          </a:p>
        </p:txBody>
      </p:sp>
      <p:sp>
        <p:nvSpPr>
          <p:cNvPr id="3" name="Content Placeholder 2"/>
          <p:cNvSpPr>
            <a:spLocks noGrp="1"/>
          </p:cNvSpPr>
          <p:nvPr>
            <p:ph idx="1"/>
          </p:nvPr>
        </p:nvSpPr>
        <p:spPr>
          <a:xfrm>
            <a:off x="549275" y="1333642"/>
            <a:ext cx="8042276" cy="4343400"/>
          </a:xfrm>
        </p:spPr>
        <p:txBody>
          <a:bodyPr/>
          <a:lstStyle/>
          <a:p>
            <a:pPr marL="0" indent="0">
              <a:buNone/>
            </a:pPr>
            <a:r>
              <a:rPr lang="en-US" dirty="0" smtClean="0"/>
              <a:t>C11T.12 </a:t>
            </a:r>
            <a:r>
              <a:rPr lang="en-US" i="1" dirty="0" smtClean="0"/>
              <a:t>An isolated star collapses so that its radius is half the original radius. Both its angular momentum and its rotational energy must be conserved. True or False? </a:t>
            </a:r>
          </a:p>
          <a:p>
            <a:pPr marL="0" indent="0">
              <a:buNone/>
            </a:pPr>
            <a:endParaRPr lang="en-US" i="1" dirty="0"/>
          </a:p>
          <a:p>
            <a:pPr marL="0" indent="0">
              <a:buNone/>
            </a:pPr>
            <a:r>
              <a:rPr lang="en-US" b="1" dirty="0" smtClean="0"/>
              <a:t>False. </a:t>
            </a:r>
            <a:r>
              <a:rPr lang="en-US" dirty="0" smtClean="0"/>
              <a:t>Conserving both at the same time is impossible. The angular momentum must be conserved because the system is isolated, but the rotational energy increases at the expense of its gravitational potential energy, which gets smaller as the star shrinks. </a:t>
            </a:r>
          </a:p>
          <a:p>
            <a:endParaRPr lang="en-US" i="1" dirty="0"/>
          </a:p>
          <a:p>
            <a:endParaRPr lang="en-US" i="1" dirty="0"/>
          </a:p>
        </p:txBody>
      </p:sp>
    </p:spTree>
    <p:extLst>
      <p:ext uri="{BB962C8B-B14F-4D97-AF65-F5344CB8AC3E}">
        <p14:creationId xmlns:p14="http://schemas.microsoft.com/office/powerpoint/2010/main" val="22152558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vs. Rotational Motion</a:t>
            </a:r>
            <a:endParaRPr lang="en-US" dirty="0"/>
          </a:p>
        </p:txBody>
      </p:sp>
      <p:pic>
        <p:nvPicPr>
          <p:cNvPr id="3" name="Picture 2"/>
          <p:cNvPicPr>
            <a:picLocks noChangeAspect="1"/>
          </p:cNvPicPr>
          <p:nvPr/>
        </p:nvPicPr>
        <p:blipFill>
          <a:blip r:embed="rId2"/>
          <a:stretch>
            <a:fillRect/>
          </a:stretch>
        </p:blipFill>
        <p:spPr>
          <a:xfrm>
            <a:off x="3290687" y="1809473"/>
            <a:ext cx="2359270" cy="1211517"/>
          </a:xfrm>
          <a:prstGeom prst="rect">
            <a:avLst/>
          </a:prstGeom>
        </p:spPr>
        <p:style>
          <a:lnRef idx="3">
            <a:schemeClr val="lt1"/>
          </a:lnRef>
          <a:fillRef idx="1">
            <a:schemeClr val="accent4"/>
          </a:fillRef>
          <a:effectRef idx="1">
            <a:schemeClr val="accent4"/>
          </a:effectRef>
          <a:fontRef idx="minor">
            <a:schemeClr val="lt1"/>
          </a:fontRef>
        </p:style>
      </p:pic>
      <p:graphicFrame>
        <p:nvGraphicFramePr>
          <p:cNvPr id="4" name="Table 3"/>
          <p:cNvGraphicFramePr>
            <a:graphicFrameLocks noGrp="1"/>
          </p:cNvGraphicFramePr>
          <p:nvPr>
            <p:extLst>
              <p:ext uri="{D42A27DB-BD31-4B8C-83A1-F6EECF244321}">
                <p14:modId xmlns:p14="http://schemas.microsoft.com/office/powerpoint/2010/main" val="895009745"/>
              </p:ext>
            </p:extLst>
          </p:nvPr>
        </p:nvGraphicFramePr>
        <p:xfrm>
          <a:off x="1524000" y="3854828"/>
          <a:ext cx="6096000" cy="185420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Linear</a:t>
                      </a:r>
                      <a:r>
                        <a:rPr lang="en-US" baseline="0" dirty="0" smtClean="0"/>
                        <a:t> Motion</a:t>
                      </a:r>
                      <a:endParaRPr lang="en-US" dirty="0"/>
                    </a:p>
                  </a:txBody>
                  <a:tcPr/>
                </a:tc>
                <a:tc>
                  <a:txBody>
                    <a:bodyPr/>
                    <a:lstStyle/>
                    <a:p>
                      <a:r>
                        <a:rPr lang="en-US" dirty="0" smtClean="0"/>
                        <a:t>Rotational Motion</a:t>
                      </a:r>
                      <a:endParaRPr lang="en-US" dirty="0"/>
                    </a:p>
                  </a:txBody>
                  <a:tcPr/>
                </a:tc>
              </a:tr>
              <a:tr h="370840">
                <a:tc>
                  <a:txBody>
                    <a:bodyPr/>
                    <a:lstStyle/>
                    <a:p>
                      <a:r>
                        <a:rPr lang="en-US" dirty="0" smtClean="0"/>
                        <a:t>Mass</a:t>
                      </a:r>
                      <a:endParaRPr lang="en-US" dirty="0"/>
                    </a:p>
                  </a:txBody>
                  <a:tcPr/>
                </a:tc>
                <a:tc>
                  <a:txBody>
                    <a:bodyPr/>
                    <a:lstStyle/>
                    <a:p>
                      <a:r>
                        <a:rPr lang="en-US" dirty="0" smtClean="0"/>
                        <a:t>Moment of Inertia</a:t>
                      </a:r>
                      <a:endParaRPr lang="en-US" dirty="0"/>
                    </a:p>
                  </a:txBody>
                  <a:tcPr/>
                </a:tc>
              </a:tr>
              <a:tr h="370840">
                <a:tc>
                  <a:txBody>
                    <a:bodyPr/>
                    <a:lstStyle/>
                    <a:p>
                      <a:r>
                        <a:rPr lang="en-US" dirty="0" smtClean="0"/>
                        <a:t>Velocity</a:t>
                      </a:r>
                      <a:endParaRPr lang="en-US" dirty="0"/>
                    </a:p>
                  </a:txBody>
                  <a:tcPr/>
                </a:tc>
                <a:tc>
                  <a:txBody>
                    <a:bodyPr/>
                    <a:lstStyle/>
                    <a:p>
                      <a:r>
                        <a:rPr lang="en-US" dirty="0" smtClean="0"/>
                        <a:t>Angular Velocity</a:t>
                      </a:r>
                      <a:endParaRPr lang="en-US" dirty="0"/>
                    </a:p>
                  </a:txBody>
                  <a:tcPr/>
                </a:tc>
              </a:tr>
              <a:tr h="370840">
                <a:tc>
                  <a:txBody>
                    <a:bodyPr/>
                    <a:lstStyle/>
                    <a:p>
                      <a:r>
                        <a:rPr lang="en-US" dirty="0" smtClean="0"/>
                        <a:t>Momentum</a:t>
                      </a:r>
                      <a:endParaRPr lang="en-US" dirty="0"/>
                    </a:p>
                  </a:txBody>
                  <a:tcPr/>
                </a:tc>
                <a:tc>
                  <a:txBody>
                    <a:bodyPr/>
                    <a:lstStyle/>
                    <a:p>
                      <a:r>
                        <a:rPr lang="en-US" dirty="0" smtClean="0"/>
                        <a:t>Angular</a:t>
                      </a:r>
                      <a:r>
                        <a:rPr lang="en-US" baseline="0" dirty="0" smtClean="0"/>
                        <a:t> Momentum</a:t>
                      </a:r>
                      <a:endParaRPr lang="en-US" dirty="0"/>
                    </a:p>
                  </a:txBody>
                  <a:tcPr/>
                </a:tc>
              </a:tr>
              <a:tr h="370840">
                <a:tc>
                  <a:txBody>
                    <a:bodyPr/>
                    <a:lstStyle/>
                    <a:p>
                      <a:r>
                        <a:rPr lang="en-US" dirty="0" smtClean="0"/>
                        <a:t>Kinetic Energy</a:t>
                      </a:r>
                      <a:endParaRPr lang="en-US" dirty="0"/>
                    </a:p>
                  </a:txBody>
                  <a:tcPr/>
                </a:tc>
                <a:tc>
                  <a:txBody>
                    <a:bodyPr/>
                    <a:lstStyle/>
                    <a:p>
                      <a:r>
                        <a:rPr lang="en-US" dirty="0" smtClean="0"/>
                        <a:t>Rotational Energy</a:t>
                      </a:r>
                      <a:endParaRPr lang="en-US" dirty="0"/>
                    </a:p>
                  </a:txBody>
                  <a:tcPr/>
                </a:tc>
              </a:tr>
            </a:tbl>
          </a:graphicData>
        </a:graphic>
      </p:graphicFrame>
    </p:spTree>
    <p:extLst>
      <p:ext uri="{BB962C8B-B14F-4D97-AF65-F5344CB8AC3E}">
        <p14:creationId xmlns:p14="http://schemas.microsoft.com/office/powerpoint/2010/main" val="23009230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C11T.3 Two wheels have the same total mass and radius. One wheel is a uniform disk. The other is like a bicycle wheel, with lightweight spokes connecting the rim to a small hub. Which has the larger moment of inertia? </a:t>
            </a:r>
          </a:p>
          <a:p>
            <a:pPr marL="457200" indent="-457200">
              <a:buFont typeface="+mj-lt"/>
              <a:buAutoNum type="alphaUcPeriod"/>
            </a:pPr>
            <a:r>
              <a:rPr lang="en-US" dirty="0" smtClean="0"/>
              <a:t>The solid disk</a:t>
            </a:r>
          </a:p>
          <a:p>
            <a:pPr marL="457200" indent="-457200">
              <a:buFont typeface="+mj-lt"/>
              <a:buAutoNum type="alphaUcPeriod"/>
            </a:pPr>
            <a:r>
              <a:rPr lang="en-US" dirty="0" smtClean="0"/>
              <a:t>The wheel with spokes</a:t>
            </a:r>
          </a:p>
          <a:p>
            <a:pPr marL="457200" indent="-457200">
              <a:buFont typeface="+mj-lt"/>
              <a:buAutoNum type="alphaUcPeriod"/>
            </a:pPr>
            <a:r>
              <a:rPr lang="en-US" dirty="0" smtClean="0"/>
              <a:t>Moment of inertia is same for both</a:t>
            </a:r>
          </a:p>
          <a:p>
            <a:pPr marL="457200" indent="-457200">
              <a:buFont typeface="+mj-lt"/>
              <a:buAutoNum type="alphaUcPeriod"/>
            </a:pPr>
            <a:r>
              <a:rPr lang="en-US" dirty="0" smtClean="0"/>
              <a:t>Need more information.</a:t>
            </a:r>
          </a:p>
          <a:p>
            <a:pPr marL="457200" indent="-457200">
              <a:buFont typeface="+mj-lt"/>
              <a:buAutoNum type="alphaUcPeriod"/>
            </a:pPr>
            <a:endParaRPr lang="en-US" dirty="0" smtClean="0"/>
          </a:p>
          <a:p>
            <a:pPr marL="0" indent="0">
              <a:buNone/>
            </a:pPr>
            <a:endParaRPr lang="en-US" dirty="0"/>
          </a:p>
        </p:txBody>
      </p:sp>
    </p:spTree>
    <p:extLst>
      <p:ext uri="{BB962C8B-B14F-4D97-AF65-F5344CB8AC3E}">
        <p14:creationId xmlns:p14="http://schemas.microsoft.com/office/powerpoint/2010/main" val="11516502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C11T.3 Two wheels have the same total mass and radius. One wheel is a uniform disk. The other is like a bicycle wheel, with lightweight spokes connecting the rim to a small hub. Which has the larger moment of inertia? </a:t>
            </a:r>
          </a:p>
          <a:p>
            <a:pPr marL="457200" indent="-457200">
              <a:buFont typeface="+mj-lt"/>
              <a:buAutoNum type="alphaUcPeriod"/>
            </a:pPr>
            <a:r>
              <a:rPr lang="en-US" dirty="0" smtClean="0"/>
              <a:t>The solid disk</a:t>
            </a:r>
          </a:p>
          <a:p>
            <a:pPr marL="457200" indent="-457200">
              <a:buFont typeface="+mj-lt"/>
              <a:buAutoNum type="alphaUcPeriod"/>
            </a:pPr>
            <a:r>
              <a:rPr lang="en-US" b="1" dirty="0" smtClean="0"/>
              <a:t>The wheel with spokes</a:t>
            </a:r>
          </a:p>
          <a:p>
            <a:pPr marL="457200" indent="-457200">
              <a:buFont typeface="+mj-lt"/>
              <a:buAutoNum type="alphaUcPeriod"/>
            </a:pPr>
            <a:r>
              <a:rPr lang="en-US" dirty="0" smtClean="0"/>
              <a:t>Moment of inertia is same for both</a:t>
            </a:r>
          </a:p>
          <a:p>
            <a:pPr marL="457200" indent="-457200">
              <a:buFont typeface="+mj-lt"/>
              <a:buAutoNum type="alphaUcPeriod"/>
            </a:pPr>
            <a:r>
              <a:rPr lang="en-US" dirty="0" smtClean="0"/>
              <a:t>Need more information.</a:t>
            </a:r>
          </a:p>
          <a:p>
            <a:pPr marL="457200" indent="-457200">
              <a:buFont typeface="+mj-lt"/>
              <a:buAutoNum type="alphaUcPeriod"/>
            </a:pPr>
            <a:endParaRPr lang="en-US" dirty="0" smtClean="0"/>
          </a:p>
          <a:p>
            <a:pPr marL="0" indent="0">
              <a:buNone/>
            </a:pPr>
            <a:r>
              <a:rPr lang="en-US" u="sng" dirty="0" smtClean="0"/>
              <a:t>Explanation</a:t>
            </a:r>
            <a:r>
              <a:rPr lang="en-US" dirty="0" smtClean="0"/>
              <a:t>: More mass is concentrated at large radii for the wheel with spokes. </a:t>
            </a:r>
            <a:endParaRPr lang="en-US" dirty="0"/>
          </a:p>
        </p:txBody>
      </p:sp>
    </p:spTree>
    <p:extLst>
      <p:ext uri="{BB962C8B-B14F-4D97-AF65-F5344CB8AC3E}">
        <p14:creationId xmlns:p14="http://schemas.microsoft.com/office/powerpoint/2010/main" val="5498639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Moments of Inertia </a:t>
            </a:r>
            <a:br>
              <a:rPr lang="en-US" sz="3600" dirty="0" smtClean="0"/>
            </a:br>
            <a:r>
              <a:rPr lang="en-US" sz="3600" dirty="0" smtClean="0"/>
              <a:t>for Different </a:t>
            </a:r>
            <a:r>
              <a:rPr lang="en-US" sz="3600" dirty="0"/>
              <a:t>O</a:t>
            </a:r>
            <a:r>
              <a:rPr lang="en-US" sz="3600" dirty="0" smtClean="0"/>
              <a:t>bjects</a:t>
            </a:r>
            <a:endParaRPr lang="en-US" sz="3600" dirty="0"/>
          </a:p>
        </p:txBody>
      </p:sp>
      <p:pic>
        <p:nvPicPr>
          <p:cNvPr id="4" name="Picture 3"/>
          <p:cNvPicPr>
            <a:picLocks noChangeAspect="1"/>
          </p:cNvPicPr>
          <p:nvPr/>
        </p:nvPicPr>
        <p:blipFill>
          <a:blip r:embed="rId2"/>
          <a:stretch>
            <a:fillRect/>
          </a:stretch>
        </p:blipFill>
        <p:spPr>
          <a:xfrm>
            <a:off x="3122214" y="1739989"/>
            <a:ext cx="2920863" cy="717839"/>
          </a:xfrm>
          <a:prstGeom prst="rect">
            <a:avLst/>
          </a:prstGeom>
        </p:spPr>
        <p:style>
          <a:lnRef idx="2">
            <a:schemeClr val="accent3">
              <a:shade val="50000"/>
            </a:schemeClr>
          </a:lnRef>
          <a:fillRef idx="1">
            <a:schemeClr val="accent3"/>
          </a:fillRef>
          <a:effectRef idx="0">
            <a:schemeClr val="accent3"/>
          </a:effectRef>
          <a:fontRef idx="minor">
            <a:schemeClr val="lt1"/>
          </a:fontRef>
        </p:style>
      </p:pic>
      <p:pic>
        <p:nvPicPr>
          <p:cNvPr id="6" name="Picture 5"/>
          <p:cNvPicPr>
            <a:picLocks noChangeAspect="1"/>
          </p:cNvPicPr>
          <p:nvPr/>
        </p:nvPicPr>
        <p:blipFill>
          <a:blip r:embed="rId3"/>
          <a:stretch>
            <a:fillRect/>
          </a:stretch>
        </p:blipFill>
        <p:spPr>
          <a:xfrm>
            <a:off x="0" y="3124043"/>
            <a:ext cx="9144000" cy="1156046"/>
          </a:xfrm>
          <a:prstGeom prst="rect">
            <a:avLst/>
          </a:prstGeom>
        </p:spPr>
      </p:pic>
      <p:sp>
        <p:nvSpPr>
          <p:cNvPr id="7" name="TextBox 6"/>
          <p:cNvSpPr txBox="1"/>
          <p:nvPr/>
        </p:nvSpPr>
        <p:spPr>
          <a:xfrm>
            <a:off x="1022643" y="4981638"/>
            <a:ext cx="7041223" cy="369332"/>
          </a:xfrm>
          <a:prstGeom prst="rect">
            <a:avLst/>
          </a:prstGeom>
          <a:noFill/>
        </p:spPr>
        <p:txBody>
          <a:bodyPr wrap="none" rtlCol="0">
            <a:spAutoFit/>
          </a:bodyPr>
          <a:lstStyle/>
          <a:p>
            <a:r>
              <a:rPr lang="en-US" dirty="0" smtClean="0"/>
              <a:t>Derivation requires some basic knowledge of integral calculus. </a:t>
            </a:r>
            <a:endParaRPr lang="en-US" dirty="0"/>
          </a:p>
        </p:txBody>
      </p:sp>
    </p:spTree>
    <p:extLst>
      <p:ext uri="{BB962C8B-B14F-4D97-AF65-F5344CB8AC3E}">
        <p14:creationId xmlns:p14="http://schemas.microsoft.com/office/powerpoint/2010/main" val="23084971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725802"/>
            <a:ext cx="8042276" cy="718730"/>
          </a:xfrm>
        </p:spPr>
        <p:txBody>
          <a:bodyPr/>
          <a:lstStyle/>
          <a:p>
            <a:r>
              <a:rPr lang="en-US" sz="3200" dirty="0" smtClean="0"/>
              <a:t>When an Object both Moves and Rotates</a:t>
            </a:r>
            <a:endParaRPr lang="en-US" sz="3200" dirty="0"/>
          </a:p>
        </p:txBody>
      </p:sp>
      <p:sp>
        <p:nvSpPr>
          <p:cNvPr id="6" name="Content Placeholder 5"/>
          <p:cNvSpPr>
            <a:spLocks noGrp="1"/>
          </p:cNvSpPr>
          <p:nvPr>
            <p:ph idx="1"/>
          </p:nvPr>
        </p:nvSpPr>
        <p:spPr>
          <a:xfrm>
            <a:off x="430784" y="2985684"/>
            <a:ext cx="8042276" cy="4835533"/>
          </a:xfrm>
        </p:spPr>
        <p:txBody>
          <a:bodyPr/>
          <a:lstStyle/>
          <a:p>
            <a:pPr marL="0" indent="0">
              <a:buNone/>
            </a:pPr>
            <a:r>
              <a:rPr lang="en-US" dirty="0" smtClean="0"/>
              <a:t>We can fortunately separate the total KE into a term (</a:t>
            </a:r>
            <a:r>
              <a:rPr lang="en-US" i="1" dirty="0" smtClean="0"/>
              <a:t>K</a:t>
            </a:r>
            <a:r>
              <a:rPr lang="en-US" baseline="-25000" dirty="0" smtClean="0"/>
              <a:t>CM</a:t>
            </a:r>
            <a:r>
              <a:rPr lang="en-US" dirty="0" smtClean="0"/>
              <a:t>) that depends only on the system’s center-of-mass motion and a term (</a:t>
            </a:r>
            <a:r>
              <a:rPr lang="en-US" i="1" dirty="0" err="1" smtClean="0"/>
              <a:t>U</a:t>
            </a:r>
            <a:r>
              <a:rPr lang="en-US" baseline="30000" dirty="0" err="1" smtClean="0"/>
              <a:t>rot</a:t>
            </a:r>
            <a:r>
              <a:rPr lang="en-US" dirty="0" smtClean="0"/>
              <a:t>) that depends only on the system’s internal motions relative to the center-of-mass. </a:t>
            </a:r>
            <a:endParaRPr lang="en-US" dirty="0"/>
          </a:p>
        </p:txBody>
      </p:sp>
      <p:pic>
        <p:nvPicPr>
          <p:cNvPr id="5" name="Picture 4"/>
          <p:cNvPicPr>
            <a:picLocks noChangeAspect="1"/>
          </p:cNvPicPr>
          <p:nvPr/>
        </p:nvPicPr>
        <p:blipFill>
          <a:blip r:embed="rId2"/>
          <a:stretch>
            <a:fillRect/>
          </a:stretch>
        </p:blipFill>
        <p:spPr>
          <a:xfrm>
            <a:off x="430784" y="1912524"/>
            <a:ext cx="8332407" cy="806362"/>
          </a:xfrm>
          <a:prstGeom prst="rect">
            <a:avLst/>
          </a:prstGeom>
        </p:spPr>
        <p:style>
          <a:lnRef idx="1">
            <a:schemeClr val="accent5"/>
          </a:lnRef>
          <a:fillRef idx="2">
            <a:schemeClr val="accent5"/>
          </a:fillRef>
          <a:effectRef idx="1">
            <a:schemeClr val="accent5"/>
          </a:effectRef>
          <a:fontRef idx="minor">
            <a:schemeClr val="dk1"/>
          </a:fontRef>
        </p:style>
      </p:pic>
      <p:pic>
        <p:nvPicPr>
          <p:cNvPr id="8" name="Picture 7"/>
          <p:cNvPicPr>
            <a:picLocks noChangeAspect="1"/>
          </p:cNvPicPr>
          <p:nvPr/>
        </p:nvPicPr>
        <p:blipFill>
          <a:blip r:embed="rId3"/>
          <a:stretch>
            <a:fillRect/>
          </a:stretch>
        </p:blipFill>
        <p:spPr>
          <a:xfrm>
            <a:off x="1496221" y="5144515"/>
            <a:ext cx="6049199" cy="1073245"/>
          </a:xfrm>
          <a:prstGeom prst="rect">
            <a:avLst/>
          </a:prstGeom>
        </p:spPr>
      </p:pic>
    </p:spTree>
    <p:extLst>
      <p:ext uri="{BB962C8B-B14F-4D97-AF65-F5344CB8AC3E}">
        <p14:creationId xmlns:p14="http://schemas.microsoft.com/office/powerpoint/2010/main" val="33488388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Rolling without Slipping</a:t>
            </a:r>
            <a:endParaRPr lang="en-US" dirty="0"/>
          </a:p>
        </p:txBody>
      </p:sp>
      <p:pic>
        <p:nvPicPr>
          <p:cNvPr id="3" name="Picture 2"/>
          <p:cNvPicPr>
            <a:picLocks noChangeAspect="1"/>
          </p:cNvPicPr>
          <p:nvPr/>
        </p:nvPicPr>
        <p:blipFill>
          <a:blip r:embed="rId2"/>
          <a:stretch>
            <a:fillRect/>
          </a:stretch>
        </p:blipFill>
        <p:spPr>
          <a:xfrm>
            <a:off x="266700" y="2260600"/>
            <a:ext cx="8610600" cy="2324100"/>
          </a:xfrm>
          <a:prstGeom prst="rect">
            <a:avLst/>
          </a:prstGeom>
        </p:spPr>
      </p:pic>
      <p:pic>
        <p:nvPicPr>
          <p:cNvPr id="4" name="Picture 3"/>
          <p:cNvPicPr>
            <a:picLocks noChangeAspect="1"/>
          </p:cNvPicPr>
          <p:nvPr/>
        </p:nvPicPr>
        <p:blipFill>
          <a:blip r:embed="rId3"/>
          <a:stretch>
            <a:fillRect/>
          </a:stretch>
        </p:blipFill>
        <p:spPr>
          <a:xfrm>
            <a:off x="2616200" y="5684063"/>
            <a:ext cx="3898900" cy="596900"/>
          </a:xfrm>
          <a:prstGeom prst="rect">
            <a:avLst/>
          </a:prstGeom>
        </p:spPr>
      </p:pic>
      <p:pic>
        <p:nvPicPr>
          <p:cNvPr id="5" name="Picture 4"/>
          <p:cNvPicPr>
            <a:picLocks noChangeAspect="1"/>
          </p:cNvPicPr>
          <p:nvPr/>
        </p:nvPicPr>
        <p:blipFill>
          <a:blip r:embed="rId4"/>
          <a:stretch>
            <a:fillRect/>
          </a:stretch>
        </p:blipFill>
        <p:spPr>
          <a:xfrm>
            <a:off x="49482" y="4837666"/>
            <a:ext cx="9113493" cy="671828"/>
          </a:xfrm>
          <a:prstGeom prst="rect">
            <a:avLst/>
          </a:prstGeom>
        </p:spPr>
      </p:pic>
    </p:spTree>
    <p:extLst>
      <p:ext uri="{BB962C8B-B14F-4D97-AF65-F5344CB8AC3E}">
        <p14:creationId xmlns:p14="http://schemas.microsoft.com/office/powerpoint/2010/main" val="342967956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Rolling Down an Incline</a:t>
            </a:r>
            <a:endParaRPr lang="en-US" dirty="0"/>
          </a:p>
        </p:txBody>
      </p:sp>
      <p:sp>
        <p:nvSpPr>
          <p:cNvPr id="4" name="Content Placeholder 3"/>
          <p:cNvSpPr>
            <a:spLocks noGrp="1"/>
          </p:cNvSpPr>
          <p:nvPr>
            <p:ph idx="1"/>
          </p:nvPr>
        </p:nvSpPr>
        <p:spPr>
          <a:xfrm>
            <a:off x="444500" y="5311969"/>
            <a:ext cx="8042276" cy="923326"/>
          </a:xfrm>
        </p:spPr>
        <p:txBody>
          <a:bodyPr/>
          <a:lstStyle/>
          <a:p>
            <a:pPr marL="0" indent="0">
              <a:buNone/>
            </a:pPr>
            <a:r>
              <a:rPr lang="en-US" dirty="0" smtClean="0"/>
              <a:t>The </a:t>
            </a:r>
            <a:r>
              <a:rPr lang="en-US" b="1" dirty="0" smtClean="0"/>
              <a:t>friction force </a:t>
            </a:r>
            <a:r>
              <a:rPr lang="en-US" dirty="0" smtClean="0"/>
              <a:t>acting on a rolling object only affects its rotational energy. </a:t>
            </a:r>
            <a:endParaRPr lang="en-US" dirty="0"/>
          </a:p>
        </p:txBody>
      </p:sp>
      <p:pic>
        <p:nvPicPr>
          <p:cNvPr id="3" name="Picture 2"/>
          <p:cNvPicPr>
            <a:picLocks noChangeAspect="1"/>
          </p:cNvPicPr>
          <p:nvPr/>
        </p:nvPicPr>
        <p:blipFill>
          <a:blip r:embed="rId2"/>
          <a:stretch>
            <a:fillRect/>
          </a:stretch>
        </p:blipFill>
        <p:spPr>
          <a:xfrm>
            <a:off x="444500" y="1765300"/>
            <a:ext cx="8255000" cy="3327400"/>
          </a:xfrm>
          <a:prstGeom prst="rect">
            <a:avLst/>
          </a:prstGeom>
        </p:spPr>
      </p:pic>
      <p:pic>
        <p:nvPicPr>
          <p:cNvPr id="5" name="Picture 4"/>
          <p:cNvPicPr>
            <a:picLocks noChangeAspect="1"/>
          </p:cNvPicPr>
          <p:nvPr/>
        </p:nvPicPr>
        <p:blipFill>
          <a:blip r:embed="rId3"/>
          <a:stretch>
            <a:fillRect/>
          </a:stretch>
        </p:blipFill>
        <p:spPr>
          <a:xfrm>
            <a:off x="3477479" y="6235295"/>
            <a:ext cx="1850163" cy="353708"/>
          </a:xfrm>
          <a:prstGeom prst="rect">
            <a:avLst/>
          </a:prstGeom>
        </p:spPr>
      </p:pic>
    </p:spTree>
    <p:extLst>
      <p:ext uri="{BB962C8B-B14F-4D97-AF65-F5344CB8AC3E}">
        <p14:creationId xmlns:p14="http://schemas.microsoft.com/office/powerpoint/2010/main" val="30298068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81449"/>
            <a:ext cx="8042276" cy="751721"/>
          </a:xfrm>
        </p:spPr>
        <p:txBody>
          <a:bodyPr/>
          <a:lstStyle/>
          <a:p>
            <a:r>
              <a:rPr lang="en-US" dirty="0" smtClean="0"/>
              <a:t>Review of Last Class</a:t>
            </a:r>
            <a:endParaRPr lang="en-US" dirty="0"/>
          </a:p>
        </p:txBody>
      </p:sp>
      <p:sp>
        <p:nvSpPr>
          <p:cNvPr id="8" name="Content Placeholder 7"/>
          <p:cNvSpPr>
            <a:spLocks noGrp="1"/>
          </p:cNvSpPr>
          <p:nvPr>
            <p:ph idx="1"/>
          </p:nvPr>
        </p:nvSpPr>
        <p:spPr>
          <a:xfrm>
            <a:off x="549275" y="1126992"/>
            <a:ext cx="8042276" cy="5438213"/>
          </a:xfrm>
        </p:spPr>
        <p:txBody>
          <a:bodyPr>
            <a:normAutofit/>
          </a:bodyPr>
          <a:lstStyle/>
          <a:p>
            <a:r>
              <a:rPr lang="en-US" dirty="0" smtClean="0"/>
              <a:t>Change in KE: </a:t>
            </a:r>
          </a:p>
          <a:p>
            <a:r>
              <a:rPr lang="en-US" b="1" dirty="0" smtClean="0"/>
              <a:t>Work</a:t>
            </a:r>
            <a:r>
              <a:rPr lang="en-US" dirty="0" smtClean="0"/>
              <a:t>: Total </a:t>
            </a:r>
            <a:r>
              <a:rPr lang="en-US" dirty="0" smtClean="0"/>
              <a:t>energy transferred into the </a:t>
            </a:r>
            <a:r>
              <a:rPr lang="en-US" dirty="0" smtClean="0"/>
              <a:t>system: </a:t>
            </a:r>
            <a:endParaRPr lang="en-US" dirty="0" smtClean="0"/>
          </a:p>
          <a:p>
            <a:endParaRPr lang="en-US" dirty="0" smtClean="0"/>
          </a:p>
          <a:p>
            <a:endParaRPr lang="en-US" dirty="0"/>
          </a:p>
          <a:p>
            <a:endParaRPr lang="en-US" dirty="0" smtClean="0"/>
          </a:p>
          <a:p>
            <a:endParaRPr lang="en-US" dirty="0" smtClean="0"/>
          </a:p>
          <a:p>
            <a:r>
              <a:rPr lang="en-US" b="1" dirty="0" smtClean="0"/>
              <a:t>Positive</a:t>
            </a:r>
            <a:r>
              <a:rPr lang="en-US" dirty="0" smtClean="0"/>
              <a:t> (</a:t>
            </a:r>
            <a:r>
              <a:rPr lang="en-US" b="1" dirty="0" smtClean="0"/>
              <a:t>Negative</a:t>
            </a:r>
            <a:r>
              <a:rPr lang="en-US" dirty="0" smtClean="0"/>
              <a:t>) work if </a:t>
            </a:r>
            <a:r>
              <a:rPr lang="en-US" dirty="0"/>
              <a:t>the angle between force and displacement is less </a:t>
            </a:r>
            <a:r>
              <a:rPr lang="en-US" dirty="0" smtClean="0"/>
              <a:t>(greater) than </a:t>
            </a:r>
            <a:r>
              <a:rPr lang="en-US" dirty="0"/>
              <a:t>90</a:t>
            </a:r>
            <a:r>
              <a:rPr lang="en-US" baseline="30000" dirty="0"/>
              <a:t>0</a:t>
            </a:r>
            <a:r>
              <a:rPr lang="en-US" dirty="0"/>
              <a:t>. Means energy flows </a:t>
            </a:r>
            <a:r>
              <a:rPr lang="en-US" i="1" dirty="0"/>
              <a:t>into</a:t>
            </a:r>
            <a:r>
              <a:rPr lang="en-US" dirty="0"/>
              <a:t> </a:t>
            </a:r>
            <a:r>
              <a:rPr lang="en-US" dirty="0" smtClean="0"/>
              <a:t>(</a:t>
            </a:r>
            <a:r>
              <a:rPr lang="en-US" i="1" dirty="0" smtClean="0"/>
              <a:t>out of</a:t>
            </a:r>
            <a:r>
              <a:rPr lang="en-US" dirty="0" smtClean="0"/>
              <a:t>) the </a:t>
            </a:r>
            <a:r>
              <a:rPr lang="en-US" dirty="0"/>
              <a:t>system. </a:t>
            </a:r>
          </a:p>
        </p:txBody>
      </p:sp>
      <p:sp>
        <p:nvSpPr>
          <p:cNvPr id="9" name="Content Placeholder 8"/>
          <p:cNvSpPr>
            <a:spLocks noGrp="1"/>
          </p:cNvSpPr>
          <p:nvPr>
            <p:ph sz="half" idx="4294967295"/>
          </p:nvPr>
        </p:nvSpPr>
        <p:spPr>
          <a:xfrm>
            <a:off x="5303838" y="1600200"/>
            <a:ext cx="3840162" cy="4343400"/>
          </a:xfrm>
        </p:spPr>
        <p:txBody>
          <a:bodyPr/>
          <a:lstStyle/>
          <a:p>
            <a:endParaRPr lang="en-US" dirty="0" smtClean="0"/>
          </a:p>
          <a:p>
            <a:endParaRPr lang="en-US" dirty="0"/>
          </a:p>
          <a:p>
            <a:endParaRPr lang="en-US" dirty="0" smtClean="0"/>
          </a:p>
          <a:p>
            <a:endParaRPr lang="en-US" dirty="0"/>
          </a:p>
        </p:txBody>
      </p:sp>
      <p:pic>
        <p:nvPicPr>
          <p:cNvPr id="10" name="Picture 9"/>
          <p:cNvPicPr>
            <a:picLocks noChangeAspect="1"/>
          </p:cNvPicPr>
          <p:nvPr/>
        </p:nvPicPr>
        <p:blipFill>
          <a:blip r:embed="rId2"/>
          <a:stretch>
            <a:fillRect/>
          </a:stretch>
        </p:blipFill>
        <p:spPr>
          <a:xfrm>
            <a:off x="3329074" y="1147605"/>
            <a:ext cx="2573103" cy="395862"/>
          </a:xfrm>
          <a:prstGeom prst="rect">
            <a:avLst/>
          </a:prstGeom>
        </p:spPr>
        <p:style>
          <a:lnRef idx="2">
            <a:schemeClr val="accent4">
              <a:shade val="50000"/>
            </a:schemeClr>
          </a:lnRef>
          <a:fillRef idx="1">
            <a:schemeClr val="accent4"/>
          </a:fillRef>
          <a:effectRef idx="0">
            <a:schemeClr val="accent4"/>
          </a:effectRef>
          <a:fontRef idx="minor">
            <a:schemeClr val="lt1"/>
          </a:fontRef>
        </p:style>
      </p:pic>
      <p:pic>
        <p:nvPicPr>
          <p:cNvPr id="11" name="Picture 10"/>
          <p:cNvPicPr>
            <a:picLocks noChangeAspect="1"/>
          </p:cNvPicPr>
          <p:nvPr/>
        </p:nvPicPr>
        <p:blipFill>
          <a:blip r:embed="rId3"/>
          <a:stretch>
            <a:fillRect/>
          </a:stretch>
        </p:blipFill>
        <p:spPr>
          <a:xfrm>
            <a:off x="3708432" y="2233054"/>
            <a:ext cx="1855044" cy="521732"/>
          </a:xfrm>
          <a:prstGeom prst="rect">
            <a:avLst/>
          </a:prstGeom>
        </p:spPr>
        <p:style>
          <a:lnRef idx="2">
            <a:schemeClr val="accent5">
              <a:shade val="50000"/>
            </a:schemeClr>
          </a:lnRef>
          <a:fillRef idx="1">
            <a:schemeClr val="accent5"/>
          </a:fillRef>
          <a:effectRef idx="0">
            <a:schemeClr val="accent5"/>
          </a:effectRef>
          <a:fontRef idx="minor">
            <a:schemeClr val="lt1"/>
          </a:fontRef>
        </p:style>
      </p:pic>
      <p:graphicFrame>
        <p:nvGraphicFramePr>
          <p:cNvPr id="12" name="Table 11"/>
          <p:cNvGraphicFramePr>
            <a:graphicFrameLocks noGrp="1"/>
          </p:cNvGraphicFramePr>
          <p:nvPr>
            <p:extLst>
              <p:ext uri="{D42A27DB-BD31-4B8C-83A1-F6EECF244321}">
                <p14:modId xmlns:p14="http://schemas.microsoft.com/office/powerpoint/2010/main" val="562430333"/>
              </p:ext>
            </p:extLst>
          </p:nvPr>
        </p:nvGraphicFramePr>
        <p:xfrm>
          <a:off x="1331456" y="2985716"/>
          <a:ext cx="6558302" cy="1463040"/>
        </p:xfrm>
        <a:graphic>
          <a:graphicData uri="http://schemas.openxmlformats.org/drawingml/2006/table">
            <a:tbl>
              <a:tblPr firstRow="1" bandRow="1">
                <a:tableStyleId>{5C22544A-7EE6-4342-B048-85BDC9FD1C3A}</a:tableStyleId>
              </a:tblPr>
              <a:tblGrid>
                <a:gridCol w="3279151"/>
                <a:gridCol w="3279151"/>
              </a:tblGrid>
              <a:tr h="0">
                <a:tc>
                  <a:txBody>
                    <a:bodyPr/>
                    <a:lstStyle/>
                    <a:p>
                      <a:pPr algn="ctr"/>
                      <a:r>
                        <a:rPr lang="en-US" dirty="0" smtClean="0"/>
                        <a:t>Differential</a:t>
                      </a:r>
                      <a:r>
                        <a:rPr lang="en-US" baseline="0" dirty="0" smtClean="0"/>
                        <a:t> Change</a:t>
                      </a:r>
                      <a:endParaRPr lang="en-US" dirty="0"/>
                    </a:p>
                  </a:txBody>
                  <a:tcPr/>
                </a:tc>
                <a:tc>
                  <a:txBody>
                    <a:bodyPr/>
                    <a:lstStyle/>
                    <a:p>
                      <a:pPr algn="ctr"/>
                      <a:r>
                        <a:rPr lang="en-US" dirty="0" smtClean="0"/>
                        <a:t>Quantity</a:t>
                      </a:r>
                      <a:endParaRPr lang="en-US" dirty="0"/>
                    </a:p>
                  </a:txBody>
                  <a:tcPr/>
                </a:tc>
              </a:tr>
              <a:tr h="269321">
                <a:tc>
                  <a:txBody>
                    <a:bodyPr/>
                    <a:lstStyle/>
                    <a:p>
                      <a:pPr algn="ctr"/>
                      <a:r>
                        <a:rPr lang="en-US" dirty="0" smtClean="0"/>
                        <a:t>Impulse</a:t>
                      </a:r>
                      <a:endParaRPr lang="en-US" dirty="0"/>
                    </a:p>
                  </a:txBody>
                  <a:tcPr/>
                </a:tc>
                <a:tc>
                  <a:txBody>
                    <a:bodyPr/>
                    <a:lstStyle/>
                    <a:p>
                      <a:pPr algn="ctr"/>
                      <a:r>
                        <a:rPr lang="en-US" dirty="0" smtClean="0"/>
                        <a:t>Momentum</a:t>
                      </a:r>
                      <a:endParaRPr lang="en-US" dirty="0"/>
                    </a:p>
                  </a:txBody>
                  <a:tcPr/>
                </a:tc>
              </a:tr>
              <a:tr h="269321">
                <a:tc>
                  <a:txBody>
                    <a:bodyPr/>
                    <a:lstStyle/>
                    <a:p>
                      <a:pPr algn="ctr"/>
                      <a:r>
                        <a:rPr lang="en-US" dirty="0" smtClean="0"/>
                        <a:t>Twirl</a:t>
                      </a:r>
                      <a:endParaRPr lang="en-US" dirty="0"/>
                    </a:p>
                  </a:txBody>
                  <a:tcPr/>
                </a:tc>
                <a:tc>
                  <a:txBody>
                    <a:bodyPr/>
                    <a:lstStyle/>
                    <a:p>
                      <a:pPr algn="ctr"/>
                      <a:r>
                        <a:rPr lang="en-US" dirty="0" smtClean="0"/>
                        <a:t>Angular</a:t>
                      </a:r>
                      <a:r>
                        <a:rPr lang="en-US" baseline="0" dirty="0" smtClean="0"/>
                        <a:t> Momentum</a:t>
                      </a:r>
                      <a:endParaRPr lang="en-US" dirty="0"/>
                    </a:p>
                  </a:txBody>
                  <a:tcPr/>
                </a:tc>
              </a:tr>
              <a:tr h="269321">
                <a:tc>
                  <a:txBody>
                    <a:bodyPr/>
                    <a:lstStyle/>
                    <a:p>
                      <a:pPr algn="ctr"/>
                      <a:r>
                        <a:rPr lang="en-US" dirty="0" smtClean="0"/>
                        <a:t>Work</a:t>
                      </a:r>
                      <a:endParaRPr lang="en-US" dirty="0"/>
                    </a:p>
                  </a:txBody>
                  <a:tcPr/>
                </a:tc>
                <a:tc>
                  <a:txBody>
                    <a:bodyPr/>
                    <a:lstStyle/>
                    <a:p>
                      <a:pPr algn="ctr"/>
                      <a:r>
                        <a:rPr lang="en-US" dirty="0" smtClean="0"/>
                        <a:t>Energy</a:t>
                      </a:r>
                      <a:endParaRPr lang="en-US" dirty="0"/>
                    </a:p>
                  </a:txBody>
                  <a:tcPr/>
                </a:tc>
              </a:tr>
            </a:tbl>
          </a:graphicData>
        </a:graphic>
      </p:graphicFrame>
    </p:spTree>
    <p:extLst>
      <p:ext uri="{BB962C8B-B14F-4D97-AF65-F5344CB8AC3E}">
        <p14:creationId xmlns:p14="http://schemas.microsoft.com/office/powerpoint/2010/main" val="13431852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Rolling Down an Incline</a:t>
            </a:r>
            <a:endParaRPr lang="en-US" dirty="0"/>
          </a:p>
        </p:txBody>
      </p:sp>
      <p:sp>
        <p:nvSpPr>
          <p:cNvPr id="3" name="Content Placeholder 2"/>
          <p:cNvSpPr>
            <a:spLocks noGrp="1"/>
          </p:cNvSpPr>
          <p:nvPr>
            <p:ph idx="1"/>
          </p:nvPr>
        </p:nvSpPr>
        <p:spPr/>
        <p:txBody>
          <a:bodyPr/>
          <a:lstStyle/>
          <a:p>
            <a:pPr marL="0" indent="0">
              <a:buNone/>
            </a:pPr>
            <a:r>
              <a:rPr lang="en-US" dirty="0" smtClean="0"/>
              <a:t>For the earth-ball system, conservation of energy implies</a:t>
            </a:r>
            <a:endParaRPr lang="en-US" dirty="0"/>
          </a:p>
        </p:txBody>
      </p:sp>
      <p:pic>
        <p:nvPicPr>
          <p:cNvPr id="4" name="Picture 3"/>
          <p:cNvPicPr>
            <a:picLocks noChangeAspect="1"/>
          </p:cNvPicPr>
          <p:nvPr/>
        </p:nvPicPr>
        <p:blipFill>
          <a:blip r:embed="rId2"/>
          <a:stretch>
            <a:fillRect/>
          </a:stretch>
        </p:blipFill>
        <p:spPr>
          <a:xfrm>
            <a:off x="0" y="2634160"/>
            <a:ext cx="9144000" cy="1191605"/>
          </a:xfrm>
          <a:prstGeom prst="rect">
            <a:avLst/>
          </a:prstGeom>
        </p:spPr>
      </p:pic>
      <p:pic>
        <p:nvPicPr>
          <p:cNvPr id="5" name="Picture 4"/>
          <p:cNvPicPr>
            <a:picLocks noChangeAspect="1"/>
          </p:cNvPicPr>
          <p:nvPr/>
        </p:nvPicPr>
        <p:blipFill>
          <a:blip r:embed="rId3"/>
          <a:stretch>
            <a:fillRect/>
          </a:stretch>
        </p:blipFill>
        <p:spPr>
          <a:xfrm>
            <a:off x="0" y="4221662"/>
            <a:ext cx="9144000" cy="1680000"/>
          </a:xfrm>
          <a:prstGeom prst="rect">
            <a:avLst/>
          </a:prstGeom>
        </p:spPr>
      </p:pic>
      <p:sp>
        <p:nvSpPr>
          <p:cNvPr id="6" name="TextBox 5"/>
          <p:cNvSpPr txBox="1"/>
          <p:nvPr/>
        </p:nvSpPr>
        <p:spPr>
          <a:xfrm>
            <a:off x="1550462" y="6096901"/>
            <a:ext cx="6420297" cy="369332"/>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dirty="0" smtClean="0"/>
              <a:t>Center-of-mass velocity independent of mass and radius.</a:t>
            </a:r>
            <a:endParaRPr lang="en-US" dirty="0"/>
          </a:p>
        </p:txBody>
      </p:sp>
    </p:spTree>
    <p:extLst>
      <p:ext uri="{BB962C8B-B14F-4D97-AF65-F5344CB8AC3E}">
        <p14:creationId xmlns:p14="http://schemas.microsoft.com/office/powerpoint/2010/main" val="40406908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a:t>
            </a:r>
            <a:endParaRPr lang="en-US" dirty="0"/>
          </a:p>
        </p:txBody>
      </p:sp>
      <p:sp>
        <p:nvSpPr>
          <p:cNvPr id="3" name="Content Placeholder 2"/>
          <p:cNvSpPr>
            <a:spLocks noGrp="1"/>
          </p:cNvSpPr>
          <p:nvPr>
            <p:ph idx="1"/>
          </p:nvPr>
        </p:nvSpPr>
        <p:spPr/>
        <p:txBody>
          <a:bodyPr/>
          <a:lstStyle/>
          <a:p>
            <a:pPr marL="0" indent="0">
              <a:buNone/>
            </a:pPr>
            <a:r>
              <a:rPr lang="en-US" dirty="0" smtClean="0"/>
              <a:t>C11M.4 </a:t>
            </a:r>
            <a:r>
              <a:rPr lang="en-US" i="1" dirty="0" smtClean="0"/>
              <a:t>In the first scene of the movie Raiders of the Lost Ark, archeologist Indiana Jones inadvertently trips a booby trap and is chased out of a cave by a large spherical rolling stone. If the stone is rolling at 15 mi/h (about as fast as a normal human can run), what minimum vertical distance must it have rolled down before confronting Jones? </a:t>
            </a:r>
            <a:endParaRPr lang="en-US" i="1" dirty="0"/>
          </a:p>
        </p:txBody>
      </p:sp>
    </p:spTree>
    <p:extLst>
      <p:ext uri="{BB962C8B-B14F-4D97-AF65-F5344CB8AC3E}">
        <p14:creationId xmlns:p14="http://schemas.microsoft.com/office/powerpoint/2010/main" val="2420668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67464"/>
            <a:ext cx="8042276" cy="784712"/>
          </a:xfrm>
        </p:spPr>
        <p:txBody>
          <a:bodyPr/>
          <a:lstStyle/>
          <a:p>
            <a:r>
              <a:rPr lang="en-US" dirty="0" smtClean="0"/>
              <a:t>Solution</a:t>
            </a:r>
            <a:endParaRPr lang="en-US" dirty="0"/>
          </a:p>
        </p:txBody>
      </p:sp>
      <p:pic>
        <p:nvPicPr>
          <p:cNvPr id="4" name="Picture 3"/>
          <p:cNvPicPr>
            <a:picLocks noChangeAspect="1"/>
          </p:cNvPicPr>
          <p:nvPr/>
        </p:nvPicPr>
        <p:blipFill>
          <a:blip r:embed="rId2"/>
          <a:stretch>
            <a:fillRect/>
          </a:stretch>
        </p:blipFill>
        <p:spPr>
          <a:xfrm>
            <a:off x="812800" y="1105500"/>
            <a:ext cx="7505700" cy="3327400"/>
          </a:xfrm>
          <a:prstGeom prst="rect">
            <a:avLst/>
          </a:prstGeom>
        </p:spPr>
      </p:pic>
      <p:pic>
        <p:nvPicPr>
          <p:cNvPr id="5" name="Picture 4"/>
          <p:cNvPicPr>
            <a:picLocks noChangeAspect="1"/>
          </p:cNvPicPr>
          <p:nvPr/>
        </p:nvPicPr>
        <p:blipFill>
          <a:blip r:embed="rId3"/>
          <a:stretch>
            <a:fillRect/>
          </a:stretch>
        </p:blipFill>
        <p:spPr>
          <a:xfrm>
            <a:off x="1600200" y="4350425"/>
            <a:ext cx="5943600" cy="685800"/>
          </a:xfrm>
          <a:prstGeom prst="rect">
            <a:avLst/>
          </a:prstGeom>
        </p:spPr>
      </p:pic>
      <p:pic>
        <p:nvPicPr>
          <p:cNvPr id="6" name="Picture 5"/>
          <p:cNvPicPr>
            <a:picLocks noChangeAspect="1"/>
          </p:cNvPicPr>
          <p:nvPr/>
        </p:nvPicPr>
        <p:blipFill>
          <a:blip r:embed="rId4"/>
          <a:stretch>
            <a:fillRect/>
          </a:stretch>
        </p:blipFill>
        <p:spPr>
          <a:xfrm>
            <a:off x="549275" y="5080000"/>
            <a:ext cx="8318500" cy="1778000"/>
          </a:xfrm>
          <a:prstGeom prst="rect">
            <a:avLst/>
          </a:prstGeom>
        </p:spPr>
      </p:pic>
    </p:spTree>
    <p:extLst>
      <p:ext uri="{BB962C8B-B14F-4D97-AF65-F5344CB8AC3E}">
        <p14:creationId xmlns:p14="http://schemas.microsoft.com/office/powerpoint/2010/main" val="25931509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547" y="148459"/>
            <a:ext cx="8042276" cy="784712"/>
          </a:xfrm>
        </p:spPr>
        <p:txBody>
          <a:bodyPr/>
          <a:lstStyle/>
          <a:p>
            <a:r>
              <a:rPr lang="en-US" dirty="0" smtClean="0"/>
              <a:t>What’s the Difference?</a:t>
            </a:r>
            <a:endParaRPr lang="en-US" dirty="0"/>
          </a:p>
        </p:txBody>
      </p:sp>
      <p:pic>
        <p:nvPicPr>
          <p:cNvPr id="10" name="Picture 9"/>
          <p:cNvPicPr>
            <a:picLocks noChangeAspect="1"/>
          </p:cNvPicPr>
          <p:nvPr/>
        </p:nvPicPr>
        <p:blipFill>
          <a:blip r:embed="rId2"/>
          <a:stretch>
            <a:fillRect/>
          </a:stretch>
        </p:blipFill>
        <p:spPr>
          <a:xfrm>
            <a:off x="6201838" y="1100367"/>
            <a:ext cx="1515514" cy="426238"/>
          </a:xfrm>
          <a:prstGeom prst="rect">
            <a:avLst/>
          </a:prstGeom>
        </p:spPr>
        <p:style>
          <a:lnRef idx="2">
            <a:schemeClr val="accent5">
              <a:shade val="50000"/>
            </a:schemeClr>
          </a:lnRef>
          <a:fillRef idx="1">
            <a:schemeClr val="accent5"/>
          </a:fillRef>
          <a:effectRef idx="0">
            <a:schemeClr val="accent5"/>
          </a:effectRef>
          <a:fontRef idx="minor">
            <a:schemeClr val="lt1"/>
          </a:fontRef>
        </p:style>
      </p:pic>
      <p:pic>
        <p:nvPicPr>
          <p:cNvPr id="15" name="Picture 14"/>
          <p:cNvPicPr>
            <a:picLocks noChangeAspect="1"/>
          </p:cNvPicPr>
          <p:nvPr/>
        </p:nvPicPr>
        <p:blipFill>
          <a:blip r:embed="rId3"/>
          <a:stretch>
            <a:fillRect/>
          </a:stretch>
        </p:blipFill>
        <p:spPr>
          <a:xfrm>
            <a:off x="390752" y="1700385"/>
            <a:ext cx="4074796" cy="280512"/>
          </a:xfrm>
          <a:prstGeom prst="rect">
            <a:avLst/>
          </a:prstGeom>
        </p:spPr>
      </p:pic>
      <p:pic>
        <p:nvPicPr>
          <p:cNvPr id="16" name="Picture 15"/>
          <p:cNvPicPr>
            <a:picLocks noChangeAspect="1"/>
          </p:cNvPicPr>
          <p:nvPr/>
        </p:nvPicPr>
        <p:blipFill>
          <a:blip r:embed="rId4"/>
          <a:stretch>
            <a:fillRect/>
          </a:stretch>
        </p:blipFill>
        <p:spPr>
          <a:xfrm>
            <a:off x="4810863" y="1733375"/>
            <a:ext cx="4281499" cy="280512"/>
          </a:xfrm>
          <a:prstGeom prst="rect">
            <a:avLst/>
          </a:prstGeom>
        </p:spPr>
      </p:pic>
      <p:pic>
        <p:nvPicPr>
          <p:cNvPr id="18" name="Picture 17"/>
          <p:cNvPicPr>
            <a:picLocks noChangeAspect="1"/>
          </p:cNvPicPr>
          <p:nvPr/>
        </p:nvPicPr>
        <p:blipFill>
          <a:blip r:embed="rId5"/>
          <a:stretch>
            <a:fillRect/>
          </a:stretch>
        </p:blipFill>
        <p:spPr>
          <a:xfrm>
            <a:off x="390752" y="2273296"/>
            <a:ext cx="4074796" cy="232845"/>
          </a:xfrm>
          <a:prstGeom prst="rect">
            <a:avLst/>
          </a:prstGeom>
        </p:spPr>
      </p:pic>
      <p:pic>
        <p:nvPicPr>
          <p:cNvPr id="21" name="Picture 20"/>
          <p:cNvPicPr>
            <a:picLocks noChangeAspect="1"/>
          </p:cNvPicPr>
          <p:nvPr/>
        </p:nvPicPr>
        <p:blipFill>
          <a:blip r:embed="rId6"/>
          <a:stretch>
            <a:fillRect/>
          </a:stretch>
        </p:blipFill>
        <p:spPr>
          <a:xfrm>
            <a:off x="4810862" y="2296639"/>
            <a:ext cx="4281499" cy="209877"/>
          </a:xfrm>
          <a:prstGeom prst="rect">
            <a:avLst/>
          </a:prstGeom>
        </p:spPr>
      </p:pic>
      <p:pic>
        <p:nvPicPr>
          <p:cNvPr id="23" name="Picture 22"/>
          <p:cNvPicPr>
            <a:picLocks noChangeAspect="1"/>
          </p:cNvPicPr>
          <p:nvPr/>
        </p:nvPicPr>
        <p:blipFill>
          <a:blip r:embed="rId7"/>
          <a:stretch>
            <a:fillRect/>
          </a:stretch>
        </p:blipFill>
        <p:spPr>
          <a:xfrm>
            <a:off x="390752" y="2851674"/>
            <a:ext cx="3999002" cy="375745"/>
          </a:xfrm>
          <a:prstGeom prst="rect">
            <a:avLst/>
          </a:prstGeom>
        </p:spPr>
      </p:pic>
      <p:pic>
        <p:nvPicPr>
          <p:cNvPr id="24" name="Picture 23"/>
          <p:cNvPicPr>
            <a:picLocks noChangeAspect="1"/>
          </p:cNvPicPr>
          <p:nvPr/>
        </p:nvPicPr>
        <p:blipFill>
          <a:blip r:embed="rId8"/>
          <a:stretch>
            <a:fillRect/>
          </a:stretch>
        </p:blipFill>
        <p:spPr>
          <a:xfrm>
            <a:off x="4748581" y="2826274"/>
            <a:ext cx="4343780" cy="446279"/>
          </a:xfrm>
          <a:prstGeom prst="rect">
            <a:avLst/>
          </a:prstGeom>
        </p:spPr>
      </p:pic>
      <p:pic>
        <p:nvPicPr>
          <p:cNvPr id="25" name="Picture 24"/>
          <p:cNvPicPr>
            <a:picLocks noChangeAspect="1"/>
          </p:cNvPicPr>
          <p:nvPr/>
        </p:nvPicPr>
        <p:blipFill>
          <a:blip r:embed="rId9"/>
          <a:stretch>
            <a:fillRect/>
          </a:stretch>
        </p:blipFill>
        <p:spPr>
          <a:xfrm>
            <a:off x="2214260" y="3444581"/>
            <a:ext cx="4851836" cy="356992"/>
          </a:xfrm>
          <a:prstGeom prst="rect">
            <a:avLst/>
          </a:prstGeom>
        </p:spPr>
      </p:pic>
      <p:pic>
        <p:nvPicPr>
          <p:cNvPr id="27" name="Picture 26"/>
          <p:cNvPicPr>
            <a:picLocks noChangeAspect="1"/>
          </p:cNvPicPr>
          <p:nvPr/>
        </p:nvPicPr>
        <p:blipFill>
          <a:blip r:embed="rId10"/>
          <a:stretch>
            <a:fillRect/>
          </a:stretch>
        </p:blipFill>
        <p:spPr>
          <a:xfrm>
            <a:off x="390752" y="3985279"/>
            <a:ext cx="4074796" cy="566693"/>
          </a:xfrm>
          <a:prstGeom prst="rect">
            <a:avLst/>
          </a:prstGeom>
        </p:spPr>
      </p:pic>
      <p:pic>
        <p:nvPicPr>
          <p:cNvPr id="28" name="Picture 27"/>
          <p:cNvPicPr>
            <a:picLocks noChangeAspect="1"/>
          </p:cNvPicPr>
          <p:nvPr/>
        </p:nvPicPr>
        <p:blipFill>
          <a:blip r:embed="rId11"/>
          <a:stretch>
            <a:fillRect/>
          </a:stretch>
        </p:blipFill>
        <p:spPr>
          <a:xfrm>
            <a:off x="4748581" y="4067754"/>
            <a:ext cx="4141023" cy="460113"/>
          </a:xfrm>
          <a:prstGeom prst="rect">
            <a:avLst/>
          </a:prstGeom>
        </p:spPr>
      </p:pic>
      <p:pic>
        <p:nvPicPr>
          <p:cNvPr id="29" name="Picture 28"/>
          <p:cNvPicPr>
            <a:picLocks noChangeAspect="1"/>
          </p:cNvPicPr>
          <p:nvPr/>
        </p:nvPicPr>
        <p:blipFill>
          <a:blip r:embed="rId12"/>
          <a:stretch>
            <a:fillRect/>
          </a:stretch>
        </p:blipFill>
        <p:spPr>
          <a:xfrm>
            <a:off x="4657173" y="4821955"/>
            <a:ext cx="4435189" cy="603523"/>
          </a:xfrm>
          <a:prstGeom prst="rect">
            <a:avLst/>
          </a:prstGeom>
        </p:spPr>
      </p:pic>
      <p:pic>
        <p:nvPicPr>
          <p:cNvPr id="31" name="Picture 30"/>
          <p:cNvPicPr>
            <a:picLocks noChangeAspect="1"/>
          </p:cNvPicPr>
          <p:nvPr/>
        </p:nvPicPr>
        <p:blipFill>
          <a:blip r:embed="rId13"/>
          <a:stretch>
            <a:fillRect/>
          </a:stretch>
        </p:blipFill>
        <p:spPr>
          <a:xfrm>
            <a:off x="1187585" y="1076917"/>
            <a:ext cx="2349136" cy="387220"/>
          </a:xfrm>
          <a:prstGeom prst="rect">
            <a:avLst/>
          </a:prstGeom>
        </p:spPr>
        <p:style>
          <a:lnRef idx="2">
            <a:schemeClr val="accent3">
              <a:shade val="50000"/>
            </a:schemeClr>
          </a:lnRef>
          <a:fillRef idx="1">
            <a:schemeClr val="accent3"/>
          </a:fillRef>
          <a:effectRef idx="0">
            <a:schemeClr val="accent3"/>
          </a:effectRef>
          <a:fontRef idx="minor">
            <a:schemeClr val="lt1"/>
          </a:fontRef>
        </p:style>
      </p:pic>
      <p:pic>
        <p:nvPicPr>
          <p:cNvPr id="17" name="Picture 16"/>
          <p:cNvPicPr>
            <a:picLocks noChangeAspect="1"/>
          </p:cNvPicPr>
          <p:nvPr/>
        </p:nvPicPr>
        <p:blipFill>
          <a:blip r:embed="rId14"/>
          <a:stretch>
            <a:fillRect/>
          </a:stretch>
        </p:blipFill>
        <p:spPr>
          <a:xfrm>
            <a:off x="41492" y="4726126"/>
            <a:ext cx="4424056" cy="1339777"/>
          </a:xfrm>
          <a:prstGeom prst="rect">
            <a:avLst/>
          </a:prstGeom>
        </p:spPr>
      </p:pic>
      <p:pic>
        <p:nvPicPr>
          <p:cNvPr id="19" name="Picture 18"/>
          <p:cNvPicPr>
            <a:picLocks noChangeAspect="1"/>
          </p:cNvPicPr>
          <p:nvPr/>
        </p:nvPicPr>
        <p:blipFill>
          <a:blip r:embed="rId15"/>
          <a:stretch>
            <a:fillRect/>
          </a:stretch>
        </p:blipFill>
        <p:spPr>
          <a:xfrm>
            <a:off x="7717352" y="5333802"/>
            <a:ext cx="1375009" cy="1493781"/>
          </a:xfrm>
          <a:prstGeom prst="rect">
            <a:avLst/>
          </a:prstGeom>
        </p:spPr>
      </p:pic>
    </p:spTree>
    <p:extLst>
      <p:ext uri="{BB962C8B-B14F-4D97-AF65-F5344CB8AC3E}">
        <p14:creationId xmlns:p14="http://schemas.microsoft.com/office/powerpoint/2010/main" val="32221576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118" y="230120"/>
            <a:ext cx="8042276" cy="744487"/>
          </a:xfrm>
        </p:spPr>
        <p:txBody>
          <a:bodyPr>
            <a:normAutofit fontScale="90000"/>
          </a:bodyPr>
          <a:lstStyle/>
          <a:p>
            <a:r>
              <a:rPr lang="en-US" dirty="0" smtClean="0"/>
              <a:t>Contact Interactions</a:t>
            </a:r>
            <a:endParaRPr lang="en-US" dirty="0"/>
          </a:p>
        </p:txBody>
      </p:sp>
      <p:sp>
        <p:nvSpPr>
          <p:cNvPr id="3" name="Content Placeholder 2"/>
          <p:cNvSpPr>
            <a:spLocks noGrp="1"/>
          </p:cNvSpPr>
          <p:nvPr>
            <p:ph idx="1"/>
          </p:nvPr>
        </p:nvSpPr>
        <p:spPr>
          <a:xfrm>
            <a:off x="730712" y="2782857"/>
            <a:ext cx="8042276" cy="4343400"/>
          </a:xfrm>
        </p:spPr>
        <p:txBody>
          <a:bodyPr/>
          <a:lstStyle/>
          <a:p>
            <a:pPr marL="0" indent="0">
              <a:buNone/>
            </a:pPr>
            <a:r>
              <a:rPr lang="en-US" dirty="0" smtClean="0"/>
              <a:t>Two essentially independent parts: </a:t>
            </a:r>
          </a:p>
          <a:p>
            <a:pPr marL="806450" lvl="1" indent="-457200">
              <a:buFont typeface="+mj-lt"/>
              <a:buAutoNum type="alphaLcPeriod"/>
            </a:pPr>
            <a:r>
              <a:rPr lang="en-US" b="1" dirty="0" smtClean="0"/>
              <a:t>Normal </a:t>
            </a:r>
            <a:r>
              <a:rPr lang="en-US" dirty="0" smtClean="0"/>
              <a:t>force (perpendicular to the interface)</a:t>
            </a:r>
          </a:p>
          <a:p>
            <a:pPr marL="806450" lvl="1" indent="-457200">
              <a:buFont typeface="+mj-lt"/>
              <a:buAutoNum type="alphaLcPeriod"/>
            </a:pPr>
            <a:r>
              <a:rPr lang="en-US" b="1" dirty="0" smtClean="0"/>
              <a:t>Friction</a:t>
            </a:r>
            <a:r>
              <a:rPr lang="en-US" dirty="0" smtClean="0"/>
              <a:t> force (parallel to the interface)</a:t>
            </a:r>
            <a:endParaRPr lang="en-US" dirty="0"/>
          </a:p>
        </p:txBody>
      </p:sp>
      <p:pic>
        <p:nvPicPr>
          <p:cNvPr id="5" name="Picture 4"/>
          <p:cNvPicPr>
            <a:picLocks noChangeAspect="1"/>
          </p:cNvPicPr>
          <p:nvPr/>
        </p:nvPicPr>
        <p:blipFill>
          <a:blip r:embed="rId2"/>
          <a:stretch>
            <a:fillRect/>
          </a:stretch>
        </p:blipFill>
        <p:spPr>
          <a:xfrm>
            <a:off x="1102841" y="4221542"/>
            <a:ext cx="7037823" cy="821269"/>
          </a:xfrm>
          <a:prstGeom prst="rect">
            <a:avLst/>
          </a:prstGeom>
        </p:spPr>
      </p:pic>
      <p:pic>
        <p:nvPicPr>
          <p:cNvPr id="6" name="Picture 5"/>
          <p:cNvPicPr>
            <a:picLocks noChangeAspect="1"/>
          </p:cNvPicPr>
          <p:nvPr/>
        </p:nvPicPr>
        <p:blipFill>
          <a:blip r:embed="rId3"/>
          <a:stretch>
            <a:fillRect/>
          </a:stretch>
        </p:blipFill>
        <p:spPr>
          <a:xfrm>
            <a:off x="1096079" y="5206368"/>
            <a:ext cx="7044585" cy="1413404"/>
          </a:xfrm>
          <a:prstGeom prst="rect">
            <a:avLst/>
          </a:prstGeom>
        </p:spPr>
        <p:style>
          <a:lnRef idx="2">
            <a:schemeClr val="accent6"/>
          </a:lnRef>
          <a:fillRef idx="1">
            <a:schemeClr val="lt1"/>
          </a:fillRef>
          <a:effectRef idx="0">
            <a:schemeClr val="accent6"/>
          </a:effectRef>
          <a:fontRef idx="minor">
            <a:schemeClr val="dk1"/>
          </a:fontRef>
        </p:style>
      </p:pic>
      <p:pic>
        <p:nvPicPr>
          <p:cNvPr id="4" name="Picture 3"/>
          <p:cNvPicPr>
            <a:picLocks noChangeAspect="1"/>
          </p:cNvPicPr>
          <p:nvPr/>
        </p:nvPicPr>
        <p:blipFill>
          <a:blip r:embed="rId4"/>
          <a:stretch>
            <a:fillRect/>
          </a:stretch>
        </p:blipFill>
        <p:spPr>
          <a:xfrm>
            <a:off x="3168570" y="974607"/>
            <a:ext cx="2959100" cy="1752600"/>
          </a:xfrm>
          <a:prstGeom prst="rect">
            <a:avLst/>
          </a:prstGeom>
        </p:spPr>
      </p:pic>
    </p:spTree>
    <p:extLst>
      <p:ext uri="{BB962C8B-B14F-4D97-AF65-F5344CB8AC3E}">
        <p14:creationId xmlns:p14="http://schemas.microsoft.com/office/powerpoint/2010/main" val="10860353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C11</a:t>
            </a:r>
            <a:endParaRPr lang="en-US" dirty="0"/>
          </a:p>
        </p:txBody>
      </p:sp>
      <p:sp>
        <p:nvSpPr>
          <p:cNvPr id="3" name="Content Placeholder 2"/>
          <p:cNvSpPr>
            <a:spLocks noGrp="1"/>
          </p:cNvSpPr>
          <p:nvPr>
            <p:ph idx="1"/>
          </p:nvPr>
        </p:nvSpPr>
        <p:spPr/>
        <p:txBody>
          <a:bodyPr/>
          <a:lstStyle/>
          <a:p>
            <a:r>
              <a:rPr lang="en-US" dirty="0" smtClean="0"/>
              <a:t>Energy of a Rotating Object</a:t>
            </a:r>
          </a:p>
          <a:p>
            <a:r>
              <a:rPr lang="en-US" dirty="0" smtClean="0"/>
              <a:t>Calculating Moments of Inertia</a:t>
            </a:r>
          </a:p>
          <a:p>
            <a:r>
              <a:rPr lang="en-US" dirty="0" smtClean="0"/>
              <a:t>Total Energy of a Moving </a:t>
            </a:r>
            <a:r>
              <a:rPr lang="en-US" i="1" dirty="0" smtClean="0"/>
              <a:t>and</a:t>
            </a:r>
            <a:r>
              <a:rPr lang="en-US" dirty="0" smtClean="0"/>
              <a:t> Rotating Object</a:t>
            </a:r>
          </a:p>
          <a:p>
            <a:r>
              <a:rPr lang="en-US" dirty="0" smtClean="0"/>
              <a:t>Rolling without Slipping</a:t>
            </a:r>
            <a:endParaRPr lang="en-US" dirty="0"/>
          </a:p>
        </p:txBody>
      </p:sp>
    </p:spTree>
    <p:extLst>
      <p:ext uri="{BB962C8B-B14F-4D97-AF65-F5344CB8AC3E}">
        <p14:creationId xmlns:p14="http://schemas.microsoft.com/office/powerpoint/2010/main" val="33388667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Rectangle"/>
          <p:cNvSpPr/>
          <p:nvPr/>
        </p:nvSpPr>
        <p:spPr>
          <a:xfrm rot="846000">
            <a:off x="-154455" y="5357597"/>
            <a:ext cx="10197704" cy="312540"/>
          </a:xfrm>
          <a:prstGeom prst="rect">
            <a:avLst/>
          </a:prstGeom>
          <a:solidFill>
            <a:srgbClr val="000000"/>
          </a:solidFill>
          <a:ln w="12700">
            <a:miter lim="400000"/>
          </a:ln>
        </p:spPr>
        <p:txBody>
          <a:bodyPr lIns="35717" tIns="35717" rIns="35717" bIns="35717" anchor="ctr"/>
          <a:lstStyle/>
          <a:p>
            <a:pPr>
              <a:defRPr sz="2200" b="0">
                <a:solidFill>
                  <a:srgbClr val="FFFFFF"/>
                </a:solidFill>
                <a:latin typeface="+mn-lt"/>
                <a:ea typeface="+mn-ea"/>
                <a:cs typeface="+mn-cs"/>
                <a:sym typeface="Helvetica Neue Medium"/>
              </a:defRPr>
            </a:pPr>
            <a:endParaRPr/>
          </a:p>
        </p:txBody>
      </p:sp>
      <p:sp>
        <p:nvSpPr>
          <p:cNvPr id="159" name="Circle"/>
          <p:cNvSpPr/>
          <p:nvPr/>
        </p:nvSpPr>
        <p:spPr>
          <a:xfrm>
            <a:off x="276820" y="3545086"/>
            <a:ext cx="669727" cy="669727"/>
          </a:xfrm>
          <a:prstGeom prst="ellipse">
            <a:avLst/>
          </a:prstGeom>
          <a:solidFill>
            <a:srgbClr val="FFFFFF"/>
          </a:solidFill>
          <a:ln w="50800">
            <a:solidFill>
              <a:srgbClr val="000000"/>
            </a:solidFill>
            <a:miter lim="400000"/>
          </a:ln>
        </p:spPr>
        <p:txBody>
          <a:bodyPr lIns="35717" tIns="35717" rIns="35717" bIns="35717" anchor="ctr"/>
          <a:lstStyle/>
          <a:p>
            <a:pPr>
              <a:defRPr sz="2200" b="0">
                <a:solidFill>
                  <a:srgbClr val="FFFFFF"/>
                </a:solidFill>
                <a:latin typeface="+mn-lt"/>
                <a:ea typeface="+mn-ea"/>
                <a:cs typeface="+mn-cs"/>
                <a:sym typeface="Helvetica Neue Medium"/>
              </a:defRPr>
            </a:pPr>
            <a:endParaRPr/>
          </a:p>
        </p:txBody>
      </p:sp>
      <p:sp>
        <p:nvSpPr>
          <p:cNvPr id="160" name="Circle"/>
          <p:cNvSpPr/>
          <p:nvPr/>
        </p:nvSpPr>
        <p:spPr>
          <a:xfrm>
            <a:off x="464344" y="2794992"/>
            <a:ext cx="669727" cy="669727"/>
          </a:xfrm>
          <a:prstGeom prst="ellipse">
            <a:avLst/>
          </a:prstGeom>
          <a:solidFill>
            <a:srgbClr val="D6D5D5"/>
          </a:solidFill>
          <a:ln w="50800">
            <a:solidFill>
              <a:srgbClr val="000000"/>
            </a:solidFill>
            <a:miter lim="400000"/>
          </a:ln>
        </p:spPr>
        <p:txBody>
          <a:bodyPr lIns="35717" tIns="35717" rIns="35717" bIns="35717" anchor="ctr"/>
          <a:lstStyle/>
          <a:p>
            <a:pPr>
              <a:defRPr sz="2200" b="0">
                <a:solidFill>
                  <a:srgbClr val="FFFFFF"/>
                </a:solidFill>
                <a:latin typeface="+mn-lt"/>
                <a:ea typeface="+mn-ea"/>
                <a:cs typeface="+mn-cs"/>
                <a:sym typeface="Helvetica Neue Medium"/>
              </a:defRPr>
            </a:pPr>
            <a:endParaRPr/>
          </a:p>
        </p:txBody>
      </p:sp>
      <p:sp>
        <p:nvSpPr>
          <p:cNvPr id="161" name="Circle"/>
          <p:cNvSpPr/>
          <p:nvPr/>
        </p:nvSpPr>
        <p:spPr>
          <a:xfrm>
            <a:off x="634008" y="1982390"/>
            <a:ext cx="669727" cy="669727"/>
          </a:xfrm>
          <a:prstGeom prst="ellipse">
            <a:avLst/>
          </a:prstGeom>
          <a:solidFill>
            <a:srgbClr val="000000"/>
          </a:solidFill>
          <a:ln w="50800">
            <a:solidFill>
              <a:srgbClr val="000000"/>
            </a:solidFill>
            <a:miter lim="400000"/>
          </a:ln>
        </p:spPr>
        <p:txBody>
          <a:bodyPr lIns="35717" tIns="35717" rIns="35717" bIns="35717" anchor="ctr"/>
          <a:lstStyle/>
          <a:p>
            <a:pPr>
              <a:defRPr sz="2200" b="0">
                <a:solidFill>
                  <a:srgbClr val="FFFFFF"/>
                </a:solidFill>
                <a:latin typeface="+mn-lt"/>
                <a:ea typeface="+mn-ea"/>
                <a:cs typeface="+mn-cs"/>
                <a:sym typeface="Helvetica Neue Medium"/>
              </a:defRPr>
            </a:pPr>
            <a:endParaRPr/>
          </a:p>
        </p:txBody>
      </p:sp>
      <p:grpSp>
        <p:nvGrpSpPr>
          <p:cNvPr id="164" name="Group"/>
          <p:cNvGrpSpPr/>
          <p:nvPr/>
        </p:nvGrpSpPr>
        <p:grpSpPr>
          <a:xfrm>
            <a:off x="866179" y="1196578"/>
            <a:ext cx="669727" cy="669727"/>
            <a:chOff x="0" y="0"/>
            <a:chExt cx="952500" cy="952500"/>
          </a:xfrm>
        </p:grpSpPr>
        <p:sp>
          <p:nvSpPr>
            <p:cNvPr id="162" name="Circle"/>
            <p:cNvSpPr/>
            <p:nvPr/>
          </p:nvSpPr>
          <p:spPr>
            <a:xfrm>
              <a:off x="0" y="0"/>
              <a:ext cx="952500" cy="952500"/>
            </a:xfrm>
            <a:prstGeom prst="ellipse">
              <a:avLst/>
            </a:prstGeom>
            <a:solidFill>
              <a:srgbClr val="D6D5D5"/>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163" name="Circle"/>
            <p:cNvSpPr/>
            <p:nvPr/>
          </p:nvSpPr>
          <p:spPr>
            <a:xfrm>
              <a:off x="317500" y="317500"/>
              <a:ext cx="317500" cy="317500"/>
            </a:xfrm>
            <a:prstGeom prst="ellipse">
              <a:avLst/>
            </a:prstGeom>
            <a:solidFill>
              <a:srgbClr val="000000"/>
            </a:solidFill>
            <a:ln w="50800" cap="flat">
              <a:solidFill>
                <a:srgbClr val="000000"/>
              </a:solidFill>
              <a:prstDash val="solid"/>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grpSp>
      <p:sp>
        <p:nvSpPr>
          <p:cNvPr id="165" name="Text"/>
          <p:cNvSpPr txBox="1"/>
          <p:nvPr/>
        </p:nvSpPr>
        <p:spPr>
          <a:xfrm>
            <a:off x="4973836" y="3700918"/>
            <a:ext cx="723305" cy="349131"/>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endParaRPr/>
          </a:p>
        </p:txBody>
      </p:sp>
      <p:pic>
        <p:nvPicPr>
          <p:cNvPr id="166" name="2000px-Sphere_-_monochrome_simple.svg.png" descr="2000px-Sphere_-_monochrome_simple.svg.png"/>
          <p:cNvPicPr>
            <a:picLocks noChangeAspect="1"/>
          </p:cNvPicPr>
          <p:nvPr/>
        </p:nvPicPr>
        <p:blipFill>
          <a:blip r:embed="rId3">
            <a:extLst/>
          </a:blip>
          <a:stretch>
            <a:fillRect/>
          </a:stretch>
        </p:blipFill>
        <p:spPr>
          <a:xfrm>
            <a:off x="973336" y="348258"/>
            <a:ext cx="848320" cy="848320"/>
          </a:xfrm>
          <a:prstGeom prst="rect">
            <a:avLst/>
          </a:prstGeom>
          <a:ln w="12700">
            <a:miter lim="400000"/>
          </a:ln>
        </p:spPr>
      </p:pic>
      <p:sp>
        <p:nvSpPr>
          <p:cNvPr id="167" name="A"/>
          <p:cNvSpPr txBox="1"/>
          <p:nvPr/>
        </p:nvSpPr>
        <p:spPr>
          <a:xfrm>
            <a:off x="1091922" y="3897372"/>
            <a:ext cx="218656" cy="349131"/>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r>
              <a:t>A</a:t>
            </a:r>
          </a:p>
        </p:txBody>
      </p:sp>
      <p:sp>
        <p:nvSpPr>
          <p:cNvPr id="168" name="B"/>
          <p:cNvSpPr txBox="1"/>
          <p:nvPr/>
        </p:nvSpPr>
        <p:spPr>
          <a:xfrm>
            <a:off x="1322058" y="3147278"/>
            <a:ext cx="235563" cy="349131"/>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r>
              <a:t>B</a:t>
            </a:r>
          </a:p>
        </p:txBody>
      </p:sp>
      <p:sp>
        <p:nvSpPr>
          <p:cNvPr id="169" name="C"/>
          <p:cNvSpPr txBox="1"/>
          <p:nvPr/>
        </p:nvSpPr>
        <p:spPr>
          <a:xfrm>
            <a:off x="1550265" y="2334677"/>
            <a:ext cx="228349" cy="349131"/>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r>
              <a:t>C</a:t>
            </a:r>
          </a:p>
        </p:txBody>
      </p:sp>
      <p:sp>
        <p:nvSpPr>
          <p:cNvPr id="170" name="D"/>
          <p:cNvSpPr txBox="1"/>
          <p:nvPr/>
        </p:nvSpPr>
        <p:spPr>
          <a:xfrm>
            <a:off x="1782436" y="1531005"/>
            <a:ext cx="240409" cy="349131"/>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r>
              <a:t>D</a:t>
            </a:r>
          </a:p>
        </p:txBody>
      </p:sp>
      <p:sp>
        <p:nvSpPr>
          <p:cNvPr id="171" name="E"/>
          <p:cNvSpPr txBox="1"/>
          <p:nvPr/>
        </p:nvSpPr>
        <p:spPr>
          <a:xfrm>
            <a:off x="2024574" y="861278"/>
            <a:ext cx="216402" cy="349131"/>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r>
              <a:t>E</a:t>
            </a:r>
          </a:p>
        </p:txBody>
      </p:sp>
      <p:sp>
        <p:nvSpPr>
          <p:cNvPr id="172" name="α=1"/>
          <p:cNvSpPr txBox="1"/>
          <p:nvPr/>
        </p:nvSpPr>
        <p:spPr>
          <a:xfrm rot="840000">
            <a:off x="1828088" y="4068941"/>
            <a:ext cx="897966"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3400">
                <a:latin typeface="Courier"/>
                <a:ea typeface="Courier"/>
                <a:cs typeface="Courier"/>
                <a:sym typeface="Courier"/>
              </a:defRPr>
            </a:lvl1pPr>
          </a:lstStyle>
          <a:p>
            <a:r>
              <a:t>α=1</a:t>
            </a:r>
          </a:p>
        </p:txBody>
      </p:sp>
      <p:sp>
        <p:nvSpPr>
          <p:cNvPr id="173" name="α=0.5"/>
          <p:cNvSpPr txBox="1"/>
          <p:nvPr/>
        </p:nvSpPr>
        <p:spPr>
          <a:xfrm rot="840000">
            <a:off x="2120076" y="2550894"/>
            <a:ext cx="1421271"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3400">
                <a:latin typeface="Courier"/>
                <a:ea typeface="Courier"/>
                <a:cs typeface="Courier"/>
                <a:sym typeface="Courier"/>
              </a:defRPr>
            </a:lvl1pPr>
          </a:lstStyle>
          <a:p>
            <a:r>
              <a:t>α=0.5</a:t>
            </a:r>
          </a:p>
        </p:txBody>
      </p:sp>
      <p:sp>
        <p:nvSpPr>
          <p:cNvPr id="174" name="0.5&lt;α&lt;1"/>
          <p:cNvSpPr txBox="1"/>
          <p:nvPr/>
        </p:nvSpPr>
        <p:spPr>
          <a:xfrm rot="840000">
            <a:off x="1661970" y="3390285"/>
            <a:ext cx="194457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3400">
                <a:latin typeface="Courier"/>
                <a:ea typeface="Courier"/>
                <a:cs typeface="Courier"/>
                <a:sym typeface="Courier"/>
              </a:defRPr>
            </a:lvl1pPr>
          </a:lstStyle>
          <a:p>
            <a:r>
              <a:t>0.5&lt;α&lt;1</a:t>
            </a:r>
          </a:p>
        </p:txBody>
      </p:sp>
      <p:sp>
        <p:nvSpPr>
          <p:cNvPr id="175" name="α=0.4"/>
          <p:cNvSpPr txBox="1"/>
          <p:nvPr/>
        </p:nvSpPr>
        <p:spPr>
          <a:xfrm rot="840000">
            <a:off x="2575490" y="907832"/>
            <a:ext cx="1421271"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3400">
                <a:latin typeface="Courier"/>
                <a:ea typeface="Courier"/>
                <a:cs typeface="Courier"/>
                <a:sym typeface="Courier"/>
              </a:defRPr>
            </a:lvl1pPr>
          </a:lstStyle>
          <a:p>
            <a:r>
              <a:t>α=0.4</a:t>
            </a:r>
          </a:p>
        </p:txBody>
      </p:sp>
      <p:sp>
        <p:nvSpPr>
          <p:cNvPr id="176" name="α&lt;0.5"/>
          <p:cNvSpPr txBox="1"/>
          <p:nvPr/>
        </p:nvSpPr>
        <p:spPr>
          <a:xfrm rot="840000">
            <a:off x="2221422" y="1711504"/>
            <a:ext cx="168292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3400">
                <a:latin typeface="Courier"/>
                <a:ea typeface="Courier"/>
                <a:cs typeface="Courier"/>
                <a:sym typeface="Courier"/>
              </a:defRPr>
            </a:lvl1pPr>
          </a:lstStyle>
          <a:p>
            <a:r>
              <a:rPr dirty="0" smtClean="0"/>
              <a:t>α</a:t>
            </a:r>
            <a:r>
              <a:rPr lang="en-GB" dirty="0" smtClean="0"/>
              <a:t>=</a:t>
            </a:r>
            <a:r>
              <a:rPr dirty="0" smtClean="0"/>
              <a:t>0.</a:t>
            </a:r>
            <a:r>
              <a:rPr lang="en-GB" dirty="0" smtClean="0"/>
              <a:t>4</a:t>
            </a:r>
            <a:r>
              <a:rPr dirty="0" smtClean="0"/>
              <a:t>5</a:t>
            </a:r>
            <a:endParaRPr dirty="0"/>
          </a:p>
        </p:txBody>
      </p:sp>
      <p:sp>
        <p:nvSpPr>
          <p:cNvPr id="2" name="TextBox 1"/>
          <p:cNvSpPr txBox="1"/>
          <p:nvPr/>
        </p:nvSpPr>
        <p:spPr>
          <a:xfrm>
            <a:off x="3760750" y="3260779"/>
            <a:ext cx="5228167" cy="17187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7" tIns="35717" rIns="35717" bIns="35717" numCol="1" spcCol="26788" rtlCol="0" anchor="ctr">
            <a:spAutoFit/>
          </a:bodyPr>
          <a:lstStyle/>
          <a:p>
            <a:pPr algn="l"/>
            <a:r>
              <a:rPr lang="en-US" dirty="0"/>
              <a:t>C11T.11 </a:t>
            </a:r>
            <a:r>
              <a:rPr lang="en-US" i="1" dirty="0"/>
              <a:t>Various objects </a:t>
            </a:r>
            <a:r>
              <a:rPr lang="en-US" i="1" dirty="0" smtClean="0"/>
              <a:t>are </a:t>
            </a:r>
            <a:r>
              <a:rPr lang="en-US" i="1" dirty="0"/>
              <a:t>released from rest </a:t>
            </a:r>
            <a:endParaRPr lang="en-US" i="1" dirty="0" smtClean="0"/>
          </a:p>
          <a:p>
            <a:pPr algn="l"/>
            <a:r>
              <a:rPr lang="en-US" i="1" dirty="0" smtClean="0"/>
              <a:t>at </a:t>
            </a:r>
            <a:r>
              <a:rPr lang="en-US" i="1" dirty="0"/>
              <a:t>the same time and vertical position and roll </a:t>
            </a:r>
            <a:endParaRPr lang="en-US" i="1" dirty="0" smtClean="0"/>
          </a:p>
          <a:p>
            <a:pPr algn="l"/>
            <a:r>
              <a:rPr lang="en-US" i="1" dirty="0" smtClean="0"/>
              <a:t>without </a:t>
            </a:r>
            <a:r>
              <a:rPr lang="en-US" i="1" dirty="0"/>
              <a:t>slipping along an incline. </a:t>
            </a:r>
            <a:r>
              <a:rPr lang="en-US" i="1" dirty="0" smtClean="0"/>
              <a:t>The </a:t>
            </a:r>
            <a:r>
              <a:rPr lang="en-US" i="1" dirty="0"/>
              <a:t>coefficients </a:t>
            </a:r>
            <a:endParaRPr lang="en-US" i="1" dirty="0" smtClean="0"/>
          </a:p>
          <a:p>
            <a:pPr algn="l"/>
            <a:r>
              <a:rPr lang="en-US" i="1" dirty="0" smtClean="0"/>
              <a:t>for </a:t>
            </a:r>
            <a:r>
              <a:rPr lang="en-US" i="1" dirty="0"/>
              <a:t>their moments of inertia are given below. </a:t>
            </a:r>
            <a:endParaRPr lang="en-US" i="1" dirty="0" smtClean="0"/>
          </a:p>
          <a:p>
            <a:pPr algn="l"/>
            <a:r>
              <a:rPr lang="en-US" i="1" dirty="0" smtClean="0"/>
              <a:t>Which </a:t>
            </a:r>
            <a:r>
              <a:rPr lang="en-US" i="1" dirty="0"/>
              <a:t>object will reach the bottom first?  </a:t>
            </a:r>
          </a:p>
          <a:p>
            <a:pPr defTabSz="410751" hangingPunct="0"/>
            <a:endParaRPr lang="en-US" sz="1700" b="1" dirty="0">
              <a:solidFill>
                <a:srgbClr val="000000"/>
              </a:solidFill>
              <a:latin typeface="Helvetica Neue"/>
              <a:ea typeface="Helvetica Neue"/>
              <a:cs typeface="Helvetica Neue"/>
              <a:sym typeface="Helvetica Neue"/>
            </a:endParaRPr>
          </a:p>
        </p:txBody>
      </p:sp>
      <p:sp>
        <p:nvSpPr>
          <p:cNvPr id="3" name="Title 2"/>
          <p:cNvSpPr>
            <a:spLocks noGrp="1"/>
          </p:cNvSpPr>
          <p:nvPr>
            <p:ph type="title"/>
          </p:nvPr>
        </p:nvSpPr>
        <p:spPr>
          <a:xfrm>
            <a:off x="2243817" y="58600"/>
            <a:ext cx="6924431" cy="1137978"/>
          </a:xfrm>
        </p:spPr>
        <p:txBody>
          <a:bodyPr>
            <a:normAutofit/>
          </a:bodyPr>
          <a:lstStyle/>
          <a:p>
            <a:r>
              <a:rPr lang="en-US" sz="2800" dirty="0"/>
              <a:t>Clicker Question</a:t>
            </a:r>
          </a:p>
        </p:txBody>
      </p:sp>
    </p:spTree>
    <p:extLst>
      <p:ext uri="{BB962C8B-B14F-4D97-AF65-F5344CB8AC3E}">
        <p14:creationId xmlns:p14="http://schemas.microsoft.com/office/powerpoint/2010/main" val="369836123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Rectangle"/>
          <p:cNvSpPr/>
          <p:nvPr/>
        </p:nvSpPr>
        <p:spPr>
          <a:xfrm rot="846000">
            <a:off x="-154455" y="5357597"/>
            <a:ext cx="10197704" cy="312540"/>
          </a:xfrm>
          <a:prstGeom prst="rect">
            <a:avLst/>
          </a:prstGeom>
          <a:solidFill>
            <a:srgbClr val="000000"/>
          </a:solidFill>
          <a:ln w="12700">
            <a:miter lim="400000"/>
          </a:ln>
        </p:spPr>
        <p:txBody>
          <a:bodyPr lIns="35717" tIns="35717" rIns="35717" bIns="35717" anchor="ctr"/>
          <a:lstStyle/>
          <a:p>
            <a:pPr>
              <a:defRPr sz="2200" b="0">
                <a:solidFill>
                  <a:srgbClr val="FFFFFF"/>
                </a:solidFill>
                <a:latin typeface="+mn-lt"/>
                <a:ea typeface="+mn-ea"/>
                <a:cs typeface="+mn-cs"/>
                <a:sym typeface="Helvetica Neue Medium"/>
              </a:defRPr>
            </a:pPr>
            <a:endParaRPr/>
          </a:p>
        </p:txBody>
      </p:sp>
      <p:sp>
        <p:nvSpPr>
          <p:cNvPr id="159" name="Circle"/>
          <p:cNvSpPr/>
          <p:nvPr/>
        </p:nvSpPr>
        <p:spPr>
          <a:xfrm>
            <a:off x="276820" y="3545086"/>
            <a:ext cx="669727" cy="669727"/>
          </a:xfrm>
          <a:prstGeom prst="ellipse">
            <a:avLst/>
          </a:prstGeom>
          <a:solidFill>
            <a:srgbClr val="FFFFFF"/>
          </a:solidFill>
          <a:ln w="50800">
            <a:solidFill>
              <a:srgbClr val="000000"/>
            </a:solidFill>
            <a:miter lim="400000"/>
          </a:ln>
        </p:spPr>
        <p:txBody>
          <a:bodyPr lIns="35717" tIns="35717" rIns="35717" bIns="35717" anchor="ctr"/>
          <a:lstStyle/>
          <a:p>
            <a:pPr>
              <a:defRPr sz="2200" b="0">
                <a:solidFill>
                  <a:srgbClr val="FFFFFF"/>
                </a:solidFill>
                <a:latin typeface="+mn-lt"/>
                <a:ea typeface="+mn-ea"/>
                <a:cs typeface="+mn-cs"/>
                <a:sym typeface="Helvetica Neue Medium"/>
              </a:defRPr>
            </a:pPr>
            <a:endParaRPr/>
          </a:p>
        </p:txBody>
      </p:sp>
      <p:sp>
        <p:nvSpPr>
          <p:cNvPr id="160" name="Circle"/>
          <p:cNvSpPr/>
          <p:nvPr/>
        </p:nvSpPr>
        <p:spPr>
          <a:xfrm>
            <a:off x="464344" y="2794992"/>
            <a:ext cx="669727" cy="669727"/>
          </a:xfrm>
          <a:prstGeom prst="ellipse">
            <a:avLst/>
          </a:prstGeom>
          <a:solidFill>
            <a:srgbClr val="D6D5D5"/>
          </a:solidFill>
          <a:ln w="50800">
            <a:solidFill>
              <a:srgbClr val="000000"/>
            </a:solidFill>
            <a:miter lim="400000"/>
          </a:ln>
        </p:spPr>
        <p:txBody>
          <a:bodyPr lIns="35717" tIns="35717" rIns="35717" bIns="35717" anchor="ctr"/>
          <a:lstStyle/>
          <a:p>
            <a:pPr>
              <a:defRPr sz="2200" b="0">
                <a:solidFill>
                  <a:srgbClr val="FFFFFF"/>
                </a:solidFill>
                <a:latin typeface="+mn-lt"/>
                <a:ea typeface="+mn-ea"/>
                <a:cs typeface="+mn-cs"/>
                <a:sym typeface="Helvetica Neue Medium"/>
              </a:defRPr>
            </a:pPr>
            <a:endParaRPr/>
          </a:p>
        </p:txBody>
      </p:sp>
      <p:sp>
        <p:nvSpPr>
          <p:cNvPr id="161" name="Circle"/>
          <p:cNvSpPr/>
          <p:nvPr/>
        </p:nvSpPr>
        <p:spPr>
          <a:xfrm>
            <a:off x="634008" y="1982390"/>
            <a:ext cx="669727" cy="669727"/>
          </a:xfrm>
          <a:prstGeom prst="ellipse">
            <a:avLst/>
          </a:prstGeom>
          <a:solidFill>
            <a:srgbClr val="000000"/>
          </a:solidFill>
          <a:ln w="50800">
            <a:solidFill>
              <a:srgbClr val="000000"/>
            </a:solidFill>
            <a:miter lim="400000"/>
          </a:ln>
        </p:spPr>
        <p:txBody>
          <a:bodyPr lIns="35717" tIns="35717" rIns="35717" bIns="35717" anchor="ctr"/>
          <a:lstStyle/>
          <a:p>
            <a:pPr>
              <a:defRPr sz="2200" b="0">
                <a:solidFill>
                  <a:srgbClr val="FFFFFF"/>
                </a:solidFill>
                <a:latin typeface="+mn-lt"/>
                <a:ea typeface="+mn-ea"/>
                <a:cs typeface="+mn-cs"/>
                <a:sym typeface="Helvetica Neue Medium"/>
              </a:defRPr>
            </a:pPr>
            <a:endParaRPr/>
          </a:p>
        </p:txBody>
      </p:sp>
      <p:grpSp>
        <p:nvGrpSpPr>
          <p:cNvPr id="164" name="Group"/>
          <p:cNvGrpSpPr/>
          <p:nvPr/>
        </p:nvGrpSpPr>
        <p:grpSpPr>
          <a:xfrm>
            <a:off x="866179" y="1196578"/>
            <a:ext cx="669727" cy="669727"/>
            <a:chOff x="0" y="0"/>
            <a:chExt cx="952500" cy="952500"/>
          </a:xfrm>
        </p:grpSpPr>
        <p:sp>
          <p:nvSpPr>
            <p:cNvPr id="162" name="Circle"/>
            <p:cNvSpPr/>
            <p:nvPr/>
          </p:nvSpPr>
          <p:spPr>
            <a:xfrm>
              <a:off x="0" y="0"/>
              <a:ext cx="952500" cy="952500"/>
            </a:xfrm>
            <a:prstGeom prst="ellipse">
              <a:avLst/>
            </a:prstGeom>
            <a:solidFill>
              <a:srgbClr val="D6D5D5"/>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163" name="Circle"/>
            <p:cNvSpPr/>
            <p:nvPr/>
          </p:nvSpPr>
          <p:spPr>
            <a:xfrm>
              <a:off x="317500" y="317500"/>
              <a:ext cx="317500" cy="317500"/>
            </a:xfrm>
            <a:prstGeom prst="ellipse">
              <a:avLst/>
            </a:prstGeom>
            <a:solidFill>
              <a:srgbClr val="000000"/>
            </a:solidFill>
            <a:ln w="50800" cap="flat">
              <a:solidFill>
                <a:srgbClr val="000000"/>
              </a:solidFill>
              <a:prstDash val="solid"/>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grpSp>
      <p:sp>
        <p:nvSpPr>
          <p:cNvPr id="165" name="Text"/>
          <p:cNvSpPr txBox="1"/>
          <p:nvPr/>
        </p:nvSpPr>
        <p:spPr>
          <a:xfrm>
            <a:off x="4973836" y="3700918"/>
            <a:ext cx="723305" cy="349131"/>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endParaRPr/>
          </a:p>
        </p:txBody>
      </p:sp>
      <p:pic>
        <p:nvPicPr>
          <p:cNvPr id="166" name="2000px-Sphere_-_monochrome_simple.svg.png" descr="2000px-Sphere_-_monochrome_simple.svg.png"/>
          <p:cNvPicPr>
            <a:picLocks noChangeAspect="1"/>
          </p:cNvPicPr>
          <p:nvPr/>
        </p:nvPicPr>
        <p:blipFill>
          <a:blip r:embed="rId3">
            <a:extLst/>
          </a:blip>
          <a:stretch>
            <a:fillRect/>
          </a:stretch>
        </p:blipFill>
        <p:spPr>
          <a:xfrm>
            <a:off x="973336" y="348258"/>
            <a:ext cx="848320" cy="848320"/>
          </a:xfrm>
          <a:prstGeom prst="rect">
            <a:avLst/>
          </a:prstGeom>
          <a:ln w="12700">
            <a:miter lim="400000"/>
          </a:ln>
        </p:spPr>
      </p:pic>
      <p:sp>
        <p:nvSpPr>
          <p:cNvPr id="167" name="A"/>
          <p:cNvSpPr txBox="1"/>
          <p:nvPr/>
        </p:nvSpPr>
        <p:spPr>
          <a:xfrm>
            <a:off x="1091922" y="3897372"/>
            <a:ext cx="218656" cy="349131"/>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r>
              <a:t>A</a:t>
            </a:r>
          </a:p>
        </p:txBody>
      </p:sp>
      <p:sp>
        <p:nvSpPr>
          <p:cNvPr id="168" name="B"/>
          <p:cNvSpPr txBox="1"/>
          <p:nvPr/>
        </p:nvSpPr>
        <p:spPr>
          <a:xfrm>
            <a:off x="1322058" y="3147278"/>
            <a:ext cx="235563" cy="349131"/>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r>
              <a:t>B</a:t>
            </a:r>
          </a:p>
        </p:txBody>
      </p:sp>
      <p:sp>
        <p:nvSpPr>
          <p:cNvPr id="169" name="C"/>
          <p:cNvSpPr txBox="1"/>
          <p:nvPr/>
        </p:nvSpPr>
        <p:spPr>
          <a:xfrm>
            <a:off x="1550265" y="2334677"/>
            <a:ext cx="228349" cy="349131"/>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r>
              <a:t>C</a:t>
            </a:r>
          </a:p>
        </p:txBody>
      </p:sp>
      <p:sp>
        <p:nvSpPr>
          <p:cNvPr id="170" name="D"/>
          <p:cNvSpPr txBox="1"/>
          <p:nvPr/>
        </p:nvSpPr>
        <p:spPr>
          <a:xfrm>
            <a:off x="1782436" y="1531005"/>
            <a:ext cx="240409" cy="349131"/>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r>
              <a:t>D</a:t>
            </a:r>
          </a:p>
        </p:txBody>
      </p:sp>
      <p:sp>
        <p:nvSpPr>
          <p:cNvPr id="171" name="E"/>
          <p:cNvSpPr txBox="1"/>
          <p:nvPr/>
        </p:nvSpPr>
        <p:spPr>
          <a:xfrm>
            <a:off x="2024574" y="861278"/>
            <a:ext cx="216402" cy="349131"/>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r>
              <a:t>E</a:t>
            </a:r>
          </a:p>
        </p:txBody>
      </p:sp>
      <p:sp>
        <p:nvSpPr>
          <p:cNvPr id="172" name="α=1"/>
          <p:cNvSpPr txBox="1"/>
          <p:nvPr/>
        </p:nvSpPr>
        <p:spPr>
          <a:xfrm rot="840000">
            <a:off x="1828088" y="4068941"/>
            <a:ext cx="897966"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3400">
                <a:latin typeface="Courier"/>
                <a:ea typeface="Courier"/>
                <a:cs typeface="Courier"/>
                <a:sym typeface="Courier"/>
              </a:defRPr>
            </a:lvl1pPr>
          </a:lstStyle>
          <a:p>
            <a:r>
              <a:t>α=1</a:t>
            </a:r>
          </a:p>
        </p:txBody>
      </p:sp>
      <p:sp>
        <p:nvSpPr>
          <p:cNvPr id="173" name="α=0.5"/>
          <p:cNvSpPr txBox="1"/>
          <p:nvPr/>
        </p:nvSpPr>
        <p:spPr>
          <a:xfrm rot="840000">
            <a:off x="2120076" y="2550894"/>
            <a:ext cx="1421271"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3400">
                <a:latin typeface="Courier"/>
                <a:ea typeface="Courier"/>
                <a:cs typeface="Courier"/>
                <a:sym typeface="Courier"/>
              </a:defRPr>
            </a:lvl1pPr>
          </a:lstStyle>
          <a:p>
            <a:r>
              <a:t>α=0.5</a:t>
            </a:r>
          </a:p>
        </p:txBody>
      </p:sp>
      <p:sp>
        <p:nvSpPr>
          <p:cNvPr id="174" name="0.5&lt;α&lt;1"/>
          <p:cNvSpPr txBox="1"/>
          <p:nvPr/>
        </p:nvSpPr>
        <p:spPr>
          <a:xfrm rot="840000">
            <a:off x="1661970" y="3390285"/>
            <a:ext cx="194457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3400">
                <a:latin typeface="Courier"/>
                <a:ea typeface="Courier"/>
                <a:cs typeface="Courier"/>
                <a:sym typeface="Courier"/>
              </a:defRPr>
            </a:lvl1pPr>
          </a:lstStyle>
          <a:p>
            <a:r>
              <a:t>0.5&lt;α&lt;1</a:t>
            </a:r>
          </a:p>
        </p:txBody>
      </p:sp>
      <p:sp>
        <p:nvSpPr>
          <p:cNvPr id="175" name="α=0.4"/>
          <p:cNvSpPr txBox="1"/>
          <p:nvPr/>
        </p:nvSpPr>
        <p:spPr>
          <a:xfrm rot="840000">
            <a:off x="2575490" y="907832"/>
            <a:ext cx="1421271"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3400">
                <a:latin typeface="Courier"/>
                <a:ea typeface="Courier"/>
                <a:cs typeface="Courier"/>
                <a:sym typeface="Courier"/>
              </a:defRPr>
            </a:lvl1pPr>
          </a:lstStyle>
          <a:p>
            <a:r>
              <a:t>α=0.4</a:t>
            </a:r>
          </a:p>
        </p:txBody>
      </p:sp>
      <p:sp>
        <p:nvSpPr>
          <p:cNvPr id="176" name="α&lt;0.5"/>
          <p:cNvSpPr txBox="1"/>
          <p:nvPr/>
        </p:nvSpPr>
        <p:spPr>
          <a:xfrm rot="840000">
            <a:off x="2221422" y="1711504"/>
            <a:ext cx="168292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3400">
                <a:latin typeface="Courier"/>
                <a:ea typeface="Courier"/>
                <a:cs typeface="Courier"/>
                <a:sym typeface="Courier"/>
              </a:defRPr>
            </a:lvl1pPr>
          </a:lstStyle>
          <a:p>
            <a:r>
              <a:rPr dirty="0" smtClean="0"/>
              <a:t>α</a:t>
            </a:r>
            <a:r>
              <a:rPr lang="en-GB" dirty="0" smtClean="0"/>
              <a:t>=</a:t>
            </a:r>
            <a:r>
              <a:rPr dirty="0" smtClean="0"/>
              <a:t>0.</a:t>
            </a:r>
            <a:r>
              <a:rPr lang="en-GB" dirty="0" smtClean="0"/>
              <a:t>45</a:t>
            </a:r>
            <a:endParaRPr dirty="0"/>
          </a:p>
        </p:txBody>
      </p:sp>
      <p:sp>
        <p:nvSpPr>
          <p:cNvPr id="2" name="TextBox 1"/>
          <p:cNvSpPr txBox="1"/>
          <p:nvPr/>
        </p:nvSpPr>
        <p:spPr>
          <a:xfrm>
            <a:off x="3760750" y="3260779"/>
            <a:ext cx="5228167" cy="17187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7" tIns="35717" rIns="35717" bIns="35717" numCol="1" spcCol="26788" rtlCol="0" anchor="ctr">
            <a:spAutoFit/>
          </a:bodyPr>
          <a:lstStyle/>
          <a:p>
            <a:pPr algn="l"/>
            <a:r>
              <a:rPr lang="en-US" dirty="0"/>
              <a:t>C11T.11 </a:t>
            </a:r>
            <a:r>
              <a:rPr lang="en-US" i="1" dirty="0"/>
              <a:t>Various objects are released from rest </a:t>
            </a:r>
            <a:endParaRPr lang="en-US" i="1" dirty="0" smtClean="0"/>
          </a:p>
          <a:p>
            <a:pPr algn="l"/>
            <a:r>
              <a:rPr lang="en-US" i="1" dirty="0" smtClean="0"/>
              <a:t>at </a:t>
            </a:r>
            <a:r>
              <a:rPr lang="en-US" i="1" dirty="0"/>
              <a:t>the same time and vertical position and roll </a:t>
            </a:r>
            <a:endParaRPr lang="en-US" i="1" dirty="0" smtClean="0"/>
          </a:p>
          <a:p>
            <a:pPr algn="l"/>
            <a:r>
              <a:rPr lang="en-US" i="1" dirty="0" smtClean="0"/>
              <a:t>without </a:t>
            </a:r>
            <a:r>
              <a:rPr lang="en-US" i="1" dirty="0"/>
              <a:t>slipping along an incline. </a:t>
            </a:r>
            <a:r>
              <a:rPr lang="en-US" i="1" dirty="0" smtClean="0"/>
              <a:t>The </a:t>
            </a:r>
            <a:r>
              <a:rPr lang="en-US" i="1" dirty="0"/>
              <a:t>coefficients </a:t>
            </a:r>
            <a:endParaRPr lang="en-US" i="1" dirty="0" smtClean="0"/>
          </a:p>
          <a:p>
            <a:pPr algn="l"/>
            <a:r>
              <a:rPr lang="en-US" i="1" dirty="0" smtClean="0"/>
              <a:t>for </a:t>
            </a:r>
            <a:r>
              <a:rPr lang="en-US" i="1" dirty="0"/>
              <a:t>their moments of inertia are given below. </a:t>
            </a:r>
            <a:endParaRPr lang="en-US" i="1" dirty="0" smtClean="0"/>
          </a:p>
          <a:p>
            <a:pPr algn="l"/>
            <a:r>
              <a:rPr lang="en-US" i="1" dirty="0" smtClean="0"/>
              <a:t>Which </a:t>
            </a:r>
            <a:r>
              <a:rPr lang="en-US" i="1" dirty="0"/>
              <a:t>object will reach the bottom first?  </a:t>
            </a:r>
          </a:p>
          <a:p>
            <a:pPr defTabSz="410751" hangingPunct="0"/>
            <a:endParaRPr lang="en-US" sz="1700" b="1" dirty="0">
              <a:solidFill>
                <a:srgbClr val="000000"/>
              </a:solidFill>
              <a:latin typeface="Helvetica Neue"/>
              <a:ea typeface="Helvetica Neue"/>
              <a:cs typeface="Helvetica Neue"/>
              <a:sym typeface="Helvetica Neue"/>
            </a:endParaRPr>
          </a:p>
        </p:txBody>
      </p:sp>
      <p:sp>
        <p:nvSpPr>
          <p:cNvPr id="3" name="Title 2"/>
          <p:cNvSpPr>
            <a:spLocks noGrp="1"/>
          </p:cNvSpPr>
          <p:nvPr>
            <p:ph type="title"/>
          </p:nvPr>
        </p:nvSpPr>
        <p:spPr>
          <a:xfrm>
            <a:off x="2243817" y="58600"/>
            <a:ext cx="6924431" cy="1137978"/>
          </a:xfrm>
        </p:spPr>
        <p:txBody>
          <a:bodyPr>
            <a:normAutofit/>
          </a:bodyPr>
          <a:lstStyle/>
          <a:p>
            <a:r>
              <a:rPr lang="en-US" sz="2800" dirty="0" smtClean="0"/>
              <a:t>Answer</a:t>
            </a:r>
            <a:endParaRPr lang="en-US" sz="2800" dirty="0"/>
          </a:p>
        </p:txBody>
      </p:sp>
      <p:sp>
        <p:nvSpPr>
          <p:cNvPr id="4" name="TextBox 3"/>
          <p:cNvSpPr txBox="1"/>
          <p:nvPr/>
        </p:nvSpPr>
        <p:spPr>
          <a:xfrm>
            <a:off x="460312" y="6037349"/>
            <a:ext cx="6363378" cy="646331"/>
          </a:xfrm>
          <a:prstGeom prst="rect">
            <a:avLst/>
          </a:prstGeom>
          <a:noFill/>
        </p:spPr>
        <p:txBody>
          <a:bodyPr wrap="none" rtlCol="0">
            <a:spAutoFit/>
          </a:bodyPr>
          <a:lstStyle/>
          <a:p>
            <a:r>
              <a:rPr lang="en-US" dirty="0" smtClean="0"/>
              <a:t>E. The object with smallest </a:t>
            </a:r>
            <a:r>
              <a:rPr lang="el-GR" dirty="0" smtClean="0"/>
              <a:t>α</a:t>
            </a:r>
            <a:r>
              <a:rPr lang="en-GB" dirty="0" smtClean="0"/>
              <a:t> wins the race, because it </a:t>
            </a:r>
          </a:p>
          <a:p>
            <a:pPr lvl="1"/>
            <a:r>
              <a:rPr lang="en-GB" dirty="0"/>
              <a:t>a</a:t>
            </a:r>
            <a:r>
              <a:rPr lang="en-GB" dirty="0" smtClean="0"/>
              <a:t>ttains the maximum CM speed. We’ll see later how.</a:t>
            </a:r>
            <a:endParaRPr lang="en-US" dirty="0"/>
          </a:p>
        </p:txBody>
      </p:sp>
    </p:spTree>
    <p:extLst>
      <p:ext uri="{BB962C8B-B14F-4D97-AF65-F5344CB8AC3E}">
        <p14:creationId xmlns:p14="http://schemas.microsoft.com/office/powerpoint/2010/main" val="176133365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72025"/>
            <a:ext cx="8042276" cy="636253"/>
          </a:xfrm>
        </p:spPr>
        <p:txBody>
          <a:bodyPr/>
          <a:lstStyle/>
          <a:p>
            <a:r>
              <a:rPr lang="en-US" sz="3600" dirty="0" smtClean="0"/>
              <a:t>Introduction to Rotational Energy</a:t>
            </a:r>
            <a:endParaRPr lang="en-US" sz="3600" dirty="0"/>
          </a:p>
        </p:txBody>
      </p:sp>
      <p:sp>
        <p:nvSpPr>
          <p:cNvPr id="3" name="Content Placeholder 2"/>
          <p:cNvSpPr>
            <a:spLocks noGrp="1"/>
          </p:cNvSpPr>
          <p:nvPr>
            <p:ph idx="1"/>
          </p:nvPr>
        </p:nvSpPr>
        <p:spPr>
          <a:xfrm>
            <a:off x="549275" y="989729"/>
            <a:ext cx="8042276" cy="4953872"/>
          </a:xfrm>
        </p:spPr>
        <p:txBody>
          <a:bodyPr>
            <a:normAutofit fontScale="92500" lnSpcReduction="20000"/>
          </a:bodyPr>
          <a:lstStyle/>
          <a:p>
            <a:r>
              <a:rPr lang="en-US" dirty="0" smtClean="0"/>
              <a:t>Assume that the objects in the previous question have the same mass.</a:t>
            </a:r>
          </a:p>
          <a:p>
            <a:r>
              <a:rPr lang="en-US" dirty="0" smtClean="0"/>
              <a:t>Since they start from the same height, they must have the same initial gravitational potential energy. </a:t>
            </a:r>
          </a:p>
          <a:p>
            <a:r>
              <a:rPr lang="en-US" dirty="0" smtClean="0"/>
              <a:t>Therefore, they should have the same kinetic energy (and thus speed) at the end, right? </a:t>
            </a:r>
          </a:p>
          <a:p>
            <a:r>
              <a:rPr lang="en-US" dirty="0" smtClean="0"/>
              <a:t>Then why they do NOT reach the bottom at the same time? </a:t>
            </a:r>
          </a:p>
          <a:p>
            <a:r>
              <a:rPr lang="en-US" dirty="0" smtClean="0"/>
              <a:t>Since energy must be conserved, there must be another form of (internal) energy that the potential energy is channeled into. </a:t>
            </a:r>
          </a:p>
          <a:p>
            <a:r>
              <a:rPr lang="en-US" dirty="0" smtClean="0"/>
              <a:t>This is the </a:t>
            </a:r>
            <a:r>
              <a:rPr lang="en-US" b="1" dirty="0" smtClean="0"/>
              <a:t>rotational energy</a:t>
            </a:r>
            <a:r>
              <a:rPr lang="en-US" dirty="0" smtClean="0"/>
              <a:t>, which is different between the objects in previous question. </a:t>
            </a:r>
            <a:endParaRPr lang="en-US" dirty="0"/>
          </a:p>
        </p:txBody>
      </p:sp>
    </p:spTree>
    <p:extLst>
      <p:ext uri="{BB962C8B-B14F-4D97-AF65-F5344CB8AC3E}">
        <p14:creationId xmlns:p14="http://schemas.microsoft.com/office/powerpoint/2010/main" val="867338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Sliding </a:t>
            </a:r>
            <a:r>
              <a:rPr lang="en-US" dirty="0" err="1" smtClean="0"/>
              <a:t>vs</a:t>
            </a:r>
            <a:r>
              <a:rPr lang="en-US" dirty="0" smtClean="0"/>
              <a:t> Rolling</a:t>
            </a:r>
            <a:endParaRPr lang="en-US" dirty="0"/>
          </a:p>
        </p:txBody>
      </p:sp>
      <p:sp>
        <p:nvSpPr>
          <p:cNvPr id="3" name="Content Placeholder 2"/>
          <p:cNvSpPr>
            <a:spLocks noGrp="1"/>
          </p:cNvSpPr>
          <p:nvPr>
            <p:ph idx="1"/>
          </p:nvPr>
        </p:nvSpPr>
        <p:spPr/>
        <p:txBody>
          <a:bodyPr/>
          <a:lstStyle/>
          <a:p>
            <a:pPr marL="0" indent="0">
              <a:buNone/>
            </a:pPr>
            <a:r>
              <a:rPr lang="en-US" dirty="0" smtClean="0"/>
              <a:t>Same reason why sliding down a frictionless surface is faster than rolling down. </a:t>
            </a:r>
            <a:endParaRPr lang="en-US" dirty="0"/>
          </a:p>
        </p:txBody>
      </p:sp>
      <p:pic>
        <p:nvPicPr>
          <p:cNvPr id="4" name="Picture 3"/>
          <p:cNvPicPr>
            <a:picLocks noChangeAspect="1"/>
          </p:cNvPicPr>
          <p:nvPr/>
        </p:nvPicPr>
        <p:blipFill>
          <a:blip r:embed="rId2"/>
          <a:stretch>
            <a:fillRect/>
          </a:stretch>
        </p:blipFill>
        <p:spPr>
          <a:xfrm>
            <a:off x="280112" y="2533767"/>
            <a:ext cx="3810000" cy="3810000"/>
          </a:xfrm>
          <a:prstGeom prst="rect">
            <a:avLst/>
          </a:prstGeom>
        </p:spPr>
      </p:pic>
      <p:pic>
        <p:nvPicPr>
          <p:cNvPr id="5" name="Picture 4"/>
          <p:cNvPicPr>
            <a:picLocks noChangeAspect="1"/>
          </p:cNvPicPr>
          <p:nvPr/>
        </p:nvPicPr>
        <p:blipFill>
          <a:blip r:embed="rId3"/>
          <a:stretch>
            <a:fillRect/>
          </a:stretch>
        </p:blipFill>
        <p:spPr>
          <a:xfrm>
            <a:off x="4257136" y="3212894"/>
            <a:ext cx="4632864" cy="3086305"/>
          </a:xfrm>
          <a:prstGeom prst="rect">
            <a:avLst/>
          </a:prstGeom>
        </p:spPr>
      </p:pic>
    </p:spTree>
    <p:extLst>
      <p:ext uri="{BB962C8B-B14F-4D97-AF65-F5344CB8AC3E}">
        <p14:creationId xmlns:p14="http://schemas.microsoft.com/office/powerpoint/2010/main" val="88390415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228</TotalTime>
  <Words>890</Words>
  <Application>Microsoft Macintosh PowerPoint</Application>
  <PresentationFormat>On-screen Show (4:3)</PresentationFormat>
  <Paragraphs>125</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Breeze</vt:lpstr>
      <vt:lpstr>PHYSICS 197 Section 1  Chapter C11 Rotational Energy</vt:lpstr>
      <vt:lpstr>Review of Last Class</vt:lpstr>
      <vt:lpstr>What’s the Difference?</vt:lpstr>
      <vt:lpstr>Contact Interactions</vt:lpstr>
      <vt:lpstr>Outline of C11</vt:lpstr>
      <vt:lpstr>Clicker Question</vt:lpstr>
      <vt:lpstr>Answer</vt:lpstr>
      <vt:lpstr>Introduction to Rotational Energy</vt:lpstr>
      <vt:lpstr>Sliding vs Rolling</vt:lpstr>
      <vt:lpstr>How to Calculate Rotational Energy</vt:lpstr>
      <vt:lpstr>Question</vt:lpstr>
      <vt:lpstr>Answer</vt:lpstr>
      <vt:lpstr>Linear vs. Rotational Motion</vt:lpstr>
      <vt:lpstr>Clicker Question</vt:lpstr>
      <vt:lpstr>Answer</vt:lpstr>
      <vt:lpstr>Moments of Inertia  for Different Objects</vt:lpstr>
      <vt:lpstr>When an Object both Moves and Rotates</vt:lpstr>
      <vt:lpstr>Rolling without Slipping</vt:lpstr>
      <vt:lpstr>Rolling Down an Incline</vt:lpstr>
      <vt:lpstr>Rolling Down an Incline</vt:lpstr>
      <vt:lpstr>Practice Problem</vt:lpstr>
      <vt:lpstr>Solution</vt:lpstr>
    </vt:vector>
  </TitlesOfParts>
  <Company>The University of Manchester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197 Section 1  Chapter C11 Rotational Energy</dc:title>
  <dc:creator>Bhupal Dev</dc:creator>
  <cp:lastModifiedBy>Bhupal Dev</cp:lastModifiedBy>
  <cp:revision>74</cp:revision>
  <dcterms:created xsi:type="dcterms:W3CDTF">2017-09-27T01:44:59Z</dcterms:created>
  <dcterms:modified xsi:type="dcterms:W3CDTF">2017-09-27T05:33:40Z</dcterms:modified>
</cp:coreProperties>
</file>