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Default Extension="emf" ContentType="image/x-em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27"/>
  </p:notesMasterIdLst>
  <p:sldIdLst>
    <p:sldId id="257" r:id="rId2"/>
    <p:sldId id="258" r:id="rId3"/>
    <p:sldId id="259" r:id="rId4"/>
    <p:sldId id="261" r:id="rId5"/>
    <p:sldId id="262" r:id="rId6"/>
    <p:sldId id="264" r:id="rId7"/>
    <p:sldId id="263" r:id="rId8"/>
    <p:sldId id="280" r:id="rId9"/>
    <p:sldId id="281" r:id="rId10"/>
    <p:sldId id="265" r:id="rId11"/>
    <p:sldId id="266" r:id="rId12"/>
    <p:sldId id="267" r:id="rId13"/>
    <p:sldId id="276" r:id="rId14"/>
    <p:sldId id="277" r:id="rId15"/>
    <p:sldId id="278" r:id="rId16"/>
    <p:sldId id="279" r:id="rId17"/>
    <p:sldId id="268" r:id="rId18"/>
    <p:sldId id="269" r:id="rId19"/>
    <p:sldId id="271" r:id="rId20"/>
    <p:sldId id="272" r:id="rId21"/>
    <p:sldId id="274" r:id="rId22"/>
    <p:sldId id="273" r:id="rId23"/>
    <p:sldId id="275" r:id="rId24"/>
    <p:sldId id="282" r:id="rId25"/>
    <p:sldId id="283" r:id="rId26"/>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napToObjects="1">
      <p:cViewPr varScale="1">
        <p:scale>
          <a:sx n="75" d="100"/>
          <a:sy n="75" d="100"/>
        </p:scale>
        <p:origin x="-632" y="-120"/>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notesMaster" Target="notesMasters/notesMaster1.xml"/><Relationship Id="rId28" Type="http://schemas.openxmlformats.org/officeDocument/2006/relationships/printerSettings" Target="printerSettings/printerSettings1.bin"/><Relationship Id="rId29" Type="http://schemas.openxmlformats.org/officeDocument/2006/relationships/presProps" Target="presProps.xml"/><Relationship Id="rId30" Type="http://schemas.openxmlformats.org/officeDocument/2006/relationships/viewProps" Target="viewProps.xml"/><Relationship Id="rId31" Type="http://schemas.openxmlformats.org/officeDocument/2006/relationships/theme" Target="theme/theme1.xml"/><Relationship Id="rId32"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1D00B7C-D7B1-A343-9153-2D4D88E08412}" type="datetimeFigureOut">
              <a:rPr lang="en-US" smtClean="0"/>
              <a:t>25/09/2017</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487B372-C3DE-6947-836E-1B272847045F}" type="slidenum">
              <a:rPr lang="en-US" smtClean="0"/>
              <a:t>‹#›</a:t>
            </a:fld>
            <a:endParaRPr lang="en-US"/>
          </a:p>
        </p:txBody>
      </p:sp>
    </p:spTree>
    <p:extLst>
      <p:ext uri="{BB962C8B-B14F-4D97-AF65-F5344CB8AC3E}">
        <p14:creationId xmlns:p14="http://schemas.microsoft.com/office/powerpoint/2010/main" val="378823963"/>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Spring Demo</a:t>
            </a:r>
            <a:endParaRPr lang="en-US" dirty="0"/>
          </a:p>
        </p:txBody>
      </p:sp>
      <p:sp>
        <p:nvSpPr>
          <p:cNvPr id="4" name="Slide Number Placeholder 3"/>
          <p:cNvSpPr>
            <a:spLocks noGrp="1"/>
          </p:cNvSpPr>
          <p:nvPr>
            <p:ph type="sldNum" sz="quarter" idx="10"/>
          </p:nvPr>
        </p:nvSpPr>
        <p:spPr/>
        <p:txBody>
          <a:bodyPr/>
          <a:lstStyle/>
          <a:p>
            <a:fld id="{F487B372-C3DE-6947-836E-1B272847045F}" type="slidenum">
              <a:rPr lang="en-US" smtClean="0"/>
              <a:t>6</a:t>
            </a:fld>
            <a:endParaRPr lang="en-US"/>
          </a:p>
        </p:txBody>
      </p:sp>
    </p:spTree>
    <p:extLst>
      <p:ext uri="{BB962C8B-B14F-4D97-AF65-F5344CB8AC3E}">
        <p14:creationId xmlns:p14="http://schemas.microsoft.com/office/powerpoint/2010/main" val="105160339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Plot cosine function from 0 to pi.</a:t>
            </a:r>
            <a:endParaRPr lang="en-US" dirty="0"/>
          </a:p>
        </p:txBody>
      </p:sp>
      <p:sp>
        <p:nvSpPr>
          <p:cNvPr id="4" name="Slide Number Placeholder 3"/>
          <p:cNvSpPr>
            <a:spLocks noGrp="1"/>
          </p:cNvSpPr>
          <p:nvPr>
            <p:ph type="sldNum" sz="quarter" idx="10"/>
          </p:nvPr>
        </p:nvSpPr>
        <p:spPr/>
        <p:txBody>
          <a:bodyPr/>
          <a:lstStyle/>
          <a:p>
            <a:fld id="{F487B372-C3DE-6947-836E-1B272847045F}" type="slidenum">
              <a:rPr lang="en-US" smtClean="0"/>
              <a:t>20</a:t>
            </a:fld>
            <a:endParaRPr lang="en-US"/>
          </a:p>
        </p:txBody>
      </p:sp>
    </p:spTree>
    <p:extLst>
      <p:ext uri="{BB962C8B-B14F-4D97-AF65-F5344CB8AC3E}">
        <p14:creationId xmlns:p14="http://schemas.microsoft.com/office/powerpoint/2010/main" val="385042633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p:cNvSpPr/>
          <p:nvPr/>
        </p:nvSpPr>
        <p:spPr>
          <a:xfrm>
            <a:off x="1328166" y="1295400"/>
            <a:ext cx="6487668" cy="3152887"/>
          </a:xfrm>
          <a:prstGeom prst="rect">
            <a:avLst/>
          </a:prstGeom>
          <a:ln w="3175">
            <a:solidFill>
              <a:schemeClr val="bg1"/>
            </a:solidFill>
          </a:ln>
          <a:effectLst>
            <a:outerShdw blurRad="63500" sx="100500" sy="100500" algn="ctr" rotWithShape="0">
              <a:prstClr val="black">
                <a:alpha val="50000"/>
              </a:prstClr>
            </a:outerShdw>
          </a:effectLst>
        </p:spPr>
        <p:txBody>
          <a:bodyPr vert="horz" lIns="91440" tIns="45720" rIns="91440" bIns="45720" rtlCol="0">
            <a:normAutofit/>
          </a:bodyPr>
          <a:lstStyle/>
          <a:p>
            <a:pPr marL="0" indent="0" algn="l" defTabSz="914400" rtl="0" eaLnBrk="1" latinLnBrk="0" hangingPunct="1">
              <a:spcBef>
                <a:spcPts val="2000"/>
              </a:spcBef>
              <a:buClr>
                <a:schemeClr val="accent1">
                  <a:lumMod val="60000"/>
                  <a:lumOff val="40000"/>
                </a:schemeClr>
              </a:buClr>
              <a:buSzPct val="110000"/>
              <a:buFont typeface="Wingdings 2" pitchFamily="18" charset="2"/>
              <a:buNone/>
            </a:pPr>
            <a:endParaRPr sz="3200" kern="1200">
              <a:solidFill>
                <a:schemeClr val="tx1">
                  <a:lumMod val="65000"/>
                  <a:lumOff val="35000"/>
                </a:schemeClr>
              </a:solidFill>
              <a:latin typeface="+mn-lt"/>
              <a:ea typeface="+mn-ea"/>
              <a:cs typeface="+mn-cs"/>
            </a:endParaRPr>
          </a:p>
        </p:txBody>
      </p:sp>
      <p:sp>
        <p:nvSpPr>
          <p:cNvPr id="2" name="Title 1"/>
          <p:cNvSpPr>
            <a:spLocks noGrp="1"/>
          </p:cNvSpPr>
          <p:nvPr>
            <p:ph type="ctrTitle"/>
          </p:nvPr>
        </p:nvSpPr>
        <p:spPr>
          <a:xfrm>
            <a:off x="1322921" y="1523999"/>
            <a:ext cx="6498158" cy="1724867"/>
          </a:xfrm>
        </p:spPr>
        <p:txBody>
          <a:bodyPr vert="horz" lIns="91440" tIns="45720" rIns="91440" bIns="45720" rtlCol="0" anchor="b" anchorCtr="0">
            <a:noAutofit/>
          </a:bodyPr>
          <a:lstStyle>
            <a:lvl1pPr marL="0" indent="0" algn="ctr" defTabSz="914400" rtl="0" eaLnBrk="1" latinLnBrk="0" hangingPunct="1">
              <a:spcBef>
                <a:spcPct val="0"/>
              </a:spcBef>
              <a:buClr>
                <a:schemeClr val="accent1">
                  <a:lumMod val="60000"/>
                  <a:lumOff val="40000"/>
                </a:schemeClr>
              </a:buClr>
              <a:buSzPct val="110000"/>
              <a:buFont typeface="Wingdings 2" pitchFamily="18" charset="2"/>
              <a:buNone/>
              <a:defRPr sz="4600" kern="1200">
                <a:solidFill>
                  <a:schemeClr val="accent1"/>
                </a:solidFill>
                <a:latin typeface="+mj-lt"/>
                <a:ea typeface="+mj-ea"/>
                <a:cs typeface="+mj-cs"/>
              </a:defRPr>
            </a:lvl1pPr>
          </a:lstStyle>
          <a:p>
            <a:r>
              <a:rPr lang="en-GB" smtClean="0"/>
              <a:t>Click to edit Master title style</a:t>
            </a:r>
            <a:endParaRPr/>
          </a:p>
        </p:txBody>
      </p:sp>
      <p:sp>
        <p:nvSpPr>
          <p:cNvPr id="3" name="Subtitle 2"/>
          <p:cNvSpPr>
            <a:spLocks noGrp="1"/>
          </p:cNvSpPr>
          <p:nvPr>
            <p:ph type="subTitle" idx="1"/>
          </p:nvPr>
        </p:nvSpPr>
        <p:spPr>
          <a:xfrm>
            <a:off x="1322921" y="3299012"/>
            <a:ext cx="6498159" cy="916641"/>
          </a:xfrm>
        </p:spPr>
        <p:txBody>
          <a:bodyPr vert="horz" lIns="91440" tIns="45720" rIns="91440" bIns="45720" rtlCol="0">
            <a:normAutofit/>
          </a:bodyPr>
          <a:lstStyle>
            <a:lvl1pPr marL="0" indent="0" algn="ctr" defTabSz="914400" rtl="0" eaLnBrk="1" latinLnBrk="0" hangingPunct="1">
              <a:spcBef>
                <a:spcPts val="300"/>
              </a:spcBef>
              <a:buClr>
                <a:schemeClr val="accent1">
                  <a:lumMod val="60000"/>
                  <a:lumOff val="40000"/>
                </a:schemeClr>
              </a:buClr>
              <a:buSzPct val="110000"/>
              <a:buFont typeface="Wingdings 2" pitchFamily="18" charset="2"/>
              <a:buNone/>
              <a:defRPr sz="1800" kern="1200">
                <a:solidFill>
                  <a:schemeClr val="tx1">
                    <a:tint val="75000"/>
                  </a:schemeClr>
                </a:solidFill>
                <a:latin typeface="+mn-lt"/>
                <a:ea typeface="+mn-ea"/>
                <a:cs typeface="+mn-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smtClean="0"/>
              <a:t>Click to edit Master subtitle style</a:t>
            </a:r>
            <a:endParaRPr dirty="0"/>
          </a:p>
        </p:txBody>
      </p:sp>
      <p:sp>
        <p:nvSpPr>
          <p:cNvPr id="4" name="Date Placeholder 3"/>
          <p:cNvSpPr>
            <a:spLocks noGrp="1"/>
          </p:cNvSpPr>
          <p:nvPr>
            <p:ph type="dt" sz="half" idx="10"/>
          </p:nvPr>
        </p:nvSpPr>
        <p:spPr/>
        <p:txBody>
          <a:bodyPr/>
          <a:lstStyle/>
          <a:p>
            <a:fld id="{7AE29531-D545-184D-9A74-609D8C450AAD}" type="datetimeFigureOut">
              <a:rPr lang="en-US" smtClean="0"/>
              <a:t>25/09/2017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303823E-E8C6-044F-A490-561B7F3A6F34}"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33398" y="611872"/>
            <a:ext cx="4079545" cy="1162050"/>
          </a:xfrm>
        </p:spPr>
        <p:txBody>
          <a:bodyPr anchor="b"/>
          <a:lstStyle>
            <a:lvl1pPr algn="ctr">
              <a:defRPr sz="3600" b="0"/>
            </a:lvl1pPr>
          </a:lstStyle>
          <a:p>
            <a:r>
              <a:rPr lang="en-GB" smtClean="0"/>
              <a:t>Click to edit Master title style</a:t>
            </a:r>
            <a:endParaRPr/>
          </a:p>
        </p:txBody>
      </p:sp>
      <p:sp>
        <p:nvSpPr>
          <p:cNvPr id="4" name="Text Placeholder 3"/>
          <p:cNvSpPr>
            <a:spLocks noGrp="1"/>
          </p:cNvSpPr>
          <p:nvPr>
            <p:ph type="body" sz="half" idx="2"/>
          </p:nvPr>
        </p:nvSpPr>
        <p:spPr>
          <a:xfrm>
            <a:off x="533398" y="1787856"/>
            <a:ext cx="4079545" cy="3720152"/>
          </a:xfrm>
        </p:spPr>
        <p:txBody>
          <a:bodyPr>
            <a:normAutofit/>
          </a:bodyPr>
          <a:lstStyle>
            <a:lvl1pPr marL="0" indent="0" algn="ctr">
              <a:spcBef>
                <a:spcPts val="600"/>
              </a:spcBef>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
        <p:nvSpPr>
          <p:cNvPr id="5" name="Date Placeholder 4"/>
          <p:cNvSpPr>
            <a:spLocks noGrp="1"/>
          </p:cNvSpPr>
          <p:nvPr>
            <p:ph type="dt" sz="half" idx="10"/>
          </p:nvPr>
        </p:nvSpPr>
        <p:spPr/>
        <p:txBody>
          <a:bodyPr/>
          <a:lstStyle/>
          <a:p>
            <a:fld id="{7AE29531-D545-184D-9A74-609D8C450AAD}" type="datetimeFigureOut">
              <a:rPr lang="en-US" smtClean="0"/>
              <a:t>25/09/2017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303823E-E8C6-044F-A490-561B7F3A6F34}" type="slidenum">
              <a:rPr lang="en-US" smtClean="0"/>
              <a:t>‹#›</a:t>
            </a:fld>
            <a:endParaRPr lang="en-US"/>
          </a:p>
        </p:txBody>
      </p:sp>
      <p:sp>
        <p:nvSpPr>
          <p:cNvPr id="8" name="Picture Placeholder 2"/>
          <p:cNvSpPr>
            <a:spLocks noGrp="1"/>
          </p:cNvSpPr>
          <p:nvPr>
            <p:ph type="pic" idx="1"/>
          </p:nvPr>
        </p:nvSpPr>
        <p:spPr>
          <a:xfrm>
            <a:off x="5090617" y="359392"/>
            <a:ext cx="3657600" cy="5318077"/>
          </a:xfrm>
          <a:ln w="3175">
            <a:solidFill>
              <a:schemeClr val="bg1"/>
            </a:solidFill>
          </a:ln>
          <a:effectLst>
            <a:outerShdw blurRad="63500" sx="100500" sy="100500" algn="ctr" rotWithShape="0">
              <a:prstClr val="black">
                <a:alpha val="50000"/>
              </a:prstClr>
            </a:outerShdw>
          </a:effectLst>
        </p:spPr>
        <p:txBody>
          <a:bodyPr vert="horz" lIns="91440" tIns="45720" rIns="91440" bIns="45720" rtlCol="0">
            <a:normAutofit/>
          </a:bodyPr>
          <a:lstStyle>
            <a:lvl1pPr marL="0" indent="0" algn="l" defTabSz="914400" rtl="0" eaLnBrk="1" latinLnBrk="0" hangingPunct="1">
              <a:spcBef>
                <a:spcPts val="2000"/>
              </a:spcBef>
              <a:buClr>
                <a:schemeClr val="accent1">
                  <a:lumMod val="60000"/>
                  <a:lumOff val="40000"/>
                </a:schemeClr>
              </a:buClr>
              <a:buSzPct val="110000"/>
              <a:buFont typeface="Wingdings 2" pitchFamily="18" charset="2"/>
              <a:buNone/>
              <a:defRPr sz="3200" kern="1200">
                <a:solidFill>
                  <a:schemeClr val="tx1">
                    <a:lumMod val="65000"/>
                    <a:lumOff val="35000"/>
                  </a:schemeClr>
                </a:solidFill>
                <a:latin typeface="+mn-lt"/>
                <a:ea typeface="+mn-ea"/>
                <a:cs typeface="+mn-cs"/>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GB" smtClean="0"/>
              <a:t>Drag picture to placeholder or click icon to add</a:t>
            </a:r>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a:p>
        </p:txBody>
      </p:sp>
      <p:sp>
        <p:nvSpPr>
          <p:cNvPr id="3" name="Vertical Text Placeholder 2"/>
          <p:cNvSpPr>
            <a:spLocks noGrp="1"/>
          </p:cNvSpPr>
          <p:nvPr>
            <p:ph type="body" orient="vert" idx="1"/>
          </p:nvPr>
        </p:nvSpPr>
        <p:spPr/>
        <p:txBody>
          <a:bodyPr vert="eaVert"/>
          <a:lstStyle>
            <a:lvl5pPr>
              <a:defRPr/>
            </a:lvl5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dirty="0"/>
          </a:p>
        </p:txBody>
      </p:sp>
      <p:sp>
        <p:nvSpPr>
          <p:cNvPr id="4" name="Date Placeholder 3"/>
          <p:cNvSpPr>
            <a:spLocks noGrp="1"/>
          </p:cNvSpPr>
          <p:nvPr>
            <p:ph type="dt" sz="half" idx="10"/>
          </p:nvPr>
        </p:nvSpPr>
        <p:spPr/>
        <p:txBody>
          <a:bodyPr/>
          <a:lstStyle/>
          <a:p>
            <a:fld id="{7AE29531-D545-184D-9A74-609D8C450AAD}" type="datetimeFigureOut">
              <a:rPr lang="en-US" smtClean="0"/>
              <a:t>25/09/2017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303823E-E8C6-044F-A490-561B7F3A6F34}" type="slidenum">
              <a:rPr lang="en-US" smtClean="0"/>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369792" y="368301"/>
            <a:ext cx="1524000" cy="5575300"/>
          </a:xfrm>
        </p:spPr>
        <p:txBody>
          <a:bodyPr vert="eaVert"/>
          <a:lstStyle/>
          <a:p>
            <a:r>
              <a:rPr lang="en-GB" smtClean="0"/>
              <a:t>Click to edit Master title style</a:t>
            </a:r>
            <a:endParaRPr/>
          </a:p>
        </p:txBody>
      </p:sp>
      <p:sp>
        <p:nvSpPr>
          <p:cNvPr id="3" name="Vertical Text Placeholder 2"/>
          <p:cNvSpPr>
            <a:spLocks noGrp="1"/>
          </p:cNvSpPr>
          <p:nvPr>
            <p:ph type="body" orient="vert" idx="1"/>
          </p:nvPr>
        </p:nvSpPr>
        <p:spPr>
          <a:xfrm>
            <a:off x="549274" y="368301"/>
            <a:ext cx="6689726" cy="5575300"/>
          </a:xfrm>
        </p:spPr>
        <p:txBody>
          <a:bodyPr vert="eaVert"/>
          <a:lstStyle>
            <a:lvl5pPr>
              <a:defRPr/>
            </a:lvl5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dirty="0"/>
          </a:p>
        </p:txBody>
      </p:sp>
      <p:sp>
        <p:nvSpPr>
          <p:cNvPr id="4" name="Date Placeholder 3"/>
          <p:cNvSpPr>
            <a:spLocks noGrp="1"/>
          </p:cNvSpPr>
          <p:nvPr>
            <p:ph type="dt" sz="half" idx="10"/>
          </p:nvPr>
        </p:nvSpPr>
        <p:spPr/>
        <p:txBody>
          <a:bodyPr/>
          <a:lstStyle/>
          <a:p>
            <a:fld id="{7AE29531-D545-184D-9A74-609D8C450AAD}" type="datetimeFigureOut">
              <a:rPr lang="en-US" smtClean="0"/>
              <a:t>25/09/2017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303823E-E8C6-044F-A490-561B7F3A6F34}"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a:p>
        </p:txBody>
      </p:sp>
      <p:sp>
        <p:nvSpPr>
          <p:cNvPr id="3" name="Content Placeholder 2"/>
          <p:cNvSpPr>
            <a:spLocks noGrp="1"/>
          </p:cNvSpPr>
          <p:nvPr>
            <p:ph idx="1"/>
          </p:nvPr>
        </p:nvSpPr>
        <p:spPr/>
        <p:txBody>
          <a:bodyPr/>
          <a:lstStyle>
            <a:lvl5pPr>
              <a:defRPr/>
            </a:lvl5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dirty="0"/>
          </a:p>
        </p:txBody>
      </p:sp>
      <p:sp>
        <p:nvSpPr>
          <p:cNvPr id="4" name="Date Placeholder 3"/>
          <p:cNvSpPr>
            <a:spLocks noGrp="1"/>
          </p:cNvSpPr>
          <p:nvPr>
            <p:ph type="dt" sz="half" idx="10"/>
          </p:nvPr>
        </p:nvSpPr>
        <p:spPr/>
        <p:txBody>
          <a:bodyPr/>
          <a:lstStyle/>
          <a:p>
            <a:fld id="{7AE29531-D545-184D-9A74-609D8C450AAD}" type="datetimeFigureOut">
              <a:rPr lang="en-US" smtClean="0"/>
              <a:t>25/09/2017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303823E-E8C6-044F-A490-561B7F3A6F34}"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itle Slide with Picture">
    <p:spTree>
      <p:nvGrpSpPr>
        <p:cNvPr id="1" name=""/>
        <p:cNvGrpSpPr/>
        <p:nvPr/>
      </p:nvGrpSpPr>
      <p:grpSpPr>
        <a:xfrm>
          <a:off x="0" y="0"/>
          <a:ext cx="0" cy="0"/>
          <a:chOff x="0" y="0"/>
          <a:chExt cx="0" cy="0"/>
        </a:xfrm>
      </p:grpSpPr>
      <p:sp>
        <p:nvSpPr>
          <p:cNvPr id="2" name="Title 1"/>
          <p:cNvSpPr>
            <a:spLocks noGrp="1"/>
          </p:cNvSpPr>
          <p:nvPr>
            <p:ph type="ctrTitle"/>
          </p:nvPr>
        </p:nvSpPr>
        <p:spPr>
          <a:xfrm>
            <a:off x="363538" y="3352801"/>
            <a:ext cx="8416925" cy="1470025"/>
          </a:xfrm>
        </p:spPr>
        <p:txBody>
          <a:bodyPr/>
          <a:lstStyle/>
          <a:p>
            <a:r>
              <a:rPr lang="en-GB" smtClean="0"/>
              <a:t>Click to edit Master title style</a:t>
            </a:r>
            <a:endParaRPr dirty="0"/>
          </a:p>
        </p:txBody>
      </p:sp>
      <p:sp>
        <p:nvSpPr>
          <p:cNvPr id="3" name="Subtitle 2"/>
          <p:cNvSpPr>
            <a:spLocks noGrp="1"/>
          </p:cNvSpPr>
          <p:nvPr>
            <p:ph type="subTitle" idx="1"/>
          </p:nvPr>
        </p:nvSpPr>
        <p:spPr>
          <a:xfrm>
            <a:off x="363538" y="4771029"/>
            <a:ext cx="8416925" cy="972671"/>
          </a:xfrm>
        </p:spPr>
        <p:txBody>
          <a:bodyPr>
            <a:normAutofit/>
          </a:bodyPr>
          <a:lstStyle>
            <a:lvl1pPr marL="0" indent="0" algn="ctr">
              <a:spcBef>
                <a:spcPts val="300"/>
              </a:spcBef>
              <a:buNone/>
              <a:defRPr sz="18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smtClean="0"/>
              <a:t>Click to edit Master subtitle style</a:t>
            </a:r>
            <a:endParaRPr dirty="0"/>
          </a:p>
        </p:txBody>
      </p:sp>
      <p:sp>
        <p:nvSpPr>
          <p:cNvPr id="4" name="Date Placeholder 3"/>
          <p:cNvSpPr>
            <a:spLocks noGrp="1"/>
          </p:cNvSpPr>
          <p:nvPr>
            <p:ph type="dt" sz="half" idx="10"/>
          </p:nvPr>
        </p:nvSpPr>
        <p:spPr/>
        <p:txBody>
          <a:bodyPr/>
          <a:lstStyle/>
          <a:p>
            <a:fld id="{7AE29531-D545-184D-9A74-609D8C450AAD}" type="datetimeFigureOut">
              <a:rPr lang="en-US" smtClean="0"/>
              <a:t>25/09/2017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303823E-E8C6-044F-A490-561B7F3A6F34}" type="slidenum">
              <a:rPr lang="en-US" smtClean="0"/>
              <a:t>‹#›</a:t>
            </a:fld>
            <a:endParaRPr lang="en-US"/>
          </a:p>
        </p:txBody>
      </p:sp>
      <p:sp>
        <p:nvSpPr>
          <p:cNvPr id="9" name="Picture Placeholder 2"/>
          <p:cNvSpPr>
            <a:spLocks noGrp="1"/>
          </p:cNvSpPr>
          <p:nvPr>
            <p:ph type="pic" idx="13"/>
          </p:nvPr>
        </p:nvSpPr>
        <p:spPr>
          <a:xfrm>
            <a:off x="370980" y="363538"/>
            <a:ext cx="8402040" cy="2836862"/>
          </a:xfrm>
          <a:ln w="3175">
            <a:solidFill>
              <a:schemeClr val="bg1"/>
            </a:solidFill>
          </a:ln>
          <a:effectLst>
            <a:outerShdw blurRad="63500" sx="100500" sy="100500" algn="ctr" rotWithShape="0">
              <a:prstClr val="black">
                <a:alpha val="50000"/>
              </a:prstClr>
            </a:outerShdw>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GB" smtClean="0"/>
              <a:t>Drag picture to placeholder or click icon to add</a:t>
            </a:r>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49275" y="2403144"/>
            <a:ext cx="8056563" cy="1362075"/>
          </a:xfrm>
        </p:spPr>
        <p:txBody>
          <a:bodyPr anchor="b" anchorCtr="0"/>
          <a:lstStyle>
            <a:lvl1pPr algn="ctr">
              <a:defRPr sz="4600" b="0" cap="none" baseline="0"/>
            </a:lvl1pPr>
          </a:lstStyle>
          <a:p>
            <a:r>
              <a:rPr lang="en-GB" smtClean="0"/>
              <a:t>Click to edit Master title style</a:t>
            </a:r>
            <a:endParaRPr/>
          </a:p>
        </p:txBody>
      </p:sp>
      <p:sp>
        <p:nvSpPr>
          <p:cNvPr id="3" name="Text Placeholder 2"/>
          <p:cNvSpPr>
            <a:spLocks noGrp="1"/>
          </p:cNvSpPr>
          <p:nvPr>
            <p:ph type="body" idx="1"/>
          </p:nvPr>
        </p:nvSpPr>
        <p:spPr>
          <a:xfrm>
            <a:off x="549275" y="3736005"/>
            <a:ext cx="8056563" cy="1500187"/>
          </a:xfrm>
        </p:spPr>
        <p:txBody>
          <a:bodyPr anchor="t" anchorCtr="0">
            <a:normAutofit/>
          </a:bodyPr>
          <a:lstStyle>
            <a:lvl1pPr marL="0" indent="0" algn="ctr">
              <a:spcBef>
                <a:spcPts val="300"/>
              </a:spcBef>
              <a:buNone/>
              <a:defRPr sz="18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smtClean="0"/>
              <a:t>Click to edit Master text styles</a:t>
            </a:r>
          </a:p>
        </p:txBody>
      </p:sp>
      <p:sp>
        <p:nvSpPr>
          <p:cNvPr id="4" name="Date Placeholder 3"/>
          <p:cNvSpPr>
            <a:spLocks noGrp="1"/>
          </p:cNvSpPr>
          <p:nvPr>
            <p:ph type="dt" sz="half" idx="10"/>
          </p:nvPr>
        </p:nvSpPr>
        <p:spPr/>
        <p:txBody>
          <a:bodyPr/>
          <a:lstStyle/>
          <a:p>
            <a:fld id="{7AE29531-D545-184D-9A74-609D8C450AAD}" type="datetimeFigureOut">
              <a:rPr lang="en-US" smtClean="0"/>
              <a:t>25/09/2017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303823E-E8C6-044F-A490-561B7F3A6F34}"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549275" y="107576"/>
            <a:ext cx="8042276" cy="1336956"/>
          </a:xfrm>
        </p:spPr>
        <p:txBody>
          <a:bodyPr/>
          <a:lstStyle/>
          <a:p>
            <a:r>
              <a:rPr lang="en-GB" smtClean="0"/>
              <a:t>Click to edit Master title style</a:t>
            </a:r>
            <a:endParaRPr/>
          </a:p>
        </p:txBody>
      </p:sp>
      <p:sp>
        <p:nvSpPr>
          <p:cNvPr id="3" name="Content Placeholder 2"/>
          <p:cNvSpPr>
            <a:spLocks noGrp="1"/>
          </p:cNvSpPr>
          <p:nvPr>
            <p:ph sz="half" idx="1"/>
          </p:nvPr>
        </p:nvSpPr>
        <p:spPr>
          <a:xfrm>
            <a:off x="549275" y="1600201"/>
            <a:ext cx="3840480" cy="4343400"/>
          </a:xfrm>
        </p:spPr>
        <p:txBody>
          <a:bodyPr>
            <a:normAutofit/>
          </a:bodyPr>
          <a:lstStyle>
            <a:lvl1pPr>
              <a:spcBef>
                <a:spcPts val="1600"/>
              </a:spcBef>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dirty="0"/>
          </a:p>
        </p:txBody>
      </p:sp>
      <p:sp>
        <p:nvSpPr>
          <p:cNvPr id="4" name="Content Placeholder 3"/>
          <p:cNvSpPr>
            <a:spLocks noGrp="1"/>
          </p:cNvSpPr>
          <p:nvPr>
            <p:ph sz="half" idx="2"/>
          </p:nvPr>
        </p:nvSpPr>
        <p:spPr>
          <a:xfrm>
            <a:off x="4751071" y="1600201"/>
            <a:ext cx="3840480" cy="4343400"/>
          </a:xfrm>
        </p:spPr>
        <p:txBody>
          <a:bodyPr>
            <a:normAutofit/>
          </a:bodyPr>
          <a:lstStyle>
            <a:lvl1pPr>
              <a:spcBef>
                <a:spcPts val="1600"/>
              </a:spcBef>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dirty="0"/>
          </a:p>
        </p:txBody>
      </p:sp>
      <p:sp>
        <p:nvSpPr>
          <p:cNvPr id="5" name="Date Placeholder 4"/>
          <p:cNvSpPr>
            <a:spLocks noGrp="1"/>
          </p:cNvSpPr>
          <p:nvPr>
            <p:ph type="dt" sz="half" idx="10"/>
          </p:nvPr>
        </p:nvSpPr>
        <p:spPr/>
        <p:txBody>
          <a:bodyPr/>
          <a:lstStyle/>
          <a:p>
            <a:fld id="{7AE29531-D545-184D-9A74-609D8C450AAD}" type="datetimeFigureOut">
              <a:rPr lang="en-US" smtClean="0"/>
              <a:t>25/09/2017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303823E-E8C6-044F-A490-561B7F3A6F34}"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49274" y="107576"/>
            <a:ext cx="8042276" cy="1336956"/>
          </a:xfrm>
        </p:spPr>
        <p:txBody>
          <a:bodyPr/>
          <a:lstStyle>
            <a:lvl1pPr>
              <a:defRPr/>
            </a:lvl1pPr>
          </a:lstStyle>
          <a:p>
            <a:r>
              <a:rPr lang="en-GB" smtClean="0"/>
              <a:t>Click to edit Master title style</a:t>
            </a:r>
            <a:endParaRPr/>
          </a:p>
        </p:txBody>
      </p:sp>
      <p:sp>
        <p:nvSpPr>
          <p:cNvPr id="3" name="Text Placeholder 2"/>
          <p:cNvSpPr>
            <a:spLocks noGrp="1"/>
          </p:cNvSpPr>
          <p:nvPr>
            <p:ph type="body" idx="1"/>
          </p:nvPr>
        </p:nvSpPr>
        <p:spPr>
          <a:xfrm>
            <a:off x="549274" y="1453224"/>
            <a:ext cx="3840480" cy="750887"/>
          </a:xfrm>
        </p:spPr>
        <p:txBody>
          <a:bodyPr anchor="b">
            <a:noAutofit/>
          </a:bodyPr>
          <a:lstStyle>
            <a:lvl1pPr marL="0" indent="0" algn="ctr">
              <a:spcBef>
                <a:spcPts val="0"/>
              </a:spcBef>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4" name="Content Placeholder 3"/>
          <p:cNvSpPr>
            <a:spLocks noGrp="1"/>
          </p:cNvSpPr>
          <p:nvPr>
            <p:ph sz="half" idx="2"/>
          </p:nvPr>
        </p:nvSpPr>
        <p:spPr>
          <a:xfrm>
            <a:off x="549274" y="2347415"/>
            <a:ext cx="3840480" cy="3596185"/>
          </a:xfrm>
        </p:spPr>
        <p:txBody>
          <a:bodyPr>
            <a:normAutofit/>
          </a:bodyPr>
          <a:lstStyle>
            <a:lvl1pPr>
              <a:spcBef>
                <a:spcPts val="1600"/>
              </a:spcBef>
              <a:defRPr sz="20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dirty="0"/>
          </a:p>
        </p:txBody>
      </p:sp>
      <p:sp>
        <p:nvSpPr>
          <p:cNvPr id="5" name="Text Placeholder 4"/>
          <p:cNvSpPr>
            <a:spLocks noGrp="1"/>
          </p:cNvSpPr>
          <p:nvPr>
            <p:ph type="body" sz="quarter" idx="3"/>
          </p:nvPr>
        </p:nvSpPr>
        <p:spPr>
          <a:xfrm>
            <a:off x="4751070" y="1453224"/>
            <a:ext cx="3840480" cy="750887"/>
          </a:xfrm>
        </p:spPr>
        <p:txBody>
          <a:bodyPr anchor="b">
            <a:noAutofit/>
          </a:bodyPr>
          <a:lstStyle>
            <a:lvl1pPr marL="0" indent="0" algn="ctr">
              <a:spcBef>
                <a:spcPts val="0"/>
              </a:spcBef>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6" name="Content Placeholder 5"/>
          <p:cNvSpPr>
            <a:spLocks noGrp="1"/>
          </p:cNvSpPr>
          <p:nvPr>
            <p:ph sz="quarter" idx="4"/>
          </p:nvPr>
        </p:nvSpPr>
        <p:spPr>
          <a:xfrm>
            <a:off x="4751070" y="2347415"/>
            <a:ext cx="3840480" cy="3596185"/>
          </a:xfrm>
        </p:spPr>
        <p:txBody>
          <a:bodyPr>
            <a:normAutofit/>
          </a:bodyPr>
          <a:lstStyle>
            <a:lvl1pPr>
              <a:spcBef>
                <a:spcPts val="1600"/>
              </a:spcBef>
              <a:defRPr sz="20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dirty="0"/>
          </a:p>
        </p:txBody>
      </p:sp>
      <p:sp>
        <p:nvSpPr>
          <p:cNvPr id="7" name="Date Placeholder 6"/>
          <p:cNvSpPr>
            <a:spLocks noGrp="1"/>
          </p:cNvSpPr>
          <p:nvPr>
            <p:ph type="dt" sz="half" idx="10"/>
          </p:nvPr>
        </p:nvSpPr>
        <p:spPr/>
        <p:txBody>
          <a:bodyPr/>
          <a:lstStyle/>
          <a:p>
            <a:fld id="{7AE29531-D545-184D-9A74-609D8C450AAD}" type="datetimeFigureOut">
              <a:rPr lang="en-US" smtClean="0"/>
              <a:t>25/09/2017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303823E-E8C6-044F-A490-561B7F3A6F34}"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a:p>
        </p:txBody>
      </p:sp>
      <p:sp>
        <p:nvSpPr>
          <p:cNvPr id="3" name="Date Placeholder 2"/>
          <p:cNvSpPr>
            <a:spLocks noGrp="1"/>
          </p:cNvSpPr>
          <p:nvPr>
            <p:ph type="dt" sz="half" idx="10"/>
          </p:nvPr>
        </p:nvSpPr>
        <p:spPr/>
        <p:txBody>
          <a:bodyPr/>
          <a:lstStyle/>
          <a:p>
            <a:fld id="{7AE29531-D545-184D-9A74-609D8C450AAD}" type="datetimeFigureOut">
              <a:rPr lang="en-US" smtClean="0"/>
              <a:t>25/09/2017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303823E-E8C6-044F-A490-561B7F3A6F34}"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AE29531-D545-184D-9A74-609D8C450AAD}" type="datetimeFigureOut">
              <a:rPr lang="en-US" smtClean="0"/>
              <a:t>25/09/2017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303823E-E8C6-044F-A490-561B7F3A6F34}"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33399" y="611872"/>
            <a:ext cx="3840480" cy="1162050"/>
          </a:xfrm>
        </p:spPr>
        <p:txBody>
          <a:bodyPr anchor="b"/>
          <a:lstStyle>
            <a:lvl1pPr algn="ctr">
              <a:defRPr sz="3600" b="0"/>
            </a:lvl1pPr>
          </a:lstStyle>
          <a:p>
            <a:r>
              <a:rPr lang="en-GB" smtClean="0"/>
              <a:t>Click to edit Master title style</a:t>
            </a:r>
            <a:endParaRPr/>
          </a:p>
        </p:txBody>
      </p:sp>
      <p:sp>
        <p:nvSpPr>
          <p:cNvPr id="3" name="Content Placeholder 2"/>
          <p:cNvSpPr>
            <a:spLocks noGrp="1"/>
          </p:cNvSpPr>
          <p:nvPr>
            <p:ph idx="1"/>
          </p:nvPr>
        </p:nvSpPr>
        <p:spPr>
          <a:xfrm>
            <a:off x="4742824" y="368300"/>
            <a:ext cx="3840480" cy="5575300"/>
          </a:xfrm>
        </p:spPr>
        <p:txBody>
          <a:bodyPr>
            <a:normAutofit/>
          </a:bodyPr>
          <a:lstStyle>
            <a:lvl1pPr>
              <a:spcBef>
                <a:spcPts val="2000"/>
              </a:spcBef>
              <a:defRPr sz="2200"/>
            </a:lvl1pPr>
            <a:lvl2pPr>
              <a:defRPr sz="2000"/>
            </a:lvl2pPr>
            <a:lvl3pPr>
              <a:defRPr sz="1800"/>
            </a:lvl3pPr>
            <a:lvl4pPr>
              <a:defRPr sz="1800"/>
            </a:lvl4pPr>
            <a:lvl5pPr>
              <a:defRPr sz="1800"/>
            </a:lvl5pPr>
            <a:lvl6pPr>
              <a:defRPr sz="2000"/>
            </a:lvl6pPr>
            <a:lvl7pPr>
              <a:defRPr sz="2000"/>
            </a:lvl7pPr>
            <a:lvl8pPr>
              <a:defRPr sz="2000"/>
            </a:lvl8pPr>
            <a:lvl9pPr>
              <a:defRPr sz="20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dirty="0"/>
          </a:p>
        </p:txBody>
      </p:sp>
      <p:sp>
        <p:nvSpPr>
          <p:cNvPr id="4" name="Text Placeholder 3"/>
          <p:cNvSpPr>
            <a:spLocks noGrp="1"/>
          </p:cNvSpPr>
          <p:nvPr>
            <p:ph type="body" sz="half" idx="2"/>
          </p:nvPr>
        </p:nvSpPr>
        <p:spPr>
          <a:xfrm>
            <a:off x="533399" y="1787856"/>
            <a:ext cx="3840480" cy="3720152"/>
          </a:xfrm>
        </p:spPr>
        <p:txBody>
          <a:bodyPr>
            <a:normAutofit/>
          </a:bodyPr>
          <a:lstStyle>
            <a:lvl1pPr marL="0" indent="0" algn="ctr">
              <a:spcBef>
                <a:spcPts val="600"/>
              </a:spcBef>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
        <p:nvSpPr>
          <p:cNvPr id="5" name="Date Placeholder 4"/>
          <p:cNvSpPr>
            <a:spLocks noGrp="1"/>
          </p:cNvSpPr>
          <p:nvPr>
            <p:ph type="dt" sz="half" idx="10"/>
          </p:nvPr>
        </p:nvSpPr>
        <p:spPr/>
        <p:txBody>
          <a:bodyPr/>
          <a:lstStyle/>
          <a:p>
            <a:fld id="{7AE29531-D545-184D-9A74-609D8C450AAD}" type="datetimeFigureOut">
              <a:rPr lang="en-US" smtClean="0"/>
              <a:t>25/09/2017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303823E-E8C6-044F-A490-561B7F3A6F34}"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49275" y="107576"/>
            <a:ext cx="8042276" cy="1336956"/>
          </a:xfrm>
          <a:prstGeom prst="rect">
            <a:avLst/>
          </a:prstGeom>
        </p:spPr>
        <p:txBody>
          <a:bodyPr vert="horz" lIns="91440" tIns="45720" rIns="91440" bIns="45720" rtlCol="0" anchor="b" anchorCtr="0">
            <a:noAutofit/>
          </a:bodyPr>
          <a:lstStyle/>
          <a:p>
            <a:r>
              <a:rPr lang="en-GB" smtClean="0"/>
              <a:t>Click to edit Master title style</a:t>
            </a:r>
            <a:endParaRPr/>
          </a:p>
        </p:txBody>
      </p:sp>
      <p:sp>
        <p:nvSpPr>
          <p:cNvPr id="3" name="Text Placeholder 2"/>
          <p:cNvSpPr>
            <a:spLocks noGrp="1"/>
          </p:cNvSpPr>
          <p:nvPr>
            <p:ph type="body" idx="1"/>
          </p:nvPr>
        </p:nvSpPr>
        <p:spPr>
          <a:xfrm>
            <a:off x="549275" y="1600201"/>
            <a:ext cx="8042276" cy="4343400"/>
          </a:xfrm>
          <a:prstGeom prst="rect">
            <a:avLst/>
          </a:prstGeom>
        </p:spPr>
        <p:txBody>
          <a:bodyPr vert="horz" lIns="91440" tIns="45720" rIns="91440" bIns="45720" rtlCol="0">
            <a:normAutofit/>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dirty="0"/>
          </a:p>
        </p:txBody>
      </p:sp>
      <p:sp>
        <p:nvSpPr>
          <p:cNvPr id="4" name="Date Placeholder 3"/>
          <p:cNvSpPr>
            <a:spLocks noGrp="1"/>
          </p:cNvSpPr>
          <p:nvPr>
            <p:ph type="dt" sz="half" idx="2"/>
          </p:nvPr>
        </p:nvSpPr>
        <p:spPr>
          <a:xfrm>
            <a:off x="5629835" y="6275668"/>
            <a:ext cx="2133600" cy="365125"/>
          </a:xfrm>
          <a:prstGeom prst="rect">
            <a:avLst/>
          </a:prstGeom>
        </p:spPr>
        <p:txBody>
          <a:bodyPr vert="horz" lIns="91440" tIns="45720" rIns="91440" bIns="45720" rtlCol="0" anchor="ctr"/>
          <a:lstStyle>
            <a:lvl1pPr algn="r">
              <a:defRPr sz="1200">
                <a:solidFill>
                  <a:schemeClr val="bg1"/>
                </a:solidFill>
              </a:defRPr>
            </a:lvl1pPr>
          </a:lstStyle>
          <a:p>
            <a:fld id="{7AE29531-D545-184D-9A74-609D8C450AAD}" type="datetimeFigureOut">
              <a:rPr lang="en-US" smtClean="0"/>
              <a:t>25/09/2017</a:t>
            </a:fld>
            <a:endParaRPr lang="en-US"/>
          </a:p>
        </p:txBody>
      </p:sp>
      <p:sp>
        <p:nvSpPr>
          <p:cNvPr id="5" name="Footer Placeholder 4"/>
          <p:cNvSpPr>
            <a:spLocks noGrp="1"/>
          </p:cNvSpPr>
          <p:nvPr>
            <p:ph type="ftr" sz="quarter" idx="3"/>
          </p:nvPr>
        </p:nvSpPr>
        <p:spPr>
          <a:xfrm>
            <a:off x="264458" y="6275668"/>
            <a:ext cx="4840941" cy="365125"/>
          </a:xfrm>
          <a:prstGeom prst="rect">
            <a:avLst/>
          </a:prstGeom>
        </p:spPr>
        <p:txBody>
          <a:bodyPr vert="horz" lIns="91440" tIns="45720" rIns="91440" bIns="45720" rtlCol="0" anchor="ctr"/>
          <a:lstStyle>
            <a:lvl1pPr algn="l">
              <a:defRPr sz="1200">
                <a:solidFill>
                  <a:schemeClr val="bg1"/>
                </a:solidFill>
              </a:defRPr>
            </a:lvl1pPr>
          </a:lstStyle>
          <a:p>
            <a:endParaRPr lang="en-US"/>
          </a:p>
        </p:txBody>
      </p:sp>
      <p:sp>
        <p:nvSpPr>
          <p:cNvPr id="6" name="Slide Number Placeholder 5"/>
          <p:cNvSpPr>
            <a:spLocks noGrp="1"/>
          </p:cNvSpPr>
          <p:nvPr>
            <p:ph type="sldNum" sz="quarter" idx="4"/>
          </p:nvPr>
        </p:nvSpPr>
        <p:spPr>
          <a:xfrm>
            <a:off x="7897906" y="6275668"/>
            <a:ext cx="990600" cy="365125"/>
          </a:xfrm>
          <a:prstGeom prst="rect">
            <a:avLst/>
          </a:prstGeom>
        </p:spPr>
        <p:txBody>
          <a:bodyPr vert="horz" lIns="91440" tIns="45720" rIns="91440" bIns="45720" rtlCol="0" anchor="ctr"/>
          <a:lstStyle>
            <a:lvl1pPr algn="r">
              <a:defRPr sz="3600">
                <a:solidFill>
                  <a:schemeClr val="bg1"/>
                </a:solidFill>
              </a:defRPr>
            </a:lvl1pPr>
          </a:lstStyle>
          <a:p>
            <a:fld id="{A303823E-E8C6-044F-A490-561B7F3A6F34}"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xStyles>
    <p:titleStyle>
      <a:lvl1pPr algn="ctr" defTabSz="914400" rtl="0" eaLnBrk="1" latinLnBrk="0" hangingPunct="1">
        <a:spcBef>
          <a:spcPct val="0"/>
        </a:spcBef>
        <a:buNone/>
        <a:defRPr sz="4600" kern="1200">
          <a:solidFill>
            <a:schemeClr val="accent1"/>
          </a:solidFill>
          <a:latin typeface="+mj-lt"/>
          <a:ea typeface="+mj-ea"/>
          <a:cs typeface="+mj-cs"/>
        </a:defRPr>
      </a:lvl1pPr>
    </p:titleStyle>
    <p:bodyStyle>
      <a:lvl1pPr marL="349250" indent="-349250" algn="l" defTabSz="914400" rtl="0" eaLnBrk="1" latinLnBrk="0" hangingPunct="1">
        <a:spcBef>
          <a:spcPts val="2000"/>
        </a:spcBef>
        <a:buClr>
          <a:schemeClr val="accent1">
            <a:lumMod val="60000"/>
            <a:lumOff val="40000"/>
          </a:schemeClr>
        </a:buClr>
        <a:buSzPct val="110000"/>
        <a:buFont typeface="Wingdings 2" pitchFamily="18" charset="2"/>
        <a:buChar char=""/>
        <a:defRPr sz="2400" kern="1200">
          <a:solidFill>
            <a:schemeClr val="tx1">
              <a:lumMod val="65000"/>
              <a:lumOff val="35000"/>
            </a:schemeClr>
          </a:solidFill>
          <a:latin typeface="+mn-lt"/>
          <a:ea typeface="+mn-ea"/>
          <a:cs typeface="+mn-cs"/>
        </a:defRPr>
      </a:lvl1pPr>
      <a:lvl2pPr marL="685800" indent="-336550" algn="l" defTabSz="914400" rtl="0" eaLnBrk="1" latinLnBrk="0" hangingPunct="1">
        <a:spcBef>
          <a:spcPts val="600"/>
        </a:spcBef>
        <a:buClr>
          <a:schemeClr val="accent1">
            <a:lumMod val="75000"/>
          </a:schemeClr>
        </a:buClr>
        <a:buSzPct val="110000"/>
        <a:buFont typeface="Wingdings 2" pitchFamily="18" charset="2"/>
        <a:buChar char=""/>
        <a:defRPr sz="2200" kern="1200">
          <a:solidFill>
            <a:schemeClr val="tx1">
              <a:lumMod val="65000"/>
              <a:lumOff val="35000"/>
            </a:schemeClr>
          </a:solidFill>
          <a:latin typeface="+mn-lt"/>
          <a:ea typeface="+mn-ea"/>
          <a:cs typeface="+mn-cs"/>
        </a:defRPr>
      </a:lvl2pPr>
      <a:lvl3pPr marL="968375" indent="-282575" algn="l" defTabSz="914400" rtl="0" eaLnBrk="1" latinLnBrk="0" hangingPunct="1">
        <a:spcBef>
          <a:spcPts val="600"/>
        </a:spcBef>
        <a:buClr>
          <a:schemeClr val="accent1">
            <a:lumMod val="60000"/>
            <a:lumOff val="40000"/>
          </a:schemeClr>
        </a:buClr>
        <a:buSzPct val="110000"/>
        <a:buFont typeface="Wingdings 2" pitchFamily="18" charset="2"/>
        <a:buChar char=""/>
        <a:defRPr sz="2000" kern="1200">
          <a:solidFill>
            <a:schemeClr val="tx1">
              <a:lumMod val="65000"/>
              <a:lumOff val="35000"/>
            </a:schemeClr>
          </a:solidFill>
          <a:latin typeface="+mn-lt"/>
          <a:ea typeface="+mn-ea"/>
          <a:cs typeface="+mn-cs"/>
        </a:defRPr>
      </a:lvl3pPr>
      <a:lvl4pPr marL="1263650" indent="-295275" algn="l" defTabSz="914400" rtl="0" eaLnBrk="1" latinLnBrk="0" hangingPunct="1">
        <a:spcBef>
          <a:spcPts val="600"/>
        </a:spcBef>
        <a:buClr>
          <a:schemeClr val="accent1">
            <a:lumMod val="75000"/>
          </a:schemeClr>
        </a:buClr>
        <a:buSzPct val="110000"/>
        <a:buFont typeface="Wingdings 2" pitchFamily="18" charset="2"/>
        <a:buChar char=""/>
        <a:defRPr sz="1800" kern="1200">
          <a:solidFill>
            <a:schemeClr val="tx1">
              <a:lumMod val="65000"/>
              <a:lumOff val="35000"/>
            </a:schemeClr>
          </a:solidFill>
          <a:latin typeface="+mn-lt"/>
          <a:ea typeface="+mn-ea"/>
          <a:cs typeface="+mn-cs"/>
        </a:defRPr>
      </a:lvl4pPr>
      <a:lvl5pPr marL="1546225" indent="-282575" algn="l" defTabSz="914400" rtl="0" eaLnBrk="1" latinLnBrk="0" hangingPunct="1">
        <a:spcBef>
          <a:spcPts val="600"/>
        </a:spcBef>
        <a:buClr>
          <a:schemeClr val="accent1">
            <a:lumMod val="60000"/>
            <a:lumOff val="40000"/>
          </a:schemeClr>
        </a:buClr>
        <a:buSzPct val="110000"/>
        <a:buFont typeface="Wingdings 2" pitchFamily="18" charset="2"/>
        <a:buChar char=""/>
        <a:defRPr sz="1800" kern="1200">
          <a:solidFill>
            <a:schemeClr val="tx1">
              <a:lumMod val="65000"/>
              <a:lumOff val="35000"/>
            </a:schemeClr>
          </a:solidFill>
          <a:latin typeface="+mn-lt"/>
          <a:ea typeface="+mn-ea"/>
          <a:cs typeface="+mn-cs"/>
        </a:defRPr>
      </a:lvl5pPr>
      <a:lvl6pPr marL="1828800" indent="-282575" algn="l" defTabSz="914400" rtl="0" eaLnBrk="1" latinLnBrk="0" hangingPunct="1">
        <a:spcBef>
          <a:spcPct val="20000"/>
        </a:spcBef>
        <a:buClr>
          <a:schemeClr val="accent2"/>
        </a:buClr>
        <a:buSzPct val="110000"/>
        <a:buFont typeface="Wingdings 2" pitchFamily="18" charset="2"/>
        <a:buChar char=""/>
        <a:defRPr lang="en-US" sz="1800" kern="1200" dirty="0" smtClean="0">
          <a:solidFill>
            <a:schemeClr val="tx1">
              <a:lumMod val="65000"/>
              <a:lumOff val="35000"/>
            </a:schemeClr>
          </a:solidFill>
          <a:latin typeface="+mn-lt"/>
          <a:ea typeface="+mn-ea"/>
          <a:cs typeface="+mn-cs"/>
        </a:defRPr>
      </a:lvl6pPr>
      <a:lvl7pPr marL="2117725" indent="-282575" algn="l" defTabSz="914400" rtl="0" eaLnBrk="1" latinLnBrk="0" hangingPunct="1">
        <a:spcBef>
          <a:spcPct val="20000"/>
        </a:spcBef>
        <a:buClr>
          <a:schemeClr val="accent1">
            <a:lumMod val="60000"/>
            <a:lumOff val="40000"/>
          </a:schemeClr>
        </a:buClr>
        <a:buSzPct val="110000"/>
        <a:buFont typeface="Wingdings 2" pitchFamily="18" charset="2"/>
        <a:buChar char=""/>
        <a:defRPr lang="en-US" sz="1800" kern="1200" dirty="0" smtClean="0">
          <a:solidFill>
            <a:schemeClr val="tx1">
              <a:lumMod val="65000"/>
              <a:lumOff val="35000"/>
            </a:schemeClr>
          </a:solidFill>
          <a:latin typeface="+mn-lt"/>
          <a:ea typeface="+mn-ea"/>
          <a:cs typeface="+mn-cs"/>
        </a:defRPr>
      </a:lvl7pPr>
      <a:lvl8pPr marL="2398713" indent="-282575" algn="l" defTabSz="914400" rtl="0" eaLnBrk="1" latinLnBrk="0" hangingPunct="1">
        <a:spcBef>
          <a:spcPct val="20000"/>
        </a:spcBef>
        <a:buClr>
          <a:schemeClr val="accent2"/>
        </a:buClr>
        <a:buSzPct val="110000"/>
        <a:buFont typeface="Wingdings 2" pitchFamily="18" charset="2"/>
        <a:buChar char=""/>
        <a:defRPr lang="en-US" sz="1800" kern="1200" dirty="0" smtClean="0">
          <a:solidFill>
            <a:schemeClr val="tx1">
              <a:lumMod val="65000"/>
              <a:lumOff val="35000"/>
            </a:schemeClr>
          </a:solidFill>
          <a:latin typeface="+mn-lt"/>
          <a:ea typeface="+mn-ea"/>
          <a:cs typeface="+mn-cs"/>
        </a:defRPr>
      </a:lvl8pPr>
      <a:lvl9pPr marL="2689225" indent="-282575" algn="l" defTabSz="914400" rtl="0" eaLnBrk="1" latinLnBrk="0" hangingPunct="1">
        <a:spcBef>
          <a:spcPct val="20000"/>
        </a:spcBef>
        <a:buClr>
          <a:schemeClr val="accent1">
            <a:lumMod val="60000"/>
            <a:lumOff val="40000"/>
          </a:schemeClr>
        </a:buClr>
        <a:buSzPct val="110000"/>
        <a:buFont typeface="Wingdings 2" pitchFamily="18" charset="2"/>
        <a:buChar char=""/>
        <a:defRPr lang="en-US" sz="1800" kern="1200" dirty="0">
          <a:solidFill>
            <a:schemeClr val="tx1">
              <a:lumMod val="65000"/>
              <a:lumOff val="35000"/>
            </a:schemeClr>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4" Type="http://schemas.openxmlformats.org/officeDocument/2006/relationships/image" Target="../media/image4.png"/><Relationship Id="rId1" Type="http://schemas.openxmlformats.org/officeDocument/2006/relationships/slideLayout" Target="../slideLayouts/slideLayout1.xml"/><Relationship Id="rId2" Type="http://schemas.openxmlformats.org/officeDocument/2006/relationships/image" Target="../media/image2.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8.png"/><Relationship Id="rId4" Type="http://schemas.openxmlformats.org/officeDocument/2006/relationships/image" Target="../media/image19.png"/><Relationship Id="rId5" Type="http://schemas.openxmlformats.org/officeDocument/2006/relationships/image" Target="../media/image20.png"/><Relationship Id="rId6" Type="http://schemas.openxmlformats.org/officeDocument/2006/relationships/image" Target="../media/image21.png"/><Relationship Id="rId7" Type="http://schemas.openxmlformats.org/officeDocument/2006/relationships/image" Target="../media/image22.png"/><Relationship Id="rId1" Type="http://schemas.openxmlformats.org/officeDocument/2006/relationships/slideLayout" Target="../slideLayouts/slideLayout7.xml"/><Relationship Id="rId2" Type="http://schemas.openxmlformats.org/officeDocument/2006/relationships/image" Target="../media/image17.png"/></Relationships>
</file>

<file path=ppt/slides/_rels/slide12.xml.rels><?xml version="1.0" encoding="UTF-8" standalone="yes"?>
<Relationships xmlns="http://schemas.openxmlformats.org/package/2006/relationships"><Relationship Id="rId3" Type="http://schemas.openxmlformats.org/officeDocument/2006/relationships/image" Target="../media/image24.png"/><Relationship Id="rId4" Type="http://schemas.openxmlformats.org/officeDocument/2006/relationships/image" Target="../media/image25.png"/><Relationship Id="rId5" Type="http://schemas.openxmlformats.org/officeDocument/2006/relationships/image" Target="../media/image26.emf"/><Relationship Id="rId1" Type="http://schemas.openxmlformats.org/officeDocument/2006/relationships/slideLayout" Target="../slideLayouts/slideLayout7.xml"/><Relationship Id="rId2" Type="http://schemas.openxmlformats.org/officeDocument/2006/relationships/image" Target="../media/image23.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7.emf"/></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8.emf"/></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7.emf"/></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9.emf"/></Relationships>
</file>

<file path=ppt/slides/_rels/slide17.xml.rels><?xml version="1.0" encoding="UTF-8" standalone="yes"?>
<Relationships xmlns="http://schemas.openxmlformats.org/package/2006/relationships"><Relationship Id="rId3" Type="http://schemas.openxmlformats.org/officeDocument/2006/relationships/image" Target="../media/image31.png"/><Relationship Id="rId4" Type="http://schemas.openxmlformats.org/officeDocument/2006/relationships/image" Target="../media/image32.png"/><Relationship Id="rId5" Type="http://schemas.openxmlformats.org/officeDocument/2006/relationships/image" Target="../media/image33.png"/><Relationship Id="rId1" Type="http://schemas.openxmlformats.org/officeDocument/2006/relationships/slideLayout" Target="../slideLayouts/slideLayout5.xml"/><Relationship Id="rId2" Type="http://schemas.openxmlformats.org/officeDocument/2006/relationships/image" Target="../media/image30.png"/></Relationships>
</file>

<file path=ppt/slides/_rels/slide18.xml.rels><?xml version="1.0" encoding="UTF-8" standalone="yes"?>
<Relationships xmlns="http://schemas.openxmlformats.org/package/2006/relationships"><Relationship Id="rId11" Type="http://schemas.openxmlformats.org/officeDocument/2006/relationships/image" Target="../media/image43.emf"/><Relationship Id="rId12" Type="http://schemas.openxmlformats.org/officeDocument/2006/relationships/image" Target="../media/image44.emf"/><Relationship Id="rId13" Type="http://schemas.openxmlformats.org/officeDocument/2006/relationships/image" Target="../media/image45.emf"/><Relationship Id="rId1" Type="http://schemas.openxmlformats.org/officeDocument/2006/relationships/slideLayout" Target="../slideLayouts/slideLayout7.xml"/><Relationship Id="rId2" Type="http://schemas.openxmlformats.org/officeDocument/2006/relationships/image" Target="../media/image34.emf"/><Relationship Id="rId3" Type="http://schemas.openxmlformats.org/officeDocument/2006/relationships/image" Target="../media/image35.emf"/><Relationship Id="rId4" Type="http://schemas.openxmlformats.org/officeDocument/2006/relationships/image" Target="../media/image36.emf"/><Relationship Id="rId5" Type="http://schemas.openxmlformats.org/officeDocument/2006/relationships/image" Target="../media/image37.emf"/><Relationship Id="rId6" Type="http://schemas.openxmlformats.org/officeDocument/2006/relationships/image" Target="../media/image38.emf"/><Relationship Id="rId7" Type="http://schemas.openxmlformats.org/officeDocument/2006/relationships/image" Target="../media/image39.emf"/><Relationship Id="rId8" Type="http://schemas.openxmlformats.org/officeDocument/2006/relationships/image" Target="../media/image40.emf"/><Relationship Id="rId9" Type="http://schemas.openxmlformats.org/officeDocument/2006/relationships/image" Target="../media/image41.emf"/><Relationship Id="rId10" Type="http://schemas.openxmlformats.org/officeDocument/2006/relationships/image" Target="../media/image42.emf"/></Relationships>
</file>

<file path=ppt/slides/_rels/slide19.xml.rels><?xml version="1.0" encoding="UTF-8" standalone="yes"?>
<Relationships xmlns="http://schemas.openxmlformats.org/package/2006/relationships"><Relationship Id="rId3" Type="http://schemas.openxmlformats.org/officeDocument/2006/relationships/image" Target="../media/image47.emf"/><Relationship Id="rId4" Type="http://schemas.openxmlformats.org/officeDocument/2006/relationships/image" Target="../media/image48.emf"/><Relationship Id="rId1" Type="http://schemas.openxmlformats.org/officeDocument/2006/relationships/slideLayout" Target="../slideLayouts/slideLayout7.xml"/><Relationship Id="rId2" Type="http://schemas.openxmlformats.org/officeDocument/2006/relationships/image" Target="../media/image46.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49.emf"/></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50.png"/></Relationships>
</file>

<file path=ppt/slides/_rels/slide22.xml.rels><?xml version="1.0" encoding="UTF-8" standalone="yes"?>
<Relationships xmlns="http://schemas.openxmlformats.org/package/2006/relationships"><Relationship Id="rId3" Type="http://schemas.openxmlformats.org/officeDocument/2006/relationships/image" Target="../media/image52.emf"/><Relationship Id="rId4" Type="http://schemas.openxmlformats.org/officeDocument/2006/relationships/image" Target="../media/image53.png"/><Relationship Id="rId5" Type="http://schemas.openxmlformats.org/officeDocument/2006/relationships/image" Target="../media/image54.png"/><Relationship Id="rId1" Type="http://schemas.openxmlformats.org/officeDocument/2006/relationships/slideLayout" Target="../slideLayouts/slideLayout7.xml"/><Relationship Id="rId2" Type="http://schemas.openxmlformats.org/officeDocument/2006/relationships/image" Target="../media/image51.emf"/></Relationships>
</file>

<file path=ppt/slides/_rels/slide23.xml.rels><?xml version="1.0" encoding="UTF-8" standalone="yes"?>
<Relationships xmlns="http://schemas.openxmlformats.org/package/2006/relationships"><Relationship Id="rId3" Type="http://schemas.openxmlformats.org/officeDocument/2006/relationships/image" Target="../media/image56.emf"/><Relationship Id="rId4" Type="http://schemas.openxmlformats.org/officeDocument/2006/relationships/image" Target="../media/image57.png"/><Relationship Id="rId1" Type="http://schemas.openxmlformats.org/officeDocument/2006/relationships/slideLayout" Target="../slideLayouts/slideLayout2.xml"/><Relationship Id="rId2" Type="http://schemas.openxmlformats.org/officeDocument/2006/relationships/image" Target="../media/image55.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59.png"/><Relationship Id="rId4" Type="http://schemas.openxmlformats.org/officeDocument/2006/relationships/image" Target="../media/image60.png"/><Relationship Id="rId1" Type="http://schemas.openxmlformats.org/officeDocument/2006/relationships/slideLayout" Target="../slideLayouts/slideLayout7.xml"/><Relationship Id="rId2" Type="http://schemas.openxmlformats.org/officeDocument/2006/relationships/image" Target="../media/image58.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png"/><Relationship Id="rId3" Type="http://schemas.openxmlformats.org/officeDocument/2006/relationships/image" Target="../media/image6.emf"/></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png"/><Relationship Id="rId3" Type="http://schemas.openxmlformats.org/officeDocument/2006/relationships/image" Target="../media/image8.emf"/></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9.png"/><Relationship Id="rId3" Type="http://schemas.openxmlformats.org/officeDocument/2006/relationships/image" Target="../media/image10.emf"/></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 Id="rId3" Type="http://schemas.openxmlformats.org/officeDocument/2006/relationships/image" Target="../media/image11.png"/></Relationships>
</file>

<file path=ppt/slides/_rels/slide7.xml.rels><?xml version="1.0" encoding="UTF-8" standalone="yes"?>
<Relationships xmlns="http://schemas.openxmlformats.org/package/2006/relationships"><Relationship Id="rId3" Type="http://schemas.openxmlformats.org/officeDocument/2006/relationships/image" Target="../media/image13.png"/><Relationship Id="rId4" Type="http://schemas.openxmlformats.org/officeDocument/2006/relationships/image" Target="../media/image14.png"/><Relationship Id="rId5" Type="http://schemas.openxmlformats.org/officeDocument/2006/relationships/image" Target="../media/image15.png"/><Relationship Id="rId6" Type="http://schemas.openxmlformats.org/officeDocument/2006/relationships/image" Target="../media/image16.emf"/><Relationship Id="rId1" Type="http://schemas.openxmlformats.org/officeDocument/2006/relationships/slideLayout" Target="../slideLayouts/slideLayout7.xml"/><Relationship Id="rId2" Type="http://schemas.openxmlformats.org/officeDocument/2006/relationships/image" Target="../media/image12.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94734" y="177623"/>
            <a:ext cx="8949266" cy="2836673"/>
          </a:xfrm>
        </p:spPr>
        <p:txBody>
          <a:bodyPr>
            <a:normAutofit/>
          </a:bodyPr>
          <a:lstStyle/>
          <a:p>
            <a:r>
              <a:rPr lang="en-US" sz="2800" dirty="0" smtClean="0">
                <a:cs typeface="Arial"/>
              </a:rPr>
              <a:t>PHYSICS 197 Section 1</a:t>
            </a:r>
            <a:r>
              <a:rPr lang="en-US" dirty="0" smtClean="0">
                <a:cs typeface="Arial"/>
              </a:rPr>
              <a:t/>
            </a:r>
            <a:br>
              <a:rPr lang="en-US" dirty="0" smtClean="0">
                <a:cs typeface="Arial"/>
              </a:rPr>
            </a:br>
            <a:r>
              <a:rPr lang="en-US" dirty="0" smtClean="0">
                <a:cs typeface="Arial"/>
              </a:rPr>
              <a:t/>
            </a:r>
            <a:br>
              <a:rPr lang="en-US" dirty="0" smtClean="0">
                <a:cs typeface="Arial"/>
              </a:rPr>
            </a:br>
            <a:r>
              <a:rPr lang="en-US" sz="3600" dirty="0" smtClean="0">
                <a:cs typeface="Arial"/>
              </a:rPr>
              <a:t>Chapter </a:t>
            </a:r>
            <a:r>
              <a:rPr lang="en-US" sz="36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cs typeface="Arial"/>
              </a:rPr>
              <a:t>C10</a:t>
            </a:r>
            <a:br>
              <a:rPr lang="en-US" sz="36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cs typeface="Arial"/>
              </a:rPr>
            </a:br>
            <a:r>
              <a:rPr lang="en-US" sz="36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cs typeface="Arial"/>
              </a:rPr>
              <a:t>Work</a:t>
            </a:r>
            <a:endParaRPr lang="en-US" dirty="0">
              <a:cs typeface="Arial"/>
            </a:endParaRPr>
          </a:p>
        </p:txBody>
      </p:sp>
      <p:sp>
        <p:nvSpPr>
          <p:cNvPr id="8" name="Subtitle 7"/>
          <p:cNvSpPr>
            <a:spLocks noGrp="1"/>
          </p:cNvSpPr>
          <p:nvPr>
            <p:ph type="subTitle" idx="1"/>
          </p:nvPr>
        </p:nvSpPr>
        <p:spPr/>
        <p:txBody>
          <a:bodyPr/>
          <a:lstStyle/>
          <a:p>
            <a:endParaRPr lang="en-US"/>
          </a:p>
        </p:txBody>
      </p:sp>
      <p:pic>
        <p:nvPicPr>
          <p:cNvPr id="4" name="Picture 3" descr="washu.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2400" y="152400"/>
            <a:ext cx="1219200" cy="1219200"/>
          </a:xfrm>
          <a:prstGeom prst="rect">
            <a:avLst/>
          </a:prstGeom>
        </p:spPr>
      </p:pic>
      <p:pic>
        <p:nvPicPr>
          <p:cNvPr id="5" name="Picture 4"/>
          <p:cNvPicPr>
            <a:picLocks noChangeAspect="1"/>
          </p:cNvPicPr>
          <p:nvPr/>
        </p:nvPicPr>
        <p:blipFill>
          <a:blip r:embed="rId3"/>
          <a:stretch>
            <a:fillRect/>
          </a:stretch>
        </p:blipFill>
        <p:spPr>
          <a:xfrm>
            <a:off x="7924800" y="118534"/>
            <a:ext cx="1176866" cy="1176866"/>
          </a:xfrm>
          <a:prstGeom prst="rect">
            <a:avLst/>
          </a:prstGeom>
        </p:spPr>
      </p:pic>
      <p:sp>
        <p:nvSpPr>
          <p:cNvPr id="9" name="Subtitle 2"/>
          <p:cNvSpPr txBox="1">
            <a:spLocks/>
          </p:cNvSpPr>
          <p:nvPr/>
        </p:nvSpPr>
        <p:spPr>
          <a:xfrm>
            <a:off x="1583587" y="3234230"/>
            <a:ext cx="6498159" cy="529596"/>
          </a:xfrm>
          <a:prstGeom prst="rect">
            <a:avLst/>
          </a:prstGeom>
        </p:spPr>
        <p:txBody>
          <a:bodyPr vert="horz" lIns="91440" tIns="45720" rIns="91440" bIns="45720" rtlCol="0">
            <a:normAutofit/>
          </a:bodyPr>
          <a:lstStyle>
            <a:lvl1pPr marL="0" indent="0" algn="ctr" defTabSz="914400" rtl="0" eaLnBrk="1" latinLnBrk="0" hangingPunct="1">
              <a:spcBef>
                <a:spcPts val="300"/>
              </a:spcBef>
              <a:buClr>
                <a:schemeClr val="accent1">
                  <a:lumMod val="60000"/>
                  <a:lumOff val="40000"/>
                </a:schemeClr>
              </a:buClr>
              <a:buSzPct val="110000"/>
              <a:buFont typeface="Wingdings 2" pitchFamily="18" charset="2"/>
              <a:buNone/>
              <a:defRPr sz="1800" kern="1200">
                <a:solidFill>
                  <a:schemeClr val="tx1">
                    <a:tint val="75000"/>
                  </a:schemeClr>
                </a:solidFill>
                <a:latin typeface="+mn-lt"/>
                <a:ea typeface="+mn-ea"/>
                <a:cs typeface="+mn-cs"/>
              </a:defRPr>
            </a:lvl1pPr>
            <a:lvl2pPr marL="457200" indent="0" algn="ctr" defTabSz="914400" rtl="0" eaLnBrk="1" latinLnBrk="0" hangingPunct="1">
              <a:spcBef>
                <a:spcPts val="600"/>
              </a:spcBef>
              <a:buClr>
                <a:schemeClr val="accent1">
                  <a:lumMod val="75000"/>
                </a:schemeClr>
              </a:buClr>
              <a:buSzPct val="110000"/>
              <a:buFont typeface="Wingdings 2" pitchFamily="18" charset="2"/>
              <a:buNone/>
              <a:defRPr sz="2200" kern="1200">
                <a:solidFill>
                  <a:schemeClr val="tx1">
                    <a:tint val="75000"/>
                  </a:schemeClr>
                </a:solidFill>
                <a:latin typeface="+mn-lt"/>
                <a:ea typeface="+mn-ea"/>
                <a:cs typeface="+mn-cs"/>
              </a:defRPr>
            </a:lvl2pPr>
            <a:lvl3pPr marL="914400" indent="0" algn="ctr" defTabSz="914400" rtl="0" eaLnBrk="1" latinLnBrk="0" hangingPunct="1">
              <a:spcBef>
                <a:spcPts val="600"/>
              </a:spcBef>
              <a:buClr>
                <a:schemeClr val="accent1">
                  <a:lumMod val="60000"/>
                  <a:lumOff val="40000"/>
                </a:schemeClr>
              </a:buClr>
              <a:buSzPct val="110000"/>
              <a:buFont typeface="Wingdings 2" pitchFamily="18" charset="2"/>
              <a:buNone/>
              <a:defRPr sz="2000" kern="1200">
                <a:solidFill>
                  <a:schemeClr val="tx1">
                    <a:tint val="75000"/>
                  </a:schemeClr>
                </a:solidFill>
                <a:latin typeface="+mn-lt"/>
                <a:ea typeface="+mn-ea"/>
                <a:cs typeface="+mn-cs"/>
              </a:defRPr>
            </a:lvl3pPr>
            <a:lvl4pPr marL="1371600" indent="0" algn="ctr" defTabSz="914400" rtl="0" eaLnBrk="1" latinLnBrk="0" hangingPunct="1">
              <a:spcBef>
                <a:spcPts val="600"/>
              </a:spcBef>
              <a:buClr>
                <a:schemeClr val="accent1">
                  <a:lumMod val="75000"/>
                </a:schemeClr>
              </a:buClr>
              <a:buSzPct val="110000"/>
              <a:buFont typeface="Wingdings 2" pitchFamily="18" charset="2"/>
              <a:buNone/>
              <a:defRPr sz="1800" kern="1200">
                <a:solidFill>
                  <a:schemeClr val="tx1">
                    <a:tint val="75000"/>
                  </a:schemeClr>
                </a:solidFill>
                <a:latin typeface="+mn-lt"/>
                <a:ea typeface="+mn-ea"/>
                <a:cs typeface="+mn-cs"/>
              </a:defRPr>
            </a:lvl4pPr>
            <a:lvl5pPr marL="1828800" indent="0" algn="ctr" defTabSz="914400" rtl="0" eaLnBrk="1" latinLnBrk="0" hangingPunct="1">
              <a:spcBef>
                <a:spcPts val="600"/>
              </a:spcBef>
              <a:buClr>
                <a:schemeClr val="accent1">
                  <a:lumMod val="60000"/>
                  <a:lumOff val="40000"/>
                </a:schemeClr>
              </a:buClr>
              <a:buSzPct val="110000"/>
              <a:buFont typeface="Wingdings 2" pitchFamily="18" charset="2"/>
              <a:buNone/>
              <a:defRPr sz="1800" kern="1200">
                <a:solidFill>
                  <a:schemeClr val="tx1">
                    <a:tint val="75000"/>
                  </a:schemeClr>
                </a:solidFill>
                <a:latin typeface="+mn-lt"/>
                <a:ea typeface="+mn-ea"/>
                <a:cs typeface="+mn-cs"/>
              </a:defRPr>
            </a:lvl5pPr>
            <a:lvl6pPr marL="2286000" indent="0" algn="ctr" defTabSz="914400" rtl="0" eaLnBrk="1" latinLnBrk="0" hangingPunct="1">
              <a:spcBef>
                <a:spcPct val="20000"/>
              </a:spcBef>
              <a:buClr>
                <a:schemeClr val="accent2"/>
              </a:buClr>
              <a:buSzPct val="110000"/>
              <a:buFont typeface="Wingdings 2" pitchFamily="18" charset="2"/>
              <a:buNone/>
              <a:defRPr lang="en-US" sz="1800" kern="1200">
                <a:solidFill>
                  <a:schemeClr val="tx1">
                    <a:tint val="75000"/>
                  </a:schemeClr>
                </a:solidFill>
                <a:latin typeface="+mn-lt"/>
                <a:ea typeface="+mn-ea"/>
                <a:cs typeface="+mn-cs"/>
              </a:defRPr>
            </a:lvl6pPr>
            <a:lvl7pPr marL="2743200" indent="0" algn="ctr" defTabSz="914400" rtl="0" eaLnBrk="1" latinLnBrk="0" hangingPunct="1">
              <a:spcBef>
                <a:spcPct val="20000"/>
              </a:spcBef>
              <a:buClr>
                <a:schemeClr val="accent1">
                  <a:lumMod val="60000"/>
                  <a:lumOff val="40000"/>
                </a:schemeClr>
              </a:buClr>
              <a:buSzPct val="110000"/>
              <a:buFont typeface="Wingdings 2" pitchFamily="18" charset="2"/>
              <a:buNone/>
              <a:defRPr lang="en-US" sz="1800" kern="1200">
                <a:solidFill>
                  <a:schemeClr val="tx1">
                    <a:tint val="75000"/>
                  </a:schemeClr>
                </a:solidFill>
                <a:latin typeface="+mn-lt"/>
                <a:ea typeface="+mn-ea"/>
                <a:cs typeface="+mn-cs"/>
              </a:defRPr>
            </a:lvl7pPr>
            <a:lvl8pPr marL="3200400" indent="0" algn="ctr" defTabSz="914400" rtl="0" eaLnBrk="1" latinLnBrk="0" hangingPunct="1">
              <a:spcBef>
                <a:spcPct val="20000"/>
              </a:spcBef>
              <a:buClr>
                <a:schemeClr val="accent2"/>
              </a:buClr>
              <a:buSzPct val="110000"/>
              <a:buFont typeface="Wingdings 2" pitchFamily="18" charset="2"/>
              <a:buNone/>
              <a:defRPr lang="en-US" sz="1800" kern="1200">
                <a:solidFill>
                  <a:schemeClr val="tx1">
                    <a:tint val="75000"/>
                  </a:schemeClr>
                </a:solidFill>
                <a:latin typeface="+mn-lt"/>
                <a:ea typeface="+mn-ea"/>
                <a:cs typeface="+mn-cs"/>
              </a:defRPr>
            </a:lvl8pPr>
            <a:lvl9pPr marL="3657600" indent="0" algn="ctr" defTabSz="914400" rtl="0" eaLnBrk="1" latinLnBrk="0" hangingPunct="1">
              <a:spcBef>
                <a:spcPct val="20000"/>
              </a:spcBef>
              <a:buClr>
                <a:schemeClr val="accent1">
                  <a:lumMod val="60000"/>
                  <a:lumOff val="40000"/>
                </a:schemeClr>
              </a:buClr>
              <a:buSzPct val="110000"/>
              <a:buFont typeface="Wingdings 2" pitchFamily="18" charset="2"/>
              <a:buNone/>
              <a:defRPr lang="en-US" sz="1800" kern="1200">
                <a:solidFill>
                  <a:schemeClr val="tx1">
                    <a:tint val="75000"/>
                  </a:schemeClr>
                </a:solidFill>
                <a:latin typeface="+mn-lt"/>
                <a:ea typeface="+mn-ea"/>
                <a:cs typeface="+mn-cs"/>
              </a:defRPr>
            </a:lvl9pPr>
          </a:lstStyle>
          <a:p>
            <a:r>
              <a:rPr lang="en-US" sz="2000" dirty="0" smtClean="0">
                <a:solidFill>
                  <a:schemeClr val="tx1"/>
                </a:solidFill>
                <a:latin typeface="+mj-lt"/>
                <a:cs typeface="Arial"/>
              </a:rPr>
              <a:t>September 25, 2017</a:t>
            </a:r>
            <a:endParaRPr lang="en-US" sz="2000" dirty="0">
              <a:solidFill>
                <a:schemeClr val="tx1"/>
              </a:solidFill>
              <a:latin typeface="+mj-lt"/>
              <a:cs typeface="Arial"/>
            </a:endParaRPr>
          </a:p>
        </p:txBody>
      </p:sp>
      <p:pic>
        <p:nvPicPr>
          <p:cNvPr id="6" name="Picture 5"/>
          <p:cNvPicPr>
            <a:picLocks noChangeAspect="1"/>
          </p:cNvPicPr>
          <p:nvPr/>
        </p:nvPicPr>
        <p:blipFill>
          <a:blip r:embed="rId4"/>
          <a:stretch>
            <a:fillRect/>
          </a:stretch>
        </p:blipFill>
        <p:spPr>
          <a:xfrm>
            <a:off x="2708203" y="3726614"/>
            <a:ext cx="3787966" cy="3131385"/>
          </a:xfrm>
          <a:prstGeom prst="rect">
            <a:avLst/>
          </a:prstGeom>
        </p:spPr>
      </p:pic>
    </p:spTree>
    <p:extLst>
      <p:ext uri="{BB962C8B-B14F-4D97-AF65-F5344CB8AC3E}">
        <p14:creationId xmlns:p14="http://schemas.microsoft.com/office/powerpoint/2010/main" val="1227021152"/>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Outline of Chapter C10</a:t>
            </a:r>
            <a:endParaRPr lang="en-US" dirty="0"/>
          </a:p>
        </p:txBody>
      </p:sp>
      <p:sp>
        <p:nvSpPr>
          <p:cNvPr id="3" name="Content Placeholder 2"/>
          <p:cNvSpPr>
            <a:spLocks noGrp="1"/>
          </p:cNvSpPr>
          <p:nvPr>
            <p:ph idx="1"/>
          </p:nvPr>
        </p:nvSpPr>
        <p:spPr>
          <a:xfrm>
            <a:off x="549275" y="1600201"/>
            <a:ext cx="8042276" cy="4963284"/>
          </a:xfrm>
        </p:spPr>
        <p:txBody>
          <a:bodyPr>
            <a:normAutofit fontScale="92500" lnSpcReduction="10000"/>
          </a:bodyPr>
          <a:lstStyle/>
          <a:p>
            <a:r>
              <a:rPr lang="en-US" dirty="0" smtClean="0"/>
              <a:t>Momentum Requirement</a:t>
            </a:r>
          </a:p>
          <a:p>
            <a:pPr marL="0" indent="0">
              <a:buNone/>
            </a:pPr>
            <a:endParaRPr lang="en-US" dirty="0" smtClean="0"/>
          </a:p>
          <a:p>
            <a:r>
              <a:rPr lang="en-US" dirty="0" smtClean="0"/>
              <a:t>Dot Product of Vectors</a:t>
            </a:r>
          </a:p>
          <a:p>
            <a:pPr marL="0" indent="0">
              <a:buNone/>
            </a:pPr>
            <a:endParaRPr lang="en-US" dirty="0" smtClean="0"/>
          </a:p>
          <a:p>
            <a:r>
              <a:rPr lang="en-US" dirty="0" smtClean="0"/>
              <a:t>Definition of Work</a:t>
            </a:r>
          </a:p>
          <a:p>
            <a:pPr marL="0" indent="0">
              <a:buNone/>
            </a:pPr>
            <a:endParaRPr lang="en-US" dirty="0" smtClean="0"/>
          </a:p>
          <a:p>
            <a:r>
              <a:rPr lang="en-US" dirty="0" smtClean="0"/>
              <a:t>Long-range Interactions</a:t>
            </a:r>
          </a:p>
          <a:p>
            <a:pPr marL="0" indent="0">
              <a:buNone/>
            </a:pPr>
            <a:endParaRPr lang="en-US" dirty="0" smtClean="0"/>
          </a:p>
          <a:p>
            <a:r>
              <a:rPr lang="en-US" dirty="0" smtClean="0"/>
              <a:t>Contact Interactions</a:t>
            </a:r>
            <a:endParaRPr lang="en-US" dirty="0"/>
          </a:p>
        </p:txBody>
      </p:sp>
    </p:spTree>
    <p:extLst>
      <p:ext uri="{BB962C8B-B14F-4D97-AF65-F5344CB8AC3E}">
        <p14:creationId xmlns:p14="http://schemas.microsoft.com/office/powerpoint/2010/main" val="2006014059"/>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9275" y="205700"/>
            <a:ext cx="8042276" cy="825887"/>
          </a:xfrm>
        </p:spPr>
        <p:txBody>
          <a:bodyPr/>
          <a:lstStyle/>
          <a:p>
            <a:r>
              <a:rPr lang="en-US" dirty="0" smtClean="0"/>
              <a:t>Momentum Requirement</a:t>
            </a:r>
            <a:endParaRPr lang="en-US" dirty="0"/>
          </a:p>
        </p:txBody>
      </p:sp>
      <p:pic>
        <p:nvPicPr>
          <p:cNvPr id="5" name="Picture 4"/>
          <p:cNvPicPr>
            <a:picLocks noChangeAspect="1"/>
          </p:cNvPicPr>
          <p:nvPr/>
        </p:nvPicPr>
        <p:blipFill>
          <a:blip r:embed="rId2"/>
          <a:stretch>
            <a:fillRect/>
          </a:stretch>
        </p:blipFill>
        <p:spPr>
          <a:xfrm>
            <a:off x="5519726" y="1444625"/>
            <a:ext cx="3403600" cy="5168900"/>
          </a:xfrm>
          <a:prstGeom prst="rect">
            <a:avLst/>
          </a:prstGeom>
        </p:spPr>
      </p:pic>
      <p:pic>
        <p:nvPicPr>
          <p:cNvPr id="6" name="Picture 5"/>
          <p:cNvPicPr>
            <a:picLocks noChangeAspect="1"/>
          </p:cNvPicPr>
          <p:nvPr/>
        </p:nvPicPr>
        <p:blipFill>
          <a:blip r:embed="rId3"/>
          <a:stretch>
            <a:fillRect/>
          </a:stretch>
        </p:blipFill>
        <p:spPr>
          <a:xfrm>
            <a:off x="351383" y="1453664"/>
            <a:ext cx="4584700" cy="330200"/>
          </a:xfrm>
          <a:prstGeom prst="rect">
            <a:avLst/>
          </a:prstGeom>
        </p:spPr>
      </p:pic>
      <p:pic>
        <p:nvPicPr>
          <p:cNvPr id="7" name="Picture 6"/>
          <p:cNvPicPr>
            <a:picLocks noChangeAspect="1"/>
          </p:cNvPicPr>
          <p:nvPr/>
        </p:nvPicPr>
        <p:blipFill>
          <a:blip r:embed="rId4"/>
          <a:stretch>
            <a:fillRect/>
          </a:stretch>
        </p:blipFill>
        <p:spPr>
          <a:xfrm>
            <a:off x="351383" y="2255183"/>
            <a:ext cx="4864100" cy="330200"/>
          </a:xfrm>
          <a:prstGeom prst="rect">
            <a:avLst/>
          </a:prstGeom>
        </p:spPr>
      </p:pic>
      <p:pic>
        <p:nvPicPr>
          <p:cNvPr id="8" name="Picture 7"/>
          <p:cNvPicPr>
            <a:picLocks noChangeAspect="1"/>
          </p:cNvPicPr>
          <p:nvPr/>
        </p:nvPicPr>
        <p:blipFill>
          <a:blip r:embed="rId5"/>
          <a:stretch>
            <a:fillRect/>
          </a:stretch>
        </p:blipFill>
        <p:spPr>
          <a:xfrm>
            <a:off x="351383" y="3018401"/>
            <a:ext cx="5476563" cy="336185"/>
          </a:xfrm>
          <a:prstGeom prst="rect">
            <a:avLst/>
          </a:prstGeom>
        </p:spPr>
      </p:pic>
      <p:pic>
        <p:nvPicPr>
          <p:cNvPr id="9" name="Picture 8"/>
          <p:cNvPicPr>
            <a:picLocks noChangeAspect="1"/>
          </p:cNvPicPr>
          <p:nvPr/>
        </p:nvPicPr>
        <p:blipFill>
          <a:blip r:embed="rId6"/>
          <a:stretch>
            <a:fillRect/>
          </a:stretch>
        </p:blipFill>
        <p:spPr>
          <a:xfrm>
            <a:off x="350826" y="3812790"/>
            <a:ext cx="5168900" cy="393700"/>
          </a:xfrm>
          <a:prstGeom prst="rect">
            <a:avLst/>
          </a:prstGeom>
        </p:spPr>
        <p:style>
          <a:lnRef idx="2">
            <a:schemeClr val="accent5">
              <a:shade val="50000"/>
            </a:schemeClr>
          </a:lnRef>
          <a:fillRef idx="1">
            <a:schemeClr val="accent5"/>
          </a:fillRef>
          <a:effectRef idx="0">
            <a:schemeClr val="accent5"/>
          </a:effectRef>
          <a:fontRef idx="minor">
            <a:schemeClr val="lt1"/>
          </a:fontRef>
        </p:style>
      </p:pic>
      <p:sp>
        <p:nvSpPr>
          <p:cNvPr id="10" name="TextBox 9"/>
          <p:cNvSpPr txBox="1"/>
          <p:nvPr/>
        </p:nvSpPr>
        <p:spPr>
          <a:xfrm>
            <a:off x="77523" y="5224280"/>
            <a:ext cx="5442203" cy="1477328"/>
          </a:xfrm>
          <a:prstGeom prst="rect">
            <a:avLst/>
          </a:prstGeom>
          <a:noFill/>
        </p:spPr>
        <p:txBody>
          <a:bodyPr wrap="square" rtlCol="0">
            <a:spAutoFit/>
          </a:bodyPr>
          <a:lstStyle/>
          <a:p>
            <a:pPr algn="ctr"/>
            <a:r>
              <a:rPr lang="en-US" dirty="0" smtClean="0"/>
              <a:t>Just follows from </a:t>
            </a:r>
            <a:r>
              <a:rPr lang="en-US" b="1" dirty="0" smtClean="0"/>
              <a:t>conservation of momentum</a:t>
            </a:r>
            <a:r>
              <a:rPr lang="en-US" dirty="0" smtClean="0"/>
              <a:t>; </a:t>
            </a:r>
          </a:p>
          <a:p>
            <a:pPr algn="ctr"/>
            <a:r>
              <a:rPr lang="en-US" dirty="0" smtClean="0"/>
              <a:t>nothing to do this </a:t>
            </a:r>
            <a:r>
              <a:rPr lang="en-US" b="1" dirty="0" smtClean="0"/>
              <a:t>conservation of energy</a:t>
            </a:r>
            <a:r>
              <a:rPr lang="en-US" dirty="0" smtClean="0"/>
              <a:t>. </a:t>
            </a:r>
          </a:p>
          <a:p>
            <a:pPr algn="ctr"/>
            <a:endParaRPr lang="en-US" dirty="0" smtClean="0"/>
          </a:p>
          <a:p>
            <a:pPr algn="ctr"/>
            <a:r>
              <a:rPr lang="en-US" dirty="0" smtClean="0"/>
              <a:t>Will see later what momentum conservation </a:t>
            </a:r>
            <a:r>
              <a:rPr lang="en-US" i="1" dirty="0" smtClean="0"/>
              <a:t>requires</a:t>
            </a:r>
            <a:r>
              <a:rPr lang="en-US" dirty="0" smtClean="0"/>
              <a:t> regarding energy transfer.</a:t>
            </a:r>
            <a:endParaRPr lang="en-US" dirty="0"/>
          </a:p>
        </p:txBody>
      </p:sp>
      <p:pic>
        <p:nvPicPr>
          <p:cNvPr id="11" name="Picture 10"/>
          <p:cNvPicPr>
            <a:picLocks noChangeAspect="1"/>
          </p:cNvPicPr>
          <p:nvPr/>
        </p:nvPicPr>
        <p:blipFill>
          <a:blip r:embed="rId7"/>
          <a:stretch>
            <a:fillRect/>
          </a:stretch>
        </p:blipFill>
        <p:spPr>
          <a:xfrm>
            <a:off x="1806735" y="4567895"/>
            <a:ext cx="1981200" cy="304800"/>
          </a:xfrm>
          <a:prstGeom prst="rect">
            <a:avLst/>
          </a:prstGeom>
        </p:spPr>
        <p:style>
          <a:lnRef idx="2">
            <a:schemeClr val="accent4">
              <a:shade val="50000"/>
            </a:schemeClr>
          </a:lnRef>
          <a:fillRef idx="1">
            <a:schemeClr val="accent4"/>
          </a:fillRef>
          <a:effectRef idx="0">
            <a:schemeClr val="accent4"/>
          </a:effectRef>
          <a:fontRef idx="minor">
            <a:schemeClr val="lt1"/>
          </a:fontRef>
        </p:style>
      </p:pic>
    </p:spTree>
    <p:extLst>
      <p:ext uri="{BB962C8B-B14F-4D97-AF65-F5344CB8AC3E}">
        <p14:creationId xmlns:p14="http://schemas.microsoft.com/office/powerpoint/2010/main" val="2944539584"/>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9"/>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1"/>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9275" y="162800"/>
            <a:ext cx="8042276" cy="760767"/>
          </a:xfrm>
        </p:spPr>
        <p:txBody>
          <a:bodyPr/>
          <a:lstStyle/>
          <a:p>
            <a:r>
              <a:rPr lang="en-US" dirty="0" smtClean="0"/>
              <a:t>Dot Product</a:t>
            </a:r>
            <a:endParaRPr lang="en-US" dirty="0"/>
          </a:p>
        </p:txBody>
      </p:sp>
      <p:pic>
        <p:nvPicPr>
          <p:cNvPr id="6" name="Picture 5"/>
          <p:cNvPicPr>
            <a:picLocks noChangeAspect="1"/>
          </p:cNvPicPr>
          <p:nvPr/>
        </p:nvPicPr>
        <p:blipFill>
          <a:blip r:embed="rId2"/>
          <a:stretch>
            <a:fillRect/>
          </a:stretch>
        </p:blipFill>
        <p:spPr>
          <a:xfrm>
            <a:off x="1043059" y="1214263"/>
            <a:ext cx="2235200" cy="292100"/>
          </a:xfrm>
          <a:prstGeom prst="rect">
            <a:avLst/>
          </a:prstGeom>
        </p:spPr>
        <p:style>
          <a:lnRef idx="2">
            <a:schemeClr val="accent4">
              <a:shade val="50000"/>
            </a:schemeClr>
          </a:lnRef>
          <a:fillRef idx="1">
            <a:schemeClr val="accent4"/>
          </a:fillRef>
          <a:effectRef idx="0">
            <a:schemeClr val="accent4"/>
          </a:effectRef>
          <a:fontRef idx="minor">
            <a:schemeClr val="lt1"/>
          </a:fontRef>
        </p:style>
      </p:pic>
      <p:pic>
        <p:nvPicPr>
          <p:cNvPr id="7" name="Picture 6"/>
          <p:cNvPicPr>
            <a:picLocks noChangeAspect="1"/>
          </p:cNvPicPr>
          <p:nvPr/>
        </p:nvPicPr>
        <p:blipFill>
          <a:blip r:embed="rId3"/>
          <a:stretch>
            <a:fillRect/>
          </a:stretch>
        </p:blipFill>
        <p:spPr>
          <a:xfrm>
            <a:off x="3963313" y="1090769"/>
            <a:ext cx="4087140" cy="1885856"/>
          </a:xfrm>
          <a:prstGeom prst="rect">
            <a:avLst/>
          </a:prstGeom>
        </p:spPr>
      </p:pic>
      <p:sp>
        <p:nvSpPr>
          <p:cNvPr id="8" name="TextBox 7"/>
          <p:cNvSpPr txBox="1"/>
          <p:nvPr/>
        </p:nvSpPr>
        <p:spPr>
          <a:xfrm>
            <a:off x="1043059" y="3206237"/>
            <a:ext cx="7175575" cy="369332"/>
          </a:xfrm>
          <a:prstGeom prst="rect">
            <a:avLst/>
          </a:prstGeom>
          <a:noFill/>
        </p:spPr>
        <p:txBody>
          <a:bodyPr wrap="none" rtlCol="0">
            <a:spAutoFit/>
          </a:bodyPr>
          <a:lstStyle/>
          <a:p>
            <a:r>
              <a:rPr lang="en-US" dirty="0" smtClean="0"/>
              <a:t>Magnitude of one vector multiplied by the projection of another. </a:t>
            </a:r>
            <a:endParaRPr lang="en-US" dirty="0"/>
          </a:p>
        </p:txBody>
      </p:sp>
      <p:sp>
        <p:nvSpPr>
          <p:cNvPr id="9" name="TextBox 8"/>
          <p:cNvSpPr txBox="1"/>
          <p:nvPr/>
        </p:nvSpPr>
        <p:spPr>
          <a:xfrm>
            <a:off x="1325607" y="3586264"/>
            <a:ext cx="6610479" cy="369332"/>
          </a:xfrm>
          <a:prstGeom prst="rect">
            <a:avLst/>
          </a:prstGeom>
          <a:noFill/>
        </p:spPr>
        <p:txBody>
          <a:bodyPr wrap="none" rtlCol="0">
            <a:spAutoFit/>
          </a:bodyPr>
          <a:lstStyle/>
          <a:p>
            <a:r>
              <a:rPr lang="en-US" dirty="0" smtClean="0"/>
              <a:t>If </a:t>
            </a:r>
            <a:r>
              <a:rPr lang="en-US" dirty="0" err="1" smtClean="0"/>
              <a:t>θ</a:t>
            </a:r>
            <a:r>
              <a:rPr lang="en-US" dirty="0" smtClean="0"/>
              <a:t>&gt; 90</a:t>
            </a:r>
            <a:r>
              <a:rPr lang="en-US" baseline="30000" dirty="0" smtClean="0"/>
              <a:t>0</a:t>
            </a:r>
            <a:r>
              <a:rPr lang="en-US" dirty="0" smtClean="0"/>
              <a:t>, projection (and hence, dot product) is negative. </a:t>
            </a:r>
            <a:endParaRPr lang="en-US" dirty="0"/>
          </a:p>
        </p:txBody>
      </p:sp>
      <p:pic>
        <p:nvPicPr>
          <p:cNvPr id="10" name="Picture 9"/>
          <p:cNvPicPr>
            <a:picLocks noChangeAspect="1"/>
          </p:cNvPicPr>
          <p:nvPr/>
        </p:nvPicPr>
        <p:blipFill>
          <a:blip r:embed="rId4"/>
          <a:stretch>
            <a:fillRect/>
          </a:stretch>
        </p:blipFill>
        <p:spPr>
          <a:xfrm>
            <a:off x="2631764" y="6380036"/>
            <a:ext cx="3530600" cy="342900"/>
          </a:xfrm>
          <a:prstGeom prst="rect">
            <a:avLst/>
          </a:prstGeom>
        </p:spPr>
      </p:pic>
      <p:pic>
        <p:nvPicPr>
          <p:cNvPr id="11" name="Picture 10"/>
          <p:cNvPicPr>
            <a:picLocks noChangeAspect="1"/>
          </p:cNvPicPr>
          <p:nvPr/>
        </p:nvPicPr>
        <p:blipFill>
          <a:blip r:embed="rId5"/>
          <a:stretch>
            <a:fillRect/>
          </a:stretch>
        </p:blipFill>
        <p:spPr>
          <a:xfrm>
            <a:off x="1325607" y="3955596"/>
            <a:ext cx="5868383" cy="2342422"/>
          </a:xfrm>
          <a:prstGeom prst="rect">
            <a:avLst/>
          </a:prstGeom>
        </p:spPr>
      </p:pic>
    </p:spTree>
    <p:extLst>
      <p:ext uri="{BB962C8B-B14F-4D97-AF65-F5344CB8AC3E}">
        <p14:creationId xmlns:p14="http://schemas.microsoft.com/office/powerpoint/2010/main" val="3222052578"/>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9"/>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1"/>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Clicker Question</a:t>
            </a:r>
            <a:endParaRPr lang="en-US" dirty="0"/>
          </a:p>
        </p:txBody>
      </p:sp>
      <p:sp>
        <p:nvSpPr>
          <p:cNvPr id="3" name="Content Placeholder 2"/>
          <p:cNvSpPr>
            <a:spLocks noGrp="1"/>
          </p:cNvSpPr>
          <p:nvPr>
            <p:ph idx="1"/>
          </p:nvPr>
        </p:nvSpPr>
        <p:spPr/>
        <p:txBody>
          <a:bodyPr/>
          <a:lstStyle/>
          <a:p>
            <a:pPr marL="0" indent="0">
              <a:buNone/>
            </a:pPr>
            <a:r>
              <a:rPr lang="en-US" dirty="0" smtClean="0"/>
              <a:t>C10T.1 </a:t>
            </a:r>
            <a:r>
              <a:rPr lang="en-US" i="1" dirty="0" smtClean="0"/>
              <a:t>Two hockey pucks are initially at rest on a horizontal plane of frictionless ice. Puck A has twice the mass of puck B. Suppose we apply the same constant force on each puck for the same interval of time </a:t>
            </a:r>
            <a:r>
              <a:rPr lang="en-US" i="1" dirty="0" err="1" smtClean="0"/>
              <a:t>dt.</a:t>
            </a:r>
            <a:r>
              <a:rPr lang="en-US" i="1" dirty="0" smtClean="0"/>
              <a:t> How do the pucks’ kinetic energies compare at the end of the interval? </a:t>
            </a:r>
          </a:p>
        </p:txBody>
      </p:sp>
      <p:pic>
        <p:nvPicPr>
          <p:cNvPr id="5" name="Picture 4"/>
          <p:cNvPicPr>
            <a:picLocks noChangeAspect="1"/>
          </p:cNvPicPr>
          <p:nvPr/>
        </p:nvPicPr>
        <p:blipFill>
          <a:blip r:embed="rId2"/>
          <a:stretch>
            <a:fillRect/>
          </a:stretch>
        </p:blipFill>
        <p:spPr>
          <a:xfrm>
            <a:off x="759553" y="4033926"/>
            <a:ext cx="2111532" cy="2639415"/>
          </a:xfrm>
          <a:prstGeom prst="rect">
            <a:avLst/>
          </a:prstGeom>
        </p:spPr>
      </p:pic>
    </p:spTree>
    <p:extLst>
      <p:ext uri="{BB962C8B-B14F-4D97-AF65-F5344CB8AC3E}">
        <p14:creationId xmlns:p14="http://schemas.microsoft.com/office/powerpoint/2010/main" val="292239075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Answer</a:t>
            </a:r>
            <a:endParaRPr lang="en-US" dirty="0"/>
          </a:p>
        </p:txBody>
      </p:sp>
      <p:sp>
        <p:nvSpPr>
          <p:cNvPr id="3" name="Content Placeholder 2"/>
          <p:cNvSpPr>
            <a:spLocks noGrp="1"/>
          </p:cNvSpPr>
          <p:nvPr>
            <p:ph idx="1"/>
          </p:nvPr>
        </p:nvSpPr>
        <p:spPr/>
        <p:txBody>
          <a:bodyPr/>
          <a:lstStyle/>
          <a:p>
            <a:pPr marL="0" indent="0">
              <a:buNone/>
            </a:pPr>
            <a:r>
              <a:rPr lang="en-US" dirty="0" smtClean="0"/>
              <a:t>C10T.1 </a:t>
            </a:r>
            <a:r>
              <a:rPr lang="en-US" i="1" dirty="0" smtClean="0"/>
              <a:t>Two hockey pucks are initially at rest on a horizontal plane of frictionless ice. Puck A has twice the mass of puck B. Suppose we apply the same constant force on each puck for the same interval of time </a:t>
            </a:r>
            <a:r>
              <a:rPr lang="en-US" i="1" dirty="0" err="1" smtClean="0"/>
              <a:t>dt.</a:t>
            </a:r>
            <a:r>
              <a:rPr lang="en-US" i="1" dirty="0" smtClean="0"/>
              <a:t> How do the pucks’ kinetic energies compare at the end of the interval? </a:t>
            </a:r>
          </a:p>
        </p:txBody>
      </p:sp>
      <p:pic>
        <p:nvPicPr>
          <p:cNvPr id="4" name="Picture 3"/>
          <p:cNvPicPr>
            <a:picLocks noChangeAspect="1"/>
          </p:cNvPicPr>
          <p:nvPr/>
        </p:nvPicPr>
        <p:blipFill>
          <a:blip r:embed="rId2"/>
          <a:stretch>
            <a:fillRect/>
          </a:stretch>
        </p:blipFill>
        <p:spPr>
          <a:xfrm>
            <a:off x="736108" y="4033926"/>
            <a:ext cx="1673528" cy="2301101"/>
          </a:xfrm>
          <a:prstGeom prst="rect">
            <a:avLst/>
          </a:prstGeom>
        </p:spPr>
      </p:pic>
      <p:sp>
        <p:nvSpPr>
          <p:cNvPr id="7" name="TextBox 6"/>
          <p:cNvSpPr txBox="1"/>
          <p:nvPr/>
        </p:nvSpPr>
        <p:spPr>
          <a:xfrm>
            <a:off x="3054559" y="4276970"/>
            <a:ext cx="5292772" cy="1477328"/>
          </a:xfrm>
          <a:prstGeom prst="rect">
            <a:avLst/>
          </a:prstGeom>
          <a:noFill/>
        </p:spPr>
        <p:txBody>
          <a:bodyPr wrap="none" rtlCol="0">
            <a:spAutoFit/>
          </a:bodyPr>
          <a:lstStyle/>
          <a:p>
            <a:r>
              <a:rPr lang="en-US" u="sng" dirty="0" smtClean="0"/>
              <a:t>Explanation:</a:t>
            </a:r>
            <a:r>
              <a:rPr lang="en-US" dirty="0" smtClean="0"/>
              <a:t> The two pucks pick up the same </a:t>
            </a:r>
          </a:p>
          <a:p>
            <a:r>
              <a:rPr lang="en-US" dirty="0"/>
              <a:t>m</a:t>
            </a:r>
            <a:r>
              <a:rPr lang="en-US" dirty="0" smtClean="0"/>
              <a:t>omentum transfer, so their final momenta </a:t>
            </a:r>
          </a:p>
          <a:p>
            <a:r>
              <a:rPr lang="en-US" dirty="0" smtClean="0"/>
              <a:t>must be the same. Kinetic energy is </a:t>
            </a:r>
            <a:r>
              <a:rPr lang="en-US" i="1" dirty="0" smtClean="0"/>
              <a:t>p</a:t>
            </a:r>
            <a:r>
              <a:rPr lang="en-US" baseline="30000" dirty="0" smtClean="0"/>
              <a:t>2</a:t>
            </a:r>
            <a:r>
              <a:rPr lang="en-US" dirty="0" smtClean="0"/>
              <a:t>/2</a:t>
            </a:r>
            <a:r>
              <a:rPr lang="en-US" i="1" dirty="0" smtClean="0"/>
              <a:t>m</a:t>
            </a:r>
            <a:r>
              <a:rPr lang="en-US" dirty="0" smtClean="0"/>
              <a:t>, so </a:t>
            </a:r>
          </a:p>
          <a:p>
            <a:r>
              <a:rPr lang="en-US" dirty="0" smtClean="0"/>
              <a:t>The ratio of KE is inversely proportional to the </a:t>
            </a:r>
          </a:p>
          <a:p>
            <a:r>
              <a:rPr lang="en-US" dirty="0" smtClean="0"/>
              <a:t>Ratio of masses. </a:t>
            </a:r>
            <a:endParaRPr lang="en-US" dirty="0"/>
          </a:p>
        </p:txBody>
      </p:sp>
    </p:spTree>
    <p:extLst>
      <p:ext uri="{BB962C8B-B14F-4D97-AF65-F5344CB8AC3E}">
        <p14:creationId xmlns:p14="http://schemas.microsoft.com/office/powerpoint/2010/main" val="304697032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Clicker Question</a:t>
            </a:r>
            <a:endParaRPr lang="en-US" dirty="0"/>
          </a:p>
        </p:txBody>
      </p:sp>
      <p:sp>
        <p:nvSpPr>
          <p:cNvPr id="3" name="Content Placeholder 2"/>
          <p:cNvSpPr>
            <a:spLocks noGrp="1"/>
          </p:cNvSpPr>
          <p:nvPr>
            <p:ph idx="1"/>
          </p:nvPr>
        </p:nvSpPr>
        <p:spPr/>
        <p:txBody>
          <a:bodyPr/>
          <a:lstStyle/>
          <a:p>
            <a:pPr marL="0" indent="0">
              <a:buNone/>
            </a:pPr>
            <a:r>
              <a:rPr lang="en-US" dirty="0" smtClean="0"/>
              <a:t>C10T.2 </a:t>
            </a:r>
            <a:r>
              <a:rPr lang="en-US" i="1" dirty="0" smtClean="0"/>
              <a:t>Two hockey pucks are initially at rest on a horizontal plane of frictionless ice. Puck A has twice the mass of puck B. Suppose we apply the same constant force on each puck until each puck has crossed a finish line 1 m away from its starting point. How do the pucks’ kinetic energies compare at the finish line? </a:t>
            </a:r>
          </a:p>
        </p:txBody>
      </p:sp>
      <p:pic>
        <p:nvPicPr>
          <p:cNvPr id="5" name="Picture 4"/>
          <p:cNvPicPr>
            <a:picLocks noChangeAspect="1"/>
          </p:cNvPicPr>
          <p:nvPr/>
        </p:nvPicPr>
        <p:blipFill>
          <a:blip r:embed="rId2"/>
          <a:stretch>
            <a:fillRect/>
          </a:stretch>
        </p:blipFill>
        <p:spPr>
          <a:xfrm>
            <a:off x="759553" y="4033926"/>
            <a:ext cx="2111532" cy="2639415"/>
          </a:xfrm>
          <a:prstGeom prst="rect">
            <a:avLst/>
          </a:prstGeom>
        </p:spPr>
      </p:pic>
    </p:spTree>
    <p:extLst>
      <p:ext uri="{BB962C8B-B14F-4D97-AF65-F5344CB8AC3E}">
        <p14:creationId xmlns:p14="http://schemas.microsoft.com/office/powerpoint/2010/main" val="155957446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Answer</a:t>
            </a:r>
            <a:endParaRPr lang="en-US" dirty="0"/>
          </a:p>
        </p:txBody>
      </p:sp>
      <p:sp>
        <p:nvSpPr>
          <p:cNvPr id="3" name="Content Placeholder 2"/>
          <p:cNvSpPr>
            <a:spLocks noGrp="1"/>
          </p:cNvSpPr>
          <p:nvPr>
            <p:ph idx="1"/>
          </p:nvPr>
        </p:nvSpPr>
        <p:spPr/>
        <p:txBody>
          <a:bodyPr/>
          <a:lstStyle/>
          <a:p>
            <a:pPr marL="0" indent="0">
              <a:buNone/>
            </a:pPr>
            <a:r>
              <a:rPr lang="en-US" dirty="0" smtClean="0"/>
              <a:t>C10T.2 </a:t>
            </a:r>
            <a:r>
              <a:rPr lang="en-US" i="1" dirty="0" smtClean="0"/>
              <a:t>Two hockey pucks are initially at rest on a horizontal plane of frictionless ice. Puck A has twice the mass of puck B. Suppose we apply the same constant force on each puck until each puck has crossed a finish line 1 m away from its starting point. How do the pucks’ kinetic energies compare at the finish line? </a:t>
            </a:r>
          </a:p>
        </p:txBody>
      </p:sp>
      <p:pic>
        <p:nvPicPr>
          <p:cNvPr id="4" name="Picture 3"/>
          <p:cNvPicPr>
            <a:picLocks noChangeAspect="1"/>
          </p:cNvPicPr>
          <p:nvPr/>
        </p:nvPicPr>
        <p:blipFill>
          <a:blip r:embed="rId2"/>
          <a:stretch>
            <a:fillRect/>
          </a:stretch>
        </p:blipFill>
        <p:spPr>
          <a:xfrm>
            <a:off x="739690" y="4079186"/>
            <a:ext cx="1992433" cy="2514261"/>
          </a:xfrm>
          <a:prstGeom prst="rect">
            <a:avLst/>
          </a:prstGeom>
        </p:spPr>
      </p:pic>
      <p:sp>
        <p:nvSpPr>
          <p:cNvPr id="6" name="TextBox 5"/>
          <p:cNvSpPr txBox="1"/>
          <p:nvPr/>
        </p:nvSpPr>
        <p:spPr>
          <a:xfrm>
            <a:off x="2995764" y="4281671"/>
            <a:ext cx="6096541" cy="1200329"/>
          </a:xfrm>
          <a:prstGeom prst="rect">
            <a:avLst/>
          </a:prstGeom>
          <a:noFill/>
        </p:spPr>
        <p:txBody>
          <a:bodyPr wrap="none" rtlCol="0">
            <a:spAutoFit/>
          </a:bodyPr>
          <a:lstStyle/>
          <a:p>
            <a:r>
              <a:rPr lang="en-US" u="sng" dirty="0" smtClean="0"/>
              <a:t>Explanation:</a:t>
            </a:r>
            <a:r>
              <a:rPr lang="en-US" dirty="0" smtClean="0"/>
              <a:t> In this case, the applied external force </a:t>
            </a:r>
          </a:p>
          <a:p>
            <a:r>
              <a:rPr lang="en-US" dirty="0"/>
              <a:t>d</a:t>
            </a:r>
            <a:r>
              <a:rPr lang="en-US" dirty="0" smtClean="0"/>
              <a:t>oes the </a:t>
            </a:r>
            <a:r>
              <a:rPr lang="en-US" i="1" dirty="0" smtClean="0"/>
              <a:t>same</a:t>
            </a:r>
            <a:r>
              <a:rPr lang="en-US" dirty="0" smtClean="0"/>
              <a:t> work on both pucks. So change in their </a:t>
            </a:r>
          </a:p>
          <a:p>
            <a:r>
              <a:rPr lang="en-US" dirty="0" smtClean="0"/>
              <a:t>KE must be the same (assuming they are rigid and no </a:t>
            </a:r>
          </a:p>
          <a:p>
            <a:r>
              <a:rPr lang="en-US" dirty="0"/>
              <a:t>c</a:t>
            </a:r>
            <a:r>
              <a:rPr lang="en-US" dirty="0" smtClean="0"/>
              <a:t>hange in their internal energies).    </a:t>
            </a:r>
            <a:endParaRPr lang="en-US" dirty="0"/>
          </a:p>
        </p:txBody>
      </p:sp>
    </p:spTree>
    <p:extLst>
      <p:ext uri="{BB962C8B-B14F-4D97-AF65-F5344CB8AC3E}">
        <p14:creationId xmlns:p14="http://schemas.microsoft.com/office/powerpoint/2010/main" val="283218464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Definition of Work</a:t>
            </a:r>
            <a:endParaRPr lang="en-US" dirty="0"/>
          </a:p>
        </p:txBody>
      </p:sp>
      <p:sp>
        <p:nvSpPr>
          <p:cNvPr id="8" name="Content Placeholder 7"/>
          <p:cNvSpPr>
            <a:spLocks noGrp="1"/>
          </p:cNvSpPr>
          <p:nvPr>
            <p:ph sz="half" idx="1"/>
          </p:nvPr>
        </p:nvSpPr>
        <p:spPr>
          <a:xfrm>
            <a:off x="549275" y="1600201"/>
            <a:ext cx="5767880" cy="5065672"/>
          </a:xfrm>
        </p:spPr>
        <p:txBody>
          <a:bodyPr/>
          <a:lstStyle/>
          <a:p>
            <a:r>
              <a:rPr lang="en-US" dirty="0" smtClean="0"/>
              <a:t>Total energy transferred into the system by the external interaction:</a:t>
            </a:r>
          </a:p>
          <a:p>
            <a:endParaRPr lang="en-US" dirty="0"/>
          </a:p>
          <a:p>
            <a:endParaRPr lang="en-US" dirty="0" smtClean="0"/>
          </a:p>
          <a:p>
            <a:r>
              <a:rPr lang="en-US" dirty="0" smtClean="0"/>
              <a:t>Total </a:t>
            </a:r>
            <a:r>
              <a:rPr lang="en-US" b="1" dirty="0" smtClean="0"/>
              <a:t>work</a:t>
            </a:r>
            <a:r>
              <a:rPr lang="en-US" dirty="0" smtClean="0"/>
              <a:t> during a finite displacement:</a:t>
            </a:r>
          </a:p>
          <a:p>
            <a:endParaRPr lang="en-US" dirty="0"/>
          </a:p>
          <a:p>
            <a:endParaRPr lang="en-US" dirty="0" smtClean="0"/>
          </a:p>
          <a:p>
            <a:r>
              <a:rPr lang="en-US" dirty="0" smtClean="0"/>
              <a:t>If the force is constant during the displacement:</a:t>
            </a:r>
            <a:endParaRPr lang="en-US" dirty="0"/>
          </a:p>
        </p:txBody>
      </p:sp>
      <p:sp>
        <p:nvSpPr>
          <p:cNvPr id="9" name="Content Placeholder 8"/>
          <p:cNvSpPr>
            <a:spLocks noGrp="1"/>
          </p:cNvSpPr>
          <p:nvPr>
            <p:ph sz="half" idx="2"/>
          </p:nvPr>
        </p:nvSpPr>
        <p:spPr/>
        <p:txBody>
          <a:bodyPr/>
          <a:lstStyle/>
          <a:p>
            <a:endParaRPr lang="en-US" dirty="0" smtClean="0"/>
          </a:p>
          <a:p>
            <a:endParaRPr lang="en-US" dirty="0"/>
          </a:p>
          <a:p>
            <a:endParaRPr lang="en-US" dirty="0" smtClean="0"/>
          </a:p>
          <a:p>
            <a:endParaRPr lang="en-US" dirty="0"/>
          </a:p>
        </p:txBody>
      </p:sp>
      <p:pic>
        <p:nvPicPr>
          <p:cNvPr id="4" name="Picture 3"/>
          <p:cNvPicPr>
            <a:picLocks noChangeAspect="1"/>
          </p:cNvPicPr>
          <p:nvPr/>
        </p:nvPicPr>
        <p:blipFill>
          <a:blip r:embed="rId2"/>
          <a:stretch>
            <a:fillRect/>
          </a:stretch>
        </p:blipFill>
        <p:spPr>
          <a:xfrm>
            <a:off x="6528808" y="1503930"/>
            <a:ext cx="2523798" cy="5161943"/>
          </a:xfrm>
          <a:prstGeom prst="rect">
            <a:avLst/>
          </a:prstGeom>
        </p:spPr>
      </p:pic>
      <p:pic>
        <p:nvPicPr>
          <p:cNvPr id="5" name="Picture 4"/>
          <p:cNvPicPr>
            <a:picLocks noChangeAspect="1"/>
          </p:cNvPicPr>
          <p:nvPr/>
        </p:nvPicPr>
        <p:blipFill>
          <a:blip r:embed="rId3"/>
          <a:stretch>
            <a:fillRect/>
          </a:stretch>
        </p:blipFill>
        <p:spPr>
          <a:xfrm>
            <a:off x="712085" y="2610025"/>
            <a:ext cx="5572504" cy="285517"/>
          </a:xfrm>
          <a:prstGeom prst="rect">
            <a:avLst/>
          </a:prstGeom>
        </p:spPr>
      </p:pic>
      <p:pic>
        <p:nvPicPr>
          <p:cNvPr id="6" name="Picture 5"/>
          <p:cNvPicPr>
            <a:picLocks noChangeAspect="1"/>
          </p:cNvPicPr>
          <p:nvPr/>
        </p:nvPicPr>
        <p:blipFill>
          <a:blip r:embed="rId4"/>
          <a:stretch>
            <a:fillRect/>
          </a:stretch>
        </p:blipFill>
        <p:spPr>
          <a:xfrm>
            <a:off x="1162919" y="4061290"/>
            <a:ext cx="4343400" cy="558800"/>
          </a:xfrm>
          <a:prstGeom prst="rect">
            <a:avLst/>
          </a:prstGeom>
        </p:spPr>
      </p:pic>
      <p:pic>
        <p:nvPicPr>
          <p:cNvPr id="7" name="Picture 6"/>
          <p:cNvPicPr>
            <a:picLocks noChangeAspect="1"/>
          </p:cNvPicPr>
          <p:nvPr/>
        </p:nvPicPr>
        <p:blipFill>
          <a:blip r:embed="rId5"/>
          <a:stretch>
            <a:fillRect/>
          </a:stretch>
        </p:blipFill>
        <p:spPr>
          <a:xfrm>
            <a:off x="712085" y="5900304"/>
            <a:ext cx="5572504" cy="467029"/>
          </a:xfrm>
          <a:prstGeom prst="rect">
            <a:avLst/>
          </a:prstGeom>
        </p:spPr>
      </p:pic>
    </p:spTree>
    <p:extLst>
      <p:ext uri="{BB962C8B-B14F-4D97-AF65-F5344CB8AC3E}">
        <p14:creationId xmlns:p14="http://schemas.microsoft.com/office/powerpoint/2010/main" val="444695363"/>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8">
                                            <p:txEl>
                                              <p:pRg st="6" end="6"/>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What’s the Difference?</a:t>
            </a:r>
            <a:endParaRPr lang="en-US" dirty="0"/>
          </a:p>
        </p:txBody>
      </p:sp>
      <p:pic>
        <p:nvPicPr>
          <p:cNvPr id="10" name="Picture 9"/>
          <p:cNvPicPr>
            <a:picLocks noChangeAspect="1"/>
          </p:cNvPicPr>
          <p:nvPr/>
        </p:nvPicPr>
        <p:blipFill>
          <a:blip r:embed="rId2"/>
          <a:stretch>
            <a:fillRect/>
          </a:stretch>
        </p:blipFill>
        <p:spPr>
          <a:xfrm>
            <a:off x="5731025" y="1546612"/>
            <a:ext cx="1986327" cy="558654"/>
          </a:xfrm>
          <a:prstGeom prst="rect">
            <a:avLst/>
          </a:prstGeom>
        </p:spPr>
        <p:style>
          <a:lnRef idx="2">
            <a:schemeClr val="accent5">
              <a:shade val="50000"/>
            </a:schemeClr>
          </a:lnRef>
          <a:fillRef idx="1">
            <a:schemeClr val="accent5"/>
          </a:fillRef>
          <a:effectRef idx="0">
            <a:schemeClr val="accent5"/>
          </a:effectRef>
          <a:fontRef idx="minor">
            <a:schemeClr val="lt1"/>
          </a:fontRef>
        </p:style>
      </p:pic>
      <p:pic>
        <p:nvPicPr>
          <p:cNvPr id="15" name="Picture 14"/>
          <p:cNvPicPr>
            <a:picLocks noChangeAspect="1"/>
          </p:cNvPicPr>
          <p:nvPr/>
        </p:nvPicPr>
        <p:blipFill>
          <a:blip r:embed="rId3"/>
          <a:stretch>
            <a:fillRect/>
          </a:stretch>
        </p:blipFill>
        <p:spPr>
          <a:xfrm>
            <a:off x="390752" y="2409670"/>
            <a:ext cx="4074796" cy="280512"/>
          </a:xfrm>
          <a:prstGeom prst="rect">
            <a:avLst/>
          </a:prstGeom>
        </p:spPr>
      </p:pic>
      <p:pic>
        <p:nvPicPr>
          <p:cNvPr id="16" name="Picture 15"/>
          <p:cNvPicPr>
            <a:picLocks noChangeAspect="1"/>
          </p:cNvPicPr>
          <p:nvPr/>
        </p:nvPicPr>
        <p:blipFill>
          <a:blip r:embed="rId4"/>
          <a:stretch>
            <a:fillRect/>
          </a:stretch>
        </p:blipFill>
        <p:spPr>
          <a:xfrm>
            <a:off x="4810863" y="2409670"/>
            <a:ext cx="4281499" cy="280512"/>
          </a:xfrm>
          <a:prstGeom prst="rect">
            <a:avLst/>
          </a:prstGeom>
        </p:spPr>
      </p:pic>
      <p:pic>
        <p:nvPicPr>
          <p:cNvPr id="18" name="Picture 17"/>
          <p:cNvPicPr>
            <a:picLocks noChangeAspect="1"/>
          </p:cNvPicPr>
          <p:nvPr/>
        </p:nvPicPr>
        <p:blipFill>
          <a:blip r:embed="rId5"/>
          <a:stretch>
            <a:fillRect/>
          </a:stretch>
        </p:blipFill>
        <p:spPr>
          <a:xfrm>
            <a:off x="390752" y="2933096"/>
            <a:ext cx="4074796" cy="232845"/>
          </a:xfrm>
          <a:prstGeom prst="rect">
            <a:avLst/>
          </a:prstGeom>
        </p:spPr>
      </p:pic>
      <p:pic>
        <p:nvPicPr>
          <p:cNvPr id="21" name="Picture 20"/>
          <p:cNvPicPr>
            <a:picLocks noChangeAspect="1"/>
          </p:cNvPicPr>
          <p:nvPr/>
        </p:nvPicPr>
        <p:blipFill>
          <a:blip r:embed="rId6"/>
          <a:stretch>
            <a:fillRect/>
          </a:stretch>
        </p:blipFill>
        <p:spPr>
          <a:xfrm>
            <a:off x="4810862" y="2923449"/>
            <a:ext cx="4281499" cy="209877"/>
          </a:xfrm>
          <a:prstGeom prst="rect">
            <a:avLst/>
          </a:prstGeom>
        </p:spPr>
      </p:pic>
      <p:pic>
        <p:nvPicPr>
          <p:cNvPr id="23" name="Picture 22"/>
          <p:cNvPicPr>
            <a:picLocks noChangeAspect="1"/>
          </p:cNvPicPr>
          <p:nvPr/>
        </p:nvPicPr>
        <p:blipFill>
          <a:blip r:embed="rId7"/>
          <a:stretch>
            <a:fillRect/>
          </a:stretch>
        </p:blipFill>
        <p:spPr>
          <a:xfrm>
            <a:off x="390752" y="3428999"/>
            <a:ext cx="3999002" cy="375745"/>
          </a:xfrm>
          <a:prstGeom prst="rect">
            <a:avLst/>
          </a:prstGeom>
        </p:spPr>
      </p:pic>
      <p:pic>
        <p:nvPicPr>
          <p:cNvPr id="24" name="Picture 23"/>
          <p:cNvPicPr>
            <a:picLocks noChangeAspect="1"/>
          </p:cNvPicPr>
          <p:nvPr/>
        </p:nvPicPr>
        <p:blipFill>
          <a:blip r:embed="rId8"/>
          <a:stretch>
            <a:fillRect/>
          </a:stretch>
        </p:blipFill>
        <p:spPr>
          <a:xfrm>
            <a:off x="4748581" y="3403599"/>
            <a:ext cx="4343780" cy="446279"/>
          </a:xfrm>
          <a:prstGeom prst="rect">
            <a:avLst/>
          </a:prstGeom>
        </p:spPr>
      </p:pic>
      <p:pic>
        <p:nvPicPr>
          <p:cNvPr id="25" name="Picture 24"/>
          <p:cNvPicPr>
            <a:picLocks noChangeAspect="1"/>
          </p:cNvPicPr>
          <p:nvPr/>
        </p:nvPicPr>
        <p:blipFill>
          <a:blip r:embed="rId9"/>
          <a:stretch>
            <a:fillRect/>
          </a:stretch>
        </p:blipFill>
        <p:spPr>
          <a:xfrm>
            <a:off x="2214260" y="4021906"/>
            <a:ext cx="4851836" cy="356992"/>
          </a:xfrm>
          <a:prstGeom prst="rect">
            <a:avLst/>
          </a:prstGeom>
        </p:spPr>
      </p:pic>
      <p:pic>
        <p:nvPicPr>
          <p:cNvPr id="27" name="Picture 26"/>
          <p:cNvPicPr>
            <a:picLocks noChangeAspect="1"/>
          </p:cNvPicPr>
          <p:nvPr/>
        </p:nvPicPr>
        <p:blipFill>
          <a:blip r:embed="rId10"/>
          <a:stretch>
            <a:fillRect/>
          </a:stretch>
        </p:blipFill>
        <p:spPr>
          <a:xfrm>
            <a:off x="390752" y="4546109"/>
            <a:ext cx="4074796" cy="566693"/>
          </a:xfrm>
          <a:prstGeom prst="rect">
            <a:avLst/>
          </a:prstGeom>
        </p:spPr>
      </p:pic>
      <p:pic>
        <p:nvPicPr>
          <p:cNvPr id="28" name="Picture 27"/>
          <p:cNvPicPr>
            <a:picLocks noChangeAspect="1"/>
          </p:cNvPicPr>
          <p:nvPr/>
        </p:nvPicPr>
        <p:blipFill>
          <a:blip r:embed="rId11"/>
          <a:stretch>
            <a:fillRect/>
          </a:stretch>
        </p:blipFill>
        <p:spPr>
          <a:xfrm>
            <a:off x="4748581" y="4546109"/>
            <a:ext cx="4141023" cy="460113"/>
          </a:xfrm>
          <a:prstGeom prst="rect">
            <a:avLst/>
          </a:prstGeom>
        </p:spPr>
      </p:pic>
      <p:pic>
        <p:nvPicPr>
          <p:cNvPr id="29" name="Picture 28"/>
          <p:cNvPicPr>
            <a:picLocks noChangeAspect="1"/>
          </p:cNvPicPr>
          <p:nvPr/>
        </p:nvPicPr>
        <p:blipFill>
          <a:blip r:embed="rId12"/>
          <a:stretch>
            <a:fillRect/>
          </a:stretch>
        </p:blipFill>
        <p:spPr>
          <a:xfrm>
            <a:off x="1564004" y="5495180"/>
            <a:ext cx="6396031" cy="870346"/>
          </a:xfrm>
          <a:prstGeom prst="rect">
            <a:avLst/>
          </a:prstGeom>
        </p:spPr>
      </p:pic>
      <p:pic>
        <p:nvPicPr>
          <p:cNvPr id="31" name="Picture 30"/>
          <p:cNvPicPr>
            <a:picLocks noChangeAspect="1"/>
          </p:cNvPicPr>
          <p:nvPr/>
        </p:nvPicPr>
        <p:blipFill>
          <a:blip r:embed="rId13"/>
          <a:stretch>
            <a:fillRect/>
          </a:stretch>
        </p:blipFill>
        <p:spPr>
          <a:xfrm>
            <a:off x="927347" y="1585428"/>
            <a:ext cx="3153685" cy="519838"/>
          </a:xfrm>
          <a:prstGeom prst="rect">
            <a:avLst/>
          </a:prstGeom>
        </p:spPr>
        <p:style>
          <a:lnRef idx="2">
            <a:schemeClr val="accent3">
              <a:shade val="50000"/>
            </a:schemeClr>
          </a:lnRef>
          <a:fillRef idx="1">
            <a:schemeClr val="accent3"/>
          </a:fillRef>
          <a:effectRef idx="0">
            <a:schemeClr val="accent3"/>
          </a:effectRef>
          <a:fontRef idx="minor">
            <a:schemeClr val="lt1"/>
          </a:fontRef>
        </p:style>
      </p:pic>
    </p:spTree>
    <p:extLst>
      <p:ext uri="{BB962C8B-B14F-4D97-AF65-F5344CB8AC3E}">
        <p14:creationId xmlns:p14="http://schemas.microsoft.com/office/powerpoint/2010/main" val="35772551"/>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6"/>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8"/>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3"/>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24"/>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25"/>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27"/>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28"/>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2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9275" y="130240"/>
            <a:ext cx="8042276" cy="744487"/>
          </a:xfrm>
        </p:spPr>
        <p:txBody>
          <a:bodyPr/>
          <a:lstStyle/>
          <a:p>
            <a:r>
              <a:rPr lang="en-US" dirty="0" smtClean="0"/>
              <a:t>Example</a:t>
            </a:r>
            <a:endParaRPr lang="en-US" dirty="0"/>
          </a:p>
        </p:txBody>
      </p:sp>
      <p:pic>
        <p:nvPicPr>
          <p:cNvPr id="3" name="Picture 2"/>
          <p:cNvPicPr>
            <a:picLocks noChangeAspect="1"/>
          </p:cNvPicPr>
          <p:nvPr/>
        </p:nvPicPr>
        <p:blipFill>
          <a:blip r:embed="rId2"/>
          <a:stretch>
            <a:fillRect/>
          </a:stretch>
        </p:blipFill>
        <p:spPr>
          <a:xfrm>
            <a:off x="2654300" y="1020603"/>
            <a:ext cx="3822700" cy="4152900"/>
          </a:xfrm>
          <a:prstGeom prst="rect">
            <a:avLst/>
          </a:prstGeom>
        </p:spPr>
      </p:pic>
      <p:pic>
        <p:nvPicPr>
          <p:cNvPr id="4" name="Picture 3"/>
          <p:cNvPicPr>
            <a:picLocks noChangeAspect="1"/>
          </p:cNvPicPr>
          <p:nvPr/>
        </p:nvPicPr>
        <p:blipFill>
          <a:blip r:embed="rId3"/>
          <a:stretch>
            <a:fillRect/>
          </a:stretch>
        </p:blipFill>
        <p:spPr>
          <a:xfrm>
            <a:off x="0" y="5489568"/>
            <a:ext cx="4286403" cy="1002909"/>
          </a:xfrm>
          <a:prstGeom prst="rect">
            <a:avLst/>
          </a:prstGeom>
        </p:spPr>
      </p:pic>
      <p:pic>
        <p:nvPicPr>
          <p:cNvPr id="5" name="Picture 4"/>
          <p:cNvPicPr>
            <a:picLocks noChangeAspect="1"/>
          </p:cNvPicPr>
          <p:nvPr/>
        </p:nvPicPr>
        <p:blipFill>
          <a:blip r:embed="rId4"/>
          <a:stretch>
            <a:fillRect/>
          </a:stretch>
        </p:blipFill>
        <p:spPr>
          <a:xfrm>
            <a:off x="4542490" y="5417729"/>
            <a:ext cx="4526207" cy="1299459"/>
          </a:xfrm>
          <a:prstGeom prst="rect">
            <a:avLst/>
          </a:prstGeom>
        </p:spPr>
      </p:pic>
    </p:spTree>
    <p:extLst>
      <p:ext uri="{BB962C8B-B14F-4D97-AF65-F5344CB8AC3E}">
        <p14:creationId xmlns:p14="http://schemas.microsoft.com/office/powerpoint/2010/main" val="2037072443"/>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Announcements</a:t>
            </a:r>
            <a:endParaRPr lang="en-US" dirty="0"/>
          </a:p>
        </p:txBody>
      </p:sp>
      <p:sp>
        <p:nvSpPr>
          <p:cNvPr id="3" name="Content Placeholder 2"/>
          <p:cNvSpPr>
            <a:spLocks noGrp="1"/>
          </p:cNvSpPr>
          <p:nvPr>
            <p:ph idx="1"/>
          </p:nvPr>
        </p:nvSpPr>
        <p:spPr>
          <a:xfrm>
            <a:off x="735541" y="1600201"/>
            <a:ext cx="8042276" cy="4343400"/>
          </a:xfrm>
        </p:spPr>
        <p:txBody>
          <a:bodyPr>
            <a:normAutofit fontScale="92500" lnSpcReduction="10000"/>
          </a:bodyPr>
          <a:lstStyle/>
          <a:p>
            <a:r>
              <a:rPr lang="en-US" b="1" dirty="0"/>
              <a:t>Slides:</a:t>
            </a:r>
            <a:r>
              <a:rPr lang="en-US" dirty="0"/>
              <a:t> Often I don’t get time to cover everything I have on the lecture slides. But please go over them after class and </a:t>
            </a:r>
            <a:r>
              <a:rPr lang="en-US" dirty="0" smtClean="0"/>
              <a:t>particularly make </a:t>
            </a:r>
            <a:r>
              <a:rPr lang="en-US" dirty="0"/>
              <a:t>sure to do the practice problems. </a:t>
            </a:r>
            <a:endParaRPr lang="en-US" dirty="0" smtClean="0"/>
          </a:p>
          <a:p>
            <a:r>
              <a:rPr lang="en-US" b="1" dirty="0"/>
              <a:t>Class Activity: </a:t>
            </a:r>
            <a:r>
              <a:rPr lang="en-US" dirty="0"/>
              <a:t>Please participate in class discussions and answer questions. </a:t>
            </a:r>
            <a:endParaRPr lang="en-US" b="1" dirty="0" smtClean="0"/>
          </a:p>
          <a:p>
            <a:r>
              <a:rPr lang="en-US" b="1" dirty="0" smtClean="0"/>
              <a:t>Clicker Questions: </a:t>
            </a:r>
            <a:r>
              <a:rPr lang="en-US" dirty="0" smtClean="0"/>
              <a:t>The idea is to </a:t>
            </a:r>
            <a:r>
              <a:rPr lang="en-US" dirty="0" smtClean="0"/>
              <a:t>encourage in-class discussions</a:t>
            </a:r>
            <a:r>
              <a:rPr lang="en-US" dirty="0" smtClean="0"/>
              <a:t>. So please talk to your neighbors in class (on the question-related topics only!). </a:t>
            </a:r>
            <a:endParaRPr lang="en-US" dirty="0" smtClean="0"/>
          </a:p>
          <a:p>
            <a:r>
              <a:rPr lang="en-US" b="1" dirty="0" smtClean="0"/>
              <a:t>Weekly BB Quiz:</a:t>
            </a:r>
            <a:r>
              <a:rPr lang="en-US" dirty="0" smtClean="0"/>
              <a:t> Due TODAY 11.59 pm. Go to Course Section Page on BB </a:t>
            </a:r>
            <a:r>
              <a:rPr lang="en-US" dirty="0" smtClean="0">
                <a:sym typeface="Wingdings"/>
              </a:rPr>
              <a:t> Weekly Quizzes  BB Quiz 1. </a:t>
            </a:r>
            <a:r>
              <a:rPr lang="en-US" dirty="0" smtClean="0"/>
              <a:t> </a:t>
            </a:r>
            <a:endParaRPr lang="en-US" dirty="0" smtClean="0"/>
          </a:p>
          <a:p>
            <a:endParaRPr lang="en-US" dirty="0" smtClean="0"/>
          </a:p>
        </p:txBody>
      </p:sp>
    </p:spTree>
    <p:extLst>
      <p:ext uri="{BB962C8B-B14F-4D97-AF65-F5344CB8AC3E}">
        <p14:creationId xmlns:p14="http://schemas.microsoft.com/office/powerpoint/2010/main" val="3496529325"/>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9275" y="205700"/>
            <a:ext cx="8042276" cy="825887"/>
          </a:xfrm>
        </p:spPr>
        <p:txBody>
          <a:bodyPr/>
          <a:lstStyle/>
          <a:p>
            <a:r>
              <a:rPr lang="en-US" dirty="0" smtClean="0"/>
              <a:t>Work</a:t>
            </a:r>
            <a:endParaRPr lang="en-US" dirty="0"/>
          </a:p>
        </p:txBody>
      </p:sp>
      <p:sp>
        <p:nvSpPr>
          <p:cNvPr id="3" name="Content Placeholder 2"/>
          <p:cNvSpPr>
            <a:spLocks noGrp="1"/>
          </p:cNvSpPr>
          <p:nvPr>
            <p:ph idx="1"/>
          </p:nvPr>
        </p:nvSpPr>
        <p:spPr>
          <a:xfrm>
            <a:off x="549275" y="1191011"/>
            <a:ext cx="8042276" cy="4343400"/>
          </a:xfrm>
        </p:spPr>
        <p:txBody>
          <a:bodyPr>
            <a:normAutofit fontScale="92500"/>
          </a:bodyPr>
          <a:lstStyle/>
          <a:p>
            <a:r>
              <a:rPr lang="en-US" dirty="0"/>
              <a:t>E</a:t>
            </a:r>
            <a:r>
              <a:rPr lang="en-US" dirty="0" smtClean="0"/>
              <a:t>nergy that crosses a system boundary due to an external interaction that exerts a force on the system. </a:t>
            </a:r>
          </a:p>
          <a:p>
            <a:endParaRPr lang="en-US" dirty="0"/>
          </a:p>
          <a:p>
            <a:r>
              <a:rPr lang="en-US" dirty="0" smtClean="0"/>
              <a:t>Same unit as energy: Joule</a:t>
            </a:r>
            <a:r>
              <a:rPr lang="en-US" dirty="0"/>
              <a:t> </a:t>
            </a:r>
            <a:r>
              <a:rPr lang="en-US" dirty="0" smtClean="0"/>
              <a:t>(J). </a:t>
            </a:r>
          </a:p>
          <a:p>
            <a:r>
              <a:rPr lang="en-US" b="1" dirty="0" smtClean="0"/>
              <a:t>Positive</a:t>
            </a:r>
            <a:r>
              <a:rPr lang="en-US" dirty="0" smtClean="0"/>
              <a:t> if the angle between force and displacement is less than 90</a:t>
            </a:r>
            <a:r>
              <a:rPr lang="en-US" baseline="30000" dirty="0" smtClean="0"/>
              <a:t>0</a:t>
            </a:r>
            <a:r>
              <a:rPr lang="en-US" dirty="0" smtClean="0"/>
              <a:t>. Means energy flows </a:t>
            </a:r>
            <a:r>
              <a:rPr lang="en-US" i="1" dirty="0" smtClean="0"/>
              <a:t>into</a:t>
            </a:r>
            <a:r>
              <a:rPr lang="en-US" dirty="0" smtClean="0"/>
              <a:t> the system. </a:t>
            </a:r>
          </a:p>
          <a:p>
            <a:r>
              <a:rPr lang="en-US" b="1" dirty="0" smtClean="0"/>
              <a:t>Negative</a:t>
            </a:r>
            <a:r>
              <a:rPr lang="en-US" dirty="0" smtClean="0"/>
              <a:t> </a:t>
            </a:r>
            <a:r>
              <a:rPr lang="en-US" dirty="0"/>
              <a:t>if the angle between force and displacement is </a:t>
            </a:r>
            <a:r>
              <a:rPr lang="en-US" dirty="0" smtClean="0"/>
              <a:t>greater </a:t>
            </a:r>
            <a:r>
              <a:rPr lang="en-US" dirty="0"/>
              <a:t>than 90</a:t>
            </a:r>
            <a:r>
              <a:rPr lang="en-US" baseline="30000" dirty="0"/>
              <a:t>0</a:t>
            </a:r>
            <a:r>
              <a:rPr lang="en-US" dirty="0"/>
              <a:t>. Means energy flows </a:t>
            </a:r>
            <a:r>
              <a:rPr lang="en-US" i="1" dirty="0" smtClean="0"/>
              <a:t>out of</a:t>
            </a:r>
            <a:r>
              <a:rPr lang="en-US" dirty="0" smtClean="0"/>
              <a:t> </a:t>
            </a:r>
            <a:r>
              <a:rPr lang="en-US" dirty="0"/>
              <a:t>the system</a:t>
            </a:r>
            <a:r>
              <a:rPr lang="en-US" dirty="0" smtClean="0"/>
              <a:t>. </a:t>
            </a:r>
            <a:endParaRPr lang="en-US" dirty="0"/>
          </a:p>
          <a:p>
            <a:endParaRPr lang="en-US" dirty="0" smtClean="0"/>
          </a:p>
          <a:p>
            <a:endParaRPr lang="en-US" dirty="0"/>
          </a:p>
        </p:txBody>
      </p:sp>
      <p:pic>
        <p:nvPicPr>
          <p:cNvPr id="5" name="Picture 4"/>
          <p:cNvPicPr>
            <a:picLocks noChangeAspect="1"/>
          </p:cNvPicPr>
          <p:nvPr/>
        </p:nvPicPr>
        <p:blipFill>
          <a:blip r:embed="rId3"/>
          <a:stretch>
            <a:fillRect/>
          </a:stretch>
        </p:blipFill>
        <p:spPr>
          <a:xfrm>
            <a:off x="3288345" y="2074847"/>
            <a:ext cx="2442683" cy="571692"/>
          </a:xfrm>
          <a:prstGeom prst="rect">
            <a:avLst/>
          </a:prstGeom>
        </p:spPr>
        <p:style>
          <a:lnRef idx="2">
            <a:schemeClr val="accent4">
              <a:shade val="50000"/>
            </a:schemeClr>
          </a:lnRef>
          <a:fillRef idx="1">
            <a:schemeClr val="accent4"/>
          </a:fillRef>
          <a:effectRef idx="0">
            <a:schemeClr val="accent4"/>
          </a:effectRef>
          <a:fontRef idx="minor">
            <a:schemeClr val="lt1"/>
          </a:fontRef>
        </p:style>
      </p:pic>
      <p:graphicFrame>
        <p:nvGraphicFramePr>
          <p:cNvPr id="6" name="Table 5"/>
          <p:cNvGraphicFramePr>
            <a:graphicFrameLocks noGrp="1"/>
          </p:cNvGraphicFramePr>
          <p:nvPr>
            <p:extLst>
              <p:ext uri="{D42A27DB-BD31-4B8C-83A1-F6EECF244321}">
                <p14:modId xmlns:p14="http://schemas.microsoft.com/office/powerpoint/2010/main" val="2647254901"/>
              </p:ext>
            </p:extLst>
          </p:nvPr>
        </p:nvGraphicFramePr>
        <p:xfrm>
          <a:off x="1611854" y="5177078"/>
          <a:ext cx="6558302" cy="1463040"/>
        </p:xfrm>
        <a:graphic>
          <a:graphicData uri="http://schemas.openxmlformats.org/drawingml/2006/table">
            <a:tbl>
              <a:tblPr firstRow="1" bandRow="1">
                <a:tableStyleId>{5C22544A-7EE6-4342-B048-85BDC9FD1C3A}</a:tableStyleId>
              </a:tblPr>
              <a:tblGrid>
                <a:gridCol w="3279151"/>
                <a:gridCol w="3279151"/>
              </a:tblGrid>
              <a:tr h="359163">
                <a:tc>
                  <a:txBody>
                    <a:bodyPr/>
                    <a:lstStyle/>
                    <a:p>
                      <a:pPr algn="ctr"/>
                      <a:r>
                        <a:rPr lang="en-US" dirty="0" smtClean="0"/>
                        <a:t>Differential</a:t>
                      </a:r>
                      <a:r>
                        <a:rPr lang="en-US" baseline="0" dirty="0" smtClean="0"/>
                        <a:t> Change</a:t>
                      </a:r>
                      <a:endParaRPr lang="en-US" dirty="0"/>
                    </a:p>
                  </a:txBody>
                  <a:tcPr/>
                </a:tc>
                <a:tc>
                  <a:txBody>
                    <a:bodyPr/>
                    <a:lstStyle/>
                    <a:p>
                      <a:pPr algn="ctr"/>
                      <a:r>
                        <a:rPr lang="en-US" dirty="0" smtClean="0"/>
                        <a:t>Quantity</a:t>
                      </a:r>
                      <a:endParaRPr lang="en-US" dirty="0"/>
                    </a:p>
                  </a:txBody>
                  <a:tcPr/>
                </a:tc>
              </a:tr>
              <a:tr h="269321">
                <a:tc>
                  <a:txBody>
                    <a:bodyPr/>
                    <a:lstStyle/>
                    <a:p>
                      <a:pPr algn="ctr"/>
                      <a:r>
                        <a:rPr lang="en-US" dirty="0" smtClean="0"/>
                        <a:t>Impulse</a:t>
                      </a:r>
                      <a:endParaRPr lang="en-US" dirty="0"/>
                    </a:p>
                  </a:txBody>
                  <a:tcPr/>
                </a:tc>
                <a:tc>
                  <a:txBody>
                    <a:bodyPr/>
                    <a:lstStyle/>
                    <a:p>
                      <a:pPr algn="ctr"/>
                      <a:r>
                        <a:rPr lang="en-US" dirty="0" smtClean="0"/>
                        <a:t>Momentum</a:t>
                      </a:r>
                      <a:endParaRPr lang="en-US" dirty="0"/>
                    </a:p>
                  </a:txBody>
                  <a:tcPr/>
                </a:tc>
              </a:tr>
              <a:tr h="269321">
                <a:tc>
                  <a:txBody>
                    <a:bodyPr/>
                    <a:lstStyle/>
                    <a:p>
                      <a:pPr algn="ctr"/>
                      <a:r>
                        <a:rPr lang="en-US" dirty="0" smtClean="0"/>
                        <a:t>Twirl</a:t>
                      </a:r>
                      <a:endParaRPr lang="en-US" dirty="0"/>
                    </a:p>
                  </a:txBody>
                  <a:tcPr/>
                </a:tc>
                <a:tc>
                  <a:txBody>
                    <a:bodyPr/>
                    <a:lstStyle/>
                    <a:p>
                      <a:pPr algn="ctr"/>
                      <a:r>
                        <a:rPr lang="en-US" dirty="0" smtClean="0"/>
                        <a:t>Angular</a:t>
                      </a:r>
                      <a:r>
                        <a:rPr lang="en-US" baseline="0" dirty="0" smtClean="0"/>
                        <a:t> Momentum</a:t>
                      </a:r>
                      <a:endParaRPr lang="en-US" dirty="0"/>
                    </a:p>
                  </a:txBody>
                  <a:tcPr/>
                </a:tc>
              </a:tr>
              <a:tr h="269321">
                <a:tc>
                  <a:txBody>
                    <a:bodyPr/>
                    <a:lstStyle/>
                    <a:p>
                      <a:pPr algn="ctr"/>
                      <a:r>
                        <a:rPr lang="en-US" dirty="0" smtClean="0"/>
                        <a:t>Work</a:t>
                      </a:r>
                      <a:endParaRPr lang="en-US" dirty="0"/>
                    </a:p>
                  </a:txBody>
                  <a:tcPr/>
                </a:tc>
                <a:tc>
                  <a:txBody>
                    <a:bodyPr/>
                    <a:lstStyle/>
                    <a:p>
                      <a:pPr algn="ctr"/>
                      <a:r>
                        <a:rPr lang="en-US" dirty="0" smtClean="0"/>
                        <a:t>Energy</a:t>
                      </a:r>
                      <a:endParaRPr lang="en-US" dirty="0"/>
                    </a:p>
                  </a:txBody>
                  <a:tcPr/>
                </a:tc>
              </a:tr>
            </a:tbl>
          </a:graphicData>
        </a:graphic>
      </p:graphicFrame>
    </p:spTree>
    <p:extLst>
      <p:ext uri="{BB962C8B-B14F-4D97-AF65-F5344CB8AC3E}">
        <p14:creationId xmlns:p14="http://schemas.microsoft.com/office/powerpoint/2010/main" val="1460747913"/>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p:cNvPicPr>
            <a:picLocks noChangeAspect="1"/>
          </p:cNvPicPr>
          <p:nvPr/>
        </p:nvPicPr>
        <p:blipFill>
          <a:blip r:embed="rId2"/>
          <a:stretch>
            <a:fillRect/>
          </a:stretch>
        </p:blipFill>
        <p:spPr>
          <a:xfrm>
            <a:off x="1249209" y="911681"/>
            <a:ext cx="5934616" cy="5893403"/>
          </a:xfrm>
          <a:prstGeom prst="rect">
            <a:avLst/>
          </a:prstGeom>
        </p:spPr>
      </p:pic>
      <p:sp>
        <p:nvSpPr>
          <p:cNvPr id="2" name="Title 1"/>
          <p:cNvSpPr>
            <a:spLocks noGrp="1"/>
          </p:cNvSpPr>
          <p:nvPr>
            <p:ph type="title"/>
          </p:nvPr>
        </p:nvSpPr>
        <p:spPr>
          <a:xfrm>
            <a:off x="1412019" y="128597"/>
            <a:ext cx="6377129" cy="679366"/>
          </a:xfrm>
        </p:spPr>
        <p:txBody>
          <a:bodyPr/>
          <a:lstStyle/>
          <a:p>
            <a:r>
              <a:rPr lang="en-US" dirty="0" smtClean="0"/>
              <a:t>Recall from C2</a:t>
            </a:r>
            <a:endParaRPr lang="en-US" dirty="0"/>
          </a:p>
        </p:txBody>
      </p:sp>
    </p:spTree>
    <p:extLst>
      <p:ext uri="{BB962C8B-B14F-4D97-AF65-F5344CB8AC3E}">
        <p14:creationId xmlns:p14="http://schemas.microsoft.com/office/powerpoint/2010/main" val="1575432791"/>
      </p:ext>
    </p:extLst>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2636" y="216040"/>
            <a:ext cx="8042276" cy="663086"/>
          </a:xfrm>
        </p:spPr>
        <p:txBody>
          <a:bodyPr/>
          <a:lstStyle/>
          <a:p>
            <a:r>
              <a:rPr lang="en-US" dirty="0" smtClean="0"/>
              <a:t>Long-range Interactions </a:t>
            </a:r>
            <a:endParaRPr lang="en-US" dirty="0"/>
          </a:p>
        </p:txBody>
      </p:sp>
      <p:pic>
        <p:nvPicPr>
          <p:cNvPr id="3" name="Picture 2"/>
          <p:cNvPicPr>
            <a:picLocks noChangeAspect="1"/>
          </p:cNvPicPr>
          <p:nvPr/>
        </p:nvPicPr>
        <p:blipFill>
          <a:blip r:embed="rId2"/>
          <a:stretch>
            <a:fillRect/>
          </a:stretch>
        </p:blipFill>
        <p:spPr>
          <a:xfrm>
            <a:off x="524329" y="976807"/>
            <a:ext cx="8198889" cy="2482944"/>
          </a:xfrm>
          <a:prstGeom prst="rect">
            <a:avLst/>
          </a:prstGeom>
        </p:spPr>
      </p:pic>
      <p:pic>
        <p:nvPicPr>
          <p:cNvPr id="4" name="Picture 3"/>
          <p:cNvPicPr>
            <a:picLocks noChangeAspect="1"/>
          </p:cNvPicPr>
          <p:nvPr/>
        </p:nvPicPr>
        <p:blipFill>
          <a:blip r:embed="rId3"/>
          <a:stretch>
            <a:fillRect/>
          </a:stretch>
        </p:blipFill>
        <p:spPr>
          <a:xfrm>
            <a:off x="602636" y="3508590"/>
            <a:ext cx="7601602" cy="755287"/>
          </a:xfrm>
          <a:prstGeom prst="rect">
            <a:avLst/>
          </a:prstGeom>
        </p:spPr>
      </p:pic>
      <p:pic>
        <p:nvPicPr>
          <p:cNvPr id="5" name="Picture 4"/>
          <p:cNvPicPr>
            <a:picLocks noChangeAspect="1"/>
          </p:cNvPicPr>
          <p:nvPr/>
        </p:nvPicPr>
        <p:blipFill>
          <a:blip r:embed="rId4"/>
          <a:stretch>
            <a:fillRect/>
          </a:stretch>
        </p:blipFill>
        <p:spPr>
          <a:xfrm>
            <a:off x="5116935" y="4460752"/>
            <a:ext cx="3320108" cy="2197891"/>
          </a:xfrm>
          <a:prstGeom prst="rect">
            <a:avLst/>
          </a:prstGeom>
        </p:spPr>
      </p:pic>
      <p:pic>
        <p:nvPicPr>
          <p:cNvPr id="6" name="Picture 5"/>
          <p:cNvPicPr>
            <a:picLocks noChangeAspect="1"/>
          </p:cNvPicPr>
          <p:nvPr/>
        </p:nvPicPr>
        <p:blipFill>
          <a:blip r:embed="rId5"/>
          <a:stretch>
            <a:fillRect/>
          </a:stretch>
        </p:blipFill>
        <p:spPr>
          <a:xfrm>
            <a:off x="976880" y="4363304"/>
            <a:ext cx="2800265" cy="2445856"/>
          </a:xfrm>
          <a:prstGeom prst="rect">
            <a:avLst/>
          </a:prstGeom>
        </p:spPr>
      </p:pic>
    </p:spTree>
    <p:extLst>
      <p:ext uri="{BB962C8B-B14F-4D97-AF65-F5344CB8AC3E}">
        <p14:creationId xmlns:p14="http://schemas.microsoft.com/office/powerpoint/2010/main" val="1679377954"/>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98118" y="230120"/>
            <a:ext cx="8042276" cy="744487"/>
          </a:xfrm>
        </p:spPr>
        <p:txBody>
          <a:bodyPr/>
          <a:lstStyle/>
          <a:p>
            <a:r>
              <a:rPr lang="en-US" dirty="0" smtClean="0"/>
              <a:t>Contact Interactions</a:t>
            </a:r>
            <a:endParaRPr lang="en-US" dirty="0"/>
          </a:p>
        </p:txBody>
      </p:sp>
      <p:sp>
        <p:nvSpPr>
          <p:cNvPr id="3" name="Content Placeholder 2"/>
          <p:cNvSpPr>
            <a:spLocks noGrp="1"/>
          </p:cNvSpPr>
          <p:nvPr>
            <p:ph idx="1"/>
          </p:nvPr>
        </p:nvSpPr>
        <p:spPr>
          <a:xfrm>
            <a:off x="549275" y="1177343"/>
            <a:ext cx="8042276" cy="4343400"/>
          </a:xfrm>
        </p:spPr>
        <p:txBody>
          <a:bodyPr/>
          <a:lstStyle/>
          <a:p>
            <a:pPr marL="0" indent="0">
              <a:buNone/>
            </a:pPr>
            <a:r>
              <a:rPr lang="en-US" dirty="0" smtClean="0"/>
              <a:t>Two essentially independent parts: </a:t>
            </a:r>
          </a:p>
          <a:p>
            <a:pPr marL="806450" lvl="1" indent="-457200">
              <a:buFont typeface="+mj-lt"/>
              <a:buAutoNum type="alphaLcPeriod"/>
            </a:pPr>
            <a:r>
              <a:rPr lang="en-US" b="1" dirty="0" smtClean="0"/>
              <a:t>Normal </a:t>
            </a:r>
            <a:r>
              <a:rPr lang="en-US" dirty="0" smtClean="0"/>
              <a:t>force (perpendicular to the interface)</a:t>
            </a:r>
          </a:p>
          <a:p>
            <a:pPr marL="806450" lvl="1" indent="-457200">
              <a:buFont typeface="+mj-lt"/>
              <a:buAutoNum type="alphaLcPeriod"/>
            </a:pPr>
            <a:r>
              <a:rPr lang="en-US" b="1" dirty="0" smtClean="0"/>
              <a:t>Friction</a:t>
            </a:r>
            <a:r>
              <a:rPr lang="en-US" dirty="0" smtClean="0"/>
              <a:t> force (parallel to the interface)</a:t>
            </a:r>
            <a:endParaRPr lang="en-US" dirty="0"/>
          </a:p>
        </p:txBody>
      </p:sp>
      <p:pic>
        <p:nvPicPr>
          <p:cNvPr id="5" name="Picture 4"/>
          <p:cNvPicPr>
            <a:picLocks noChangeAspect="1"/>
          </p:cNvPicPr>
          <p:nvPr/>
        </p:nvPicPr>
        <p:blipFill>
          <a:blip r:embed="rId2"/>
          <a:stretch>
            <a:fillRect/>
          </a:stretch>
        </p:blipFill>
        <p:spPr>
          <a:xfrm>
            <a:off x="1005152" y="2621480"/>
            <a:ext cx="7037823" cy="821269"/>
          </a:xfrm>
          <a:prstGeom prst="rect">
            <a:avLst/>
          </a:prstGeom>
        </p:spPr>
      </p:pic>
      <p:pic>
        <p:nvPicPr>
          <p:cNvPr id="6" name="Picture 5"/>
          <p:cNvPicPr>
            <a:picLocks noChangeAspect="1"/>
          </p:cNvPicPr>
          <p:nvPr/>
        </p:nvPicPr>
        <p:blipFill>
          <a:blip r:embed="rId3"/>
          <a:stretch>
            <a:fillRect/>
          </a:stretch>
        </p:blipFill>
        <p:spPr>
          <a:xfrm>
            <a:off x="1096079" y="3549070"/>
            <a:ext cx="7044585" cy="1413404"/>
          </a:xfrm>
          <a:prstGeom prst="rect">
            <a:avLst/>
          </a:prstGeom>
        </p:spPr>
        <p:style>
          <a:lnRef idx="2">
            <a:schemeClr val="accent6"/>
          </a:lnRef>
          <a:fillRef idx="1">
            <a:schemeClr val="lt1"/>
          </a:fillRef>
          <a:effectRef idx="0">
            <a:schemeClr val="accent6"/>
          </a:effectRef>
          <a:fontRef idx="minor">
            <a:schemeClr val="dk1"/>
          </a:fontRef>
        </p:style>
      </p:pic>
      <p:pic>
        <p:nvPicPr>
          <p:cNvPr id="7" name="Picture 6"/>
          <p:cNvPicPr>
            <a:picLocks noChangeAspect="1"/>
          </p:cNvPicPr>
          <p:nvPr/>
        </p:nvPicPr>
        <p:blipFill>
          <a:blip r:embed="rId4"/>
          <a:stretch>
            <a:fillRect/>
          </a:stretch>
        </p:blipFill>
        <p:spPr>
          <a:xfrm>
            <a:off x="0" y="5034445"/>
            <a:ext cx="9144000" cy="1785751"/>
          </a:xfrm>
          <a:prstGeom prst="rect">
            <a:avLst/>
          </a:prstGeom>
        </p:spPr>
      </p:pic>
    </p:spTree>
    <p:extLst>
      <p:ext uri="{BB962C8B-B14F-4D97-AF65-F5344CB8AC3E}">
        <p14:creationId xmlns:p14="http://schemas.microsoft.com/office/powerpoint/2010/main" val="3745596252"/>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Practice Problem</a:t>
            </a:r>
            <a:endParaRPr lang="en-US" dirty="0"/>
          </a:p>
        </p:txBody>
      </p:sp>
      <p:sp>
        <p:nvSpPr>
          <p:cNvPr id="3" name="Content Placeholder 2"/>
          <p:cNvSpPr>
            <a:spLocks noGrp="1"/>
          </p:cNvSpPr>
          <p:nvPr>
            <p:ph idx="1"/>
          </p:nvPr>
        </p:nvSpPr>
        <p:spPr/>
        <p:txBody>
          <a:bodyPr/>
          <a:lstStyle/>
          <a:p>
            <a:pPr marL="0" indent="0">
              <a:buNone/>
            </a:pPr>
            <a:r>
              <a:rPr lang="en-US" dirty="0" smtClean="0"/>
              <a:t>C10M.9 </a:t>
            </a:r>
            <a:r>
              <a:rPr lang="en-US" i="1" dirty="0" smtClean="0"/>
              <a:t>You are traveling along a highway at 67 mi/h. Just as you begin to climb a 100-ft-tall hill, you run out of gas. You know that there is a gas station on the other side of the hill. Is it even possible that you can coast over the hill if you put the car in neutral and simply let it roll? </a:t>
            </a:r>
            <a:endParaRPr lang="en-US" i="1" dirty="0"/>
          </a:p>
        </p:txBody>
      </p:sp>
    </p:spTree>
    <p:extLst>
      <p:ext uri="{BB962C8B-B14F-4D97-AF65-F5344CB8AC3E}">
        <p14:creationId xmlns:p14="http://schemas.microsoft.com/office/powerpoint/2010/main" val="246762668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9275" y="366437"/>
            <a:ext cx="8042276" cy="718730"/>
          </a:xfrm>
        </p:spPr>
        <p:txBody>
          <a:bodyPr/>
          <a:lstStyle/>
          <a:p>
            <a:r>
              <a:rPr lang="en-US" dirty="0" smtClean="0"/>
              <a:t>Solution</a:t>
            </a:r>
            <a:endParaRPr lang="en-US" dirty="0"/>
          </a:p>
        </p:txBody>
      </p:sp>
      <p:pic>
        <p:nvPicPr>
          <p:cNvPr id="4" name="Picture 3"/>
          <p:cNvPicPr>
            <a:picLocks noChangeAspect="1"/>
          </p:cNvPicPr>
          <p:nvPr/>
        </p:nvPicPr>
        <p:blipFill>
          <a:blip r:embed="rId2"/>
          <a:stretch>
            <a:fillRect/>
          </a:stretch>
        </p:blipFill>
        <p:spPr>
          <a:xfrm>
            <a:off x="292100" y="1230097"/>
            <a:ext cx="8547100" cy="3149600"/>
          </a:xfrm>
          <a:prstGeom prst="rect">
            <a:avLst/>
          </a:prstGeom>
        </p:spPr>
      </p:pic>
      <p:pic>
        <p:nvPicPr>
          <p:cNvPr id="5" name="Picture 4"/>
          <p:cNvPicPr>
            <a:picLocks noChangeAspect="1"/>
          </p:cNvPicPr>
          <p:nvPr/>
        </p:nvPicPr>
        <p:blipFill>
          <a:blip r:embed="rId3"/>
          <a:stretch>
            <a:fillRect/>
          </a:stretch>
        </p:blipFill>
        <p:spPr>
          <a:xfrm>
            <a:off x="1485900" y="4518731"/>
            <a:ext cx="6159500" cy="558800"/>
          </a:xfrm>
          <a:prstGeom prst="rect">
            <a:avLst/>
          </a:prstGeom>
        </p:spPr>
      </p:pic>
      <p:pic>
        <p:nvPicPr>
          <p:cNvPr id="6" name="Picture 5"/>
          <p:cNvPicPr>
            <a:picLocks noChangeAspect="1"/>
          </p:cNvPicPr>
          <p:nvPr/>
        </p:nvPicPr>
        <p:blipFill>
          <a:blip r:embed="rId4"/>
          <a:stretch>
            <a:fillRect/>
          </a:stretch>
        </p:blipFill>
        <p:spPr>
          <a:xfrm>
            <a:off x="114300" y="5283804"/>
            <a:ext cx="9029700" cy="711200"/>
          </a:xfrm>
          <a:prstGeom prst="rect">
            <a:avLst/>
          </a:prstGeom>
        </p:spPr>
      </p:pic>
      <p:sp>
        <p:nvSpPr>
          <p:cNvPr id="7" name="TextBox 6"/>
          <p:cNvSpPr txBox="1"/>
          <p:nvPr/>
        </p:nvSpPr>
        <p:spPr>
          <a:xfrm>
            <a:off x="730709" y="6119836"/>
            <a:ext cx="7727183" cy="646331"/>
          </a:xfrm>
          <a:prstGeom prst="rect">
            <a:avLst/>
          </a:prstGeom>
          <a:noFill/>
        </p:spPr>
        <p:txBody>
          <a:bodyPr wrap="none" rtlCol="0">
            <a:spAutoFit/>
          </a:bodyPr>
          <a:lstStyle/>
          <a:p>
            <a:r>
              <a:rPr lang="en-US" dirty="0" smtClean="0"/>
              <a:t>This is comfortably above zero (~39 mi/h), so you might just make it </a:t>
            </a:r>
          </a:p>
          <a:p>
            <a:r>
              <a:rPr lang="en-US" dirty="0" smtClean="0"/>
              <a:t>(if friction is not significant!)</a:t>
            </a:r>
          </a:p>
        </p:txBody>
      </p:sp>
    </p:spTree>
    <p:extLst>
      <p:ext uri="{BB962C8B-B14F-4D97-AF65-F5344CB8AC3E}">
        <p14:creationId xmlns:p14="http://schemas.microsoft.com/office/powerpoint/2010/main" val="261203425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Review of Last Class</a:t>
            </a:r>
            <a:endParaRPr lang="en-US" dirty="0"/>
          </a:p>
        </p:txBody>
      </p:sp>
      <p:sp>
        <p:nvSpPr>
          <p:cNvPr id="3" name="Content Placeholder 2"/>
          <p:cNvSpPr>
            <a:spLocks noGrp="1"/>
          </p:cNvSpPr>
          <p:nvPr>
            <p:ph idx="1"/>
          </p:nvPr>
        </p:nvSpPr>
        <p:spPr/>
        <p:txBody>
          <a:bodyPr/>
          <a:lstStyle/>
          <a:p>
            <a:pPr marL="0" indent="0" algn="ctr">
              <a:buNone/>
            </a:pPr>
            <a:endParaRPr lang="en-US" dirty="0" smtClean="0"/>
          </a:p>
          <a:p>
            <a:pPr marL="0" indent="0" algn="ctr">
              <a:buNone/>
            </a:pPr>
            <a:r>
              <a:rPr lang="en-US" dirty="0" smtClean="0"/>
              <a:t>Potential energy diagram</a:t>
            </a:r>
            <a:endParaRPr lang="en-US" dirty="0"/>
          </a:p>
        </p:txBody>
      </p:sp>
      <p:pic>
        <p:nvPicPr>
          <p:cNvPr id="4" name="Picture 3"/>
          <p:cNvPicPr>
            <a:picLocks noChangeAspect="1"/>
          </p:cNvPicPr>
          <p:nvPr/>
        </p:nvPicPr>
        <p:blipFill>
          <a:blip r:embed="rId2"/>
          <a:stretch>
            <a:fillRect/>
          </a:stretch>
        </p:blipFill>
        <p:spPr>
          <a:xfrm>
            <a:off x="2553837" y="2850533"/>
            <a:ext cx="4318185" cy="3285000"/>
          </a:xfrm>
          <a:prstGeom prst="rect">
            <a:avLst/>
          </a:prstGeom>
        </p:spPr>
      </p:pic>
      <p:pic>
        <p:nvPicPr>
          <p:cNvPr id="5" name="Picture 4"/>
          <p:cNvPicPr>
            <a:picLocks noChangeAspect="1"/>
          </p:cNvPicPr>
          <p:nvPr/>
        </p:nvPicPr>
        <p:blipFill>
          <a:blip r:embed="rId3"/>
          <a:stretch>
            <a:fillRect/>
          </a:stretch>
        </p:blipFill>
        <p:spPr>
          <a:xfrm>
            <a:off x="6995338" y="2850533"/>
            <a:ext cx="1596213" cy="886785"/>
          </a:xfrm>
          <a:prstGeom prst="rect">
            <a:avLst/>
          </a:prstGeom>
        </p:spPr>
        <p:style>
          <a:lnRef idx="1">
            <a:schemeClr val="accent2"/>
          </a:lnRef>
          <a:fillRef idx="3">
            <a:schemeClr val="accent2"/>
          </a:fillRef>
          <a:effectRef idx="2">
            <a:schemeClr val="accent2"/>
          </a:effectRef>
          <a:fontRef idx="minor">
            <a:schemeClr val="lt1"/>
          </a:fontRef>
        </p:style>
      </p:pic>
    </p:spTree>
    <p:extLst>
      <p:ext uri="{BB962C8B-B14F-4D97-AF65-F5344CB8AC3E}">
        <p14:creationId xmlns:p14="http://schemas.microsoft.com/office/powerpoint/2010/main" val="663840456"/>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Review of Last Class</a:t>
            </a:r>
            <a:endParaRPr lang="en-US" dirty="0"/>
          </a:p>
        </p:txBody>
      </p:sp>
      <p:sp>
        <p:nvSpPr>
          <p:cNvPr id="3" name="Content Placeholder 2"/>
          <p:cNvSpPr>
            <a:spLocks noGrp="1"/>
          </p:cNvSpPr>
          <p:nvPr>
            <p:ph idx="1"/>
          </p:nvPr>
        </p:nvSpPr>
        <p:spPr/>
        <p:txBody>
          <a:bodyPr/>
          <a:lstStyle/>
          <a:p>
            <a:pPr marL="0" indent="0" algn="ctr">
              <a:buNone/>
            </a:pPr>
            <a:endParaRPr lang="en-US" dirty="0"/>
          </a:p>
        </p:txBody>
      </p:sp>
      <p:pic>
        <p:nvPicPr>
          <p:cNvPr id="5" name="Picture 4"/>
          <p:cNvPicPr>
            <a:picLocks noChangeAspect="1"/>
          </p:cNvPicPr>
          <p:nvPr/>
        </p:nvPicPr>
        <p:blipFill>
          <a:blip r:embed="rId2"/>
          <a:stretch>
            <a:fillRect/>
          </a:stretch>
        </p:blipFill>
        <p:spPr>
          <a:xfrm>
            <a:off x="2451100" y="2320757"/>
            <a:ext cx="4241800" cy="3187700"/>
          </a:xfrm>
          <a:prstGeom prst="rect">
            <a:avLst/>
          </a:prstGeom>
        </p:spPr>
      </p:pic>
      <p:pic>
        <p:nvPicPr>
          <p:cNvPr id="6" name="Picture 5"/>
          <p:cNvPicPr>
            <a:picLocks noChangeAspect="1"/>
          </p:cNvPicPr>
          <p:nvPr/>
        </p:nvPicPr>
        <p:blipFill>
          <a:blip r:embed="rId3"/>
          <a:stretch>
            <a:fillRect/>
          </a:stretch>
        </p:blipFill>
        <p:spPr>
          <a:xfrm>
            <a:off x="1394761" y="5508457"/>
            <a:ext cx="6187527" cy="1349543"/>
          </a:xfrm>
          <a:prstGeom prst="rect">
            <a:avLst/>
          </a:prstGeom>
        </p:spPr>
      </p:pic>
    </p:spTree>
    <p:extLst>
      <p:ext uri="{BB962C8B-B14F-4D97-AF65-F5344CB8AC3E}">
        <p14:creationId xmlns:p14="http://schemas.microsoft.com/office/powerpoint/2010/main" val="2045664232"/>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Review of Last Class</a:t>
            </a:r>
            <a:endParaRPr lang="en-US" dirty="0"/>
          </a:p>
        </p:txBody>
      </p:sp>
      <p:sp>
        <p:nvSpPr>
          <p:cNvPr id="3" name="Content Placeholder 2"/>
          <p:cNvSpPr>
            <a:spLocks noGrp="1"/>
          </p:cNvSpPr>
          <p:nvPr>
            <p:ph idx="1"/>
          </p:nvPr>
        </p:nvSpPr>
        <p:spPr/>
        <p:txBody>
          <a:bodyPr/>
          <a:lstStyle/>
          <a:p>
            <a:pPr marL="0" indent="0" algn="ctr">
              <a:buNone/>
            </a:pPr>
            <a:endParaRPr lang="en-US" dirty="0"/>
          </a:p>
        </p:txBody>
      </p:sp>
      <p:pic>
        <p:nvPicPr>
          <p:cNvPr id="7" name="Picture 6"/>
          <p:cNvPicPr>
            <a:picLocks noChangeAspect="1"/>
          </p:cNvPicPr>
          <p:nvPr/>
        </p:nvPicPr>
        <p:blipFill>
          <a:blip r:embed="rId2"/>
          <a:stretch>
            <a:fillRect/>
          </a:stretch>
        </p:blipFill>
        <p:spPr>
          <a:xfrm>
            <a:off x="2907106" y="2306785"/>
            <a:ext cx="3696893" cy="3201671"/>
          </a:xfrm>
          <a:prstGeom prst="rect">
            <a:avLst/>
          </a:prstGeom>
        </p:spPr>
      </p:pic>
      <p:pic>
        <p:nvPicPr>
          <p:cNvPr id="8" name="Picture 7"/>
          <p:cNvPicPr>
            <a:picLocks noChangeAspect="1"/>
          </p:cNvPicPr>
          <p:nvPr/>
        </p:nvPicPr>
        <p:blipFill>
          <a:blip r:embed="rId3"/>
          <a:stretch>
            <a:fillRect/>
          </a:stretch>
        </p:blipFill>
        <p:spPr>
          <a:xfrm>
            <a:off x="868306" y="5642931"/>
            <a:ext cx="7723245" cy="1077662"/>
          </a:xfrm>
          <a:prstGeom prst="rect">
            <a:avLst/>
          </a:prstGeom>
        </p:spPr>
      </p:pic>
    </p:spTree>
    <p:extLst>
      <p:ext uri="{BB962C8B-B14F-4D97-AF65-F5344CB8AC3E}">
        <p14:creationId xmlns:p14="http://schemas.microsoft.com/office/powerpoint/2010/main" val="302956565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9275" y="125439"/>
            <a:ext cx="8042276" cy="801656"/>
          </a:xfrm>
        </p:spPr>
        <p:txBody>
          <a:bodyPr/>
          <a:lstStyle/>
          <a:p>
            <a:r>
              <a:rPr lang="en-US" dirty="0" smtClean="0"/>
              <a:t>Spring Approximation</a:t>
            </a:r>
            <a:endParaRPr lang="en-US" dirty="0"/>
          </a:p>
        </p:txBody>
      </p:sp>
      <p:sp>
        <p:nvSpPr>
          <p:cNvPr id="3" name="Content Placeholder 2"/>
          <p:cNvSpPr>
            <a:spLocks noGrp="1"/>
          </p:cNvSpPr>
          <p:nvPr>
            <p:ph idx="1"/>
          </p:nvPr>
        </p:nvSpPr>
        <p:spPr>
          <a:xfrm>
            <a:off x="549275" y="1474762"/>
            <a:ext cx="8042276" cy="1316262"/>
          </a:xfrm>
        </p:spPr>
        <p:txBody>
          <a:bodyPr/>
          <a:lstStyle/>
          <a:p>
            <a:pPr marL="0" indent="0">
              <a:buNone/>
            </a:pPr>
            <a:r>
              <a:rPr lang="en-US" dirty="0" smtClean="0"/>
              <a:t>PE function near a local minimum can be approximated by the internal energy stored in a compressed/stretched spring.</a:t>
            </a:r>
            <a:endParaRPr lang="en-US" dirty="0"/>
          </a:p>
        </p:txBody>
      </p:sp>
      <p:pic>
        <p:nvPicPr>
          <p:cNvPr id="5" name="Picture 4"/>
          <p:cNvPicPr>
            <a:picLocks noChangeAspect="1"/>
          </p:cNvPicPr>
          <p:nvPr/>
        </p:nvPicPr>
        <p:blipFill>
          <a:blip r:embed="rId3"/>
          <a:stretch>
            <a:fillRect/>
          </a:stretch>
        </p:blipFill>
        <p:spPr>
          <a:xfrm>
            <a:off x="0" y="2947823"/>
            <a:ext cx="9144000" cy="3664625"/>
          </a:xfrm>
          <a:prstGeom prst="rect">
            <a:avLst/>
          </a:prstGeom>
        </p:spPr>
      </p:pic>
    </p:spTree>
    <p:extLst>
      <p:ext uri="{BB962C8B-B14F-4D97-AF65-F5344CB8AC3E}">
        <p14:creationId xmlns:p14="http://schemas.microsoft.com/office/powerpoint/2010/main" val="2172066402"/>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9275" y="195008"/>
            <a:ext cx="8042276" cy="833016"/>
          </a:xfrm>
        </p:spPr>
        <p:txBody>
          <a:bodyPr/>
          <a:lstStyle/>
          <a:p>
            <a:r>
              <a:rPr lang="en-US" dirty="0" smtClean="0"/>
              <a:t>Reduced Mass</a:t>
            </a:r>
            <a:endParaRPr lang="en-US" dirty="0"/>
          </a:p>
        </p:txBody>
      </p:sp>
      <p:pic>
        <p:nvPicPr>
          <p:cNvPr id="4" name="Picture 3"/>
          <p:cNvPicPr>
            <a:picLocks noChangeAspect="1"/>
          </p:cNvPicPr>
          <p:nvPr/>
        </p:nvPicPr>
        <p:blipFill>
          <a:blip r:embed="rId2"/>
          <a:stretch>
            <a:fillRect/>
          </a:stretch>
        </p:blipFill>
        <p:spPr>
          <a:xfrm>
            <a:off x="469900" y="1233385"/>
            <a:ext cx="8204200" cy="1587500"/>
          </a:xfrm>
          <a:prstGeom prst="rect">
            <a:avLst/>
          </a:prstGeom>
        </p:spPr>
      </p:pic>
      <p:pic>
        <p:nvPicPr>
          <p:cNvPr id="5" name="Picture 4"/>
          <p:cNvPicPr>
            <a:picLocks noChangeAspect="1"/>
          </p:cNvPicPr>
          <p:nvPr/>
        </p:nvPicPr>
        <p:blipFill>
          <a:blip r:embed="rId3"/>
          <a:stretch>
            <a:fillRect/>
          </a:stretch>
        </p:blipFill>
        <p:spPr>
          <a:xfrm>
            <a:off x="2400300" y="2980880"/>
            <a:ext cx="4343400" cy="457200"/>
          </a:xfrm>
          <a:prstGeom prst="rect">
            <a:avLst/>
          </a:prstGeom>
        </p:spPr>
      </p:pic>
      <p:pic>
        <p:nvPicPr>
          <p:cNvPr id="6" name="Picture 5"/>
          <p:cNvPicPr>
            <a:picLocks noChangeAspect="1"/>
          </p:cNvPicPr>
          <p:nvPr/>
        </p:nvPicPr>
        <p:blipFill>
          <a:blip r:embed="rId4"/>
          <a:stretch>
            <a:fillRect/>
          </a:stretch>
        </p:blipFill>
        <p:spPr>
          <a:xfrm>
            <a:off x="939800" y="3617015"/>
            <a:ext cx="7251700" cy="533400"/>
          </a:xfrm>
          <a:prstGeom prst="rect">
            <a:avLst/>
          </a:prstGeom>
        </p:spPr>
      </p:pic>
      <p:pic>
        <p:nvPicPr>
          <p:cNvPr id="7" name="Picture 6"/>
          <p:cNvPicPr>
            <a:picLocks noChangeAspect="1"/>
          </p:cNvPicPr>
          <p:nvPr/>
        </p:nvPicPr>
        <p:blipFill>
          <a:blip r:embed="rId5"/>
          <a:stretch>
            <a:fillRect/>
          </a:stretch>
        </p:blipFill>
        <p:spPr>
          <a:xfrm>
            <a:off x="1231900" y="4366670"/>
            <a:ext cx="6667500" cy="495300"/>
          </a:xfrm>
          <a:prstGeom prst="rect">
            <a:avLst/>
          </a:prstGeom>
        </p:spPr>
        <p:style>
          <a:lnRef idx="1">
            <a:schemeClr val="accent5"/>
          </a:lnRef>
          <a:fillRef idx="2">
            <a:schemeClr val="accent5"/>
          </a:fillRef>
          <a:effectRef idx="1">
            <a:schemeClr val="accent5"/>
          </a:effectRef>
          <a:fontRef idx="minor">
            <a:schemeClr val="dk1"/>
          </a:fontRef>
        </p:style>
      </p:pic>
      <p:pic>
        <p:nvPicPr>
          <p:cNvPr id="8" name="Picture 7"/>
          <p:cNvPicPr>
            <a:picLocks noChangeAspect="1"/>
          </p:cNvPicPr>
          <p:nvPr/>
        </p:nvPicPr>
        <p:blipFill>
          <a:blip r:embed="rId6"/>
          <a:stretch>
            <a:fillRect/>
          </a:stretch>
        </p:blipFill>
        <p:spPr>
          <a:xfrm>
            <a:off x="893623" y="5584262"/>
            <a:ext cx="7606557" cy="1048340"/>
          </a:xfrm>
          <a:prstGeom prst="rect">
            <a:avLst/>
          </a:prstGeom>
        </p:spPr>
      </p:pic>
      <p:sp>
        <p:nvSpPr>
          <p:cNvPr id="9" name="TextBox 8"/>
          <p:cNvSpPr txBox="1"/>
          <p:nvPr/>
        </p:nvSpPr>
        <p:spPr>
          <a:xfrm>
            <a:off x="4436780" y="5005304"/>
            <a:ext cx="1778401" cy="369332"/>
          </a:xfrm>
          <a:prstGeom prst="rect">
            <a:avLst/>
          </a:prstGeom>
        </p:spPr>
        <p:style>
          <a:lnRef idx="1">
            <a:schemeClr val="accent4"/>
          </a:lnRef>
          <a:fillRef idx="2">
            <a:schemeClr val="accent4"/>
          </a:fillRef>
          <a:effectRef idx="1">
            <a:schemeClr val="accent4"/>
          </a:effectRef>
          <a:fontRef idx="minor">
            <a:schemeClr val="dk1"/>
          </a:fontRef>
        </p:style>
        <p:txBody>
          <a:bodyPr wrap="none" rtlCol="0">
            <a:spAutoFit/>
          </a:bodyPr>
          <a:lstStyle/>
          <a:p>
            <a:r>
              <a:rPr lang="en-US" dirty="0" smtClean="0"/>
              <a:t>Reduced mass</a:t>
            </a:r>
            <a:endParaRPr lang="en-US" dirty="0"/>
          </a:p>
        </p:txBody>
      </p:sp>
    </p:spTree>
    <p:extLst>
      <p:ext uri="{BB962C8B-B14F-4D97-AF65-F5344CB8AC3E}">
        <p14:creationId xmlns:p14="http://schemas.microsoft.com/office/powerpoint/2010/main" val="3268577004"/>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Nose Crusher</a:t>
            </a:r>
            <a:endParaRPr lang="en-US" dirty="0"/>
          </a:p>
        </p:txBody>
      </p:sp>
      <p:sp>
        <p:nvSpPr>
          <p:cNvPr id="3" name="Content Placeholder 2"/>
          <p:cNvSpPr>
            <a:spLocks noGrp="1"/>
          </p:cNvSpPr>
          <p:nvPr>
            <p:ph idx="1"/>
          </p:nvPr>
        </p:nvSpPr>
        <p:spPr/>
        <p:txBody>
          <a:bodyPr/>
          <a:lstStyle/>
          <a:p>
            <a:pPr marL="0" indent="0">
              <a:buNone/>
            </a:pPr>
            <a:r>
              <a:rPr lang="en-US" dirty="0" smtClean="0"/>
              <a:t>C10T.12 </a:t>
            </a:r>
            <a:r>
              <a:rPr lang="en-US" i="1" dirty="0" smtClean="0"/>
              <a:t>A heavy ball swings at the end of a string connected to a hook in the ceiling. Suppose I pull the ball away from its equilibrium position, hold it against my nose (with the string taut), and then release the ball from rest. The ball swings away and then back toward my face. As long as I don’t move, and the ball is left alone, I can be confident that the ball will not smash my nose.</a:t>
            </a:r>
            <a:r>
              <a:rPr lang="en-US" dirty="0" smtClean="0"/>
              <a:t> </a:t>
            </a:r>
            <a:r>
              <a:rPr lang="en-US" b="1" i="1" dirty="0" smtClean="0"/>
              <a:t>True or False? </a:t>
            </a:r>
            <a:endParaRPr lang="en-US" b="1" i="1" dirty="0"/>
          </a:p>
        </p:txBody>
      </p:sp>
    </p:spTree>
    <p:extLst>
      <p:ext uri="{BB962C8B-B14F-4D97-AF65-F5344CB8AC3E}">
        <p14:creationId xmlns:p14="http://schemas.microsoft.com/office/powerpoint/2010/main" val="19529914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Answer</a:t>
            </a:r>
            <a:endParaRPr lang="en-US" dirty="0"/>
          </a:p>
        </p:txBody>
      </p:sp>
      <p:sp>
        <p:nvSpPr>
          <p:cNvPr id="3" name="Content Placeholder 2"/>
          <p:cNvSpPr>
            <a:spLocks noGrp="1"/>
          </p:cNvSpPr>
          <p:nvPr>
            <p:ph idx="1"/>
          </p:nvPr>
        </p:nvSpPr>
        <p:spPr/>
        <p:txBody>
          <a:bodyPr>
            <a:normAutofit fontScale="92500" lnSpcReduction="10000"/>
          </a:bodyPr>
          <a:lstStyle/>
          <a:p>
            <a:pPr marL="0" indent="0">
              <a:buNone/>
            </a:pPr>
            <a:r>
              <a:rPr lang="en-US" dirty="0" smtClean="0"/>
              <a:t>C10T.12 </a:t>
            </a:r>
            <a:r>
              <a:rPr lang="en-US" i="1" dirty="0" smtClean="0"/>
              <a:t>A heavy ball swings at the end of a string connected to a hook in the ceiling. Suppose I pull the ball away from its equilibrium position, hold it against my nose (with the string taut), and then release the ball from rest. The ball swings away and then back toward my face. As long as I don’t move, and the ball is left alone, I can be confident that the ball will not smash my nose.</a:t>
            </a:r>
            <a:r>
              <a:rPr lang="en-US" dirty="0" smtClean="0"/>
              <a:t> </a:t>
            </a:r>
            <a:r>
              <a:rPr lang="en-US" b="1" i="1" dirty="0" smtClean="0"/>
              <a:t>True or False? </a:t>
            </a:r>
          </a:p>
          <a:p>
            <a:pPr marL="0" indent="0">
              <a:buNone/>
            </a:pPr>
            <a:r>
              <a:rPr lang="en-US" b="1" dirty="0" smtClean="0"/>
              <a:t>True</a:t>
            </a:r>
            <a:r>
              <a:rPr lang="en-US" b="1" i="1" dirty="0" smtClean="0"/>
              <a:t>. </a:t>
            </a:r>
            <a:r>
              <a:rPr lang="en-US" dirty="0" smtClean="0"/>
              <a:t>The earth-ball system’s total energy must be conserved, if nothing exterior affects it. So the ball’s maximum potential energy cannot increase, meaning that it cannot go to a greater height than where it was released from rest.  </a:t>
            </a:r>
            <a:endParaRPr lang="en-US" dirty="0"/>
          </a:p>
        </p:txBody>
      </p:sp>
    </p:spTree>
    <p:extLst>
      <p:ext uri="{BB962C8B-B14F-4D97-AF65-F5344CB8AC3E}">
        <p14:creationId xmlns:p14="http://schemas.microsoft.com/office/powerpoint/2010/main" val="1213931642"/>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Breeze">
  <a:themeElements>
    <a:clrScheme name="Breeze">
      <a:dk1>
        <a:sysClr val="windowText" lastClr="000000"/>
      </a:dk1>
      <a:lt1>
        <a:sysClr val="window" lastClr="FFFFFF"/>
      </a:lt1>
      <a:dk2>
        <a:srgbClr val="09213B"/>
      </a:dk2>
      <a:lt2>
        <a:srgbClr val="D5EDF4"/>
      </a:lt2>
      <a:accent1>
        <a:srgbClr val="2C7C9F"/>
      </a:accent1>
      <a:accent2>
        <a:srgbClr val="244A58"/>
      </a:accent2>
      <a:accent3>
        <a:srgbClr val="E2751D"/>
      </a:accent3>
      <a:accent4>
        <a:srgbClr val="FFB400"/>
      </a:accent4>
      <a:accent5>
        <a:srgbClr val="7EB606"/>
      </a:accent5>
      <a:accent6>
        <a:srgbClr val="C00000"/>
      </a:accent6>
      <a:hlink>
        <a:srgbClr val="7030A0"/>
      </a:hlink>
      <a:folHlink>
        <a:srgbClr val="00B0F0"/>
      </a:folHlink>
    </a:clrScheme>
    <a:fontScheme name="Breeze">
      <a:majorFont>
        <a:latin typeface="News Gothic MT"/>
        <a:ea typeface=""/>
        <a:cs typeface=""/>
        <a:font script="Jpan" typeface="ＭＳ Ｐゴシック"/>
        <a:font script="Hans" typeface="宋体"/>
        <a:font script="Hant" typeface="新細明體"/>
      </a:majorFont>
      <a:minorFont>
        <a:latin typeface="News Gothic MT"/>
        <a:ea typeface=""/>
        <a:cs typeface=""/>
        <a:font script="Jpan" typeface="ＭＳ Ｐゴシック"/>
        <a:font script="Hans" typeface="宋体"/>
        <a:font script="Hant" typeface="新細明體"/>
      </a:minorFont>
    </a:fontScheme>
    <a:fmtScheme name="Breeze">
      <a:fillStyleLst>
        <a:solidFill>
          <a:schemeClr val="phClr"/>
        </a:solidFill>
        <a:gradFill rotWithShape="1">
          <a:gsLst>
            <a:gs pos="31000">
              <a:schemeClr val="phClr">
                <a:tint val="100000"/>
                <a:shade val="100000"/>
                <a:satMod val="120000"/>
              </a:schemeClr>
            </a:gs>
            <a:gs pos="100000">
              <a:schemeClr val="phClr">
                <a:tint val="50000"/>
                <a:satMod val="150000"/>
              </a:schemeClr>
            </a:gs>
          </a:gsLst>
          <a:lin ang="5400000" scaled="1"/>
        </a:gradFill>
        <a:gradFill rotWithShape="1">
          <a:gsLst>
            <a:gs pos="0">
              <a:schemeClr val="phClr">
                <a:shade val="100000"/>
                <a:satMod val="120000"/>
              </a:schemeClr>
            </a:gs>
            <a:gs pos="69000">
              <a:schemeClr val="phClr">
                <a:tint val="80000"/>
                <a:shade val="100000"/>
                <a:satMod val="150000"/>
              </a:schemeClr>
            </a:gs>
            <a:gs pos="100000">
              <a:schemeClr val="phClr">
                <a:tint val="50000"/>
                <a:shade val="100000"/>
                <a:satMod val="150000"/>
              </a:schemeClr>
            </a:gs>
          </a:gsLst>
          <a:path path="circle">
            <a:fillToRect l="100000" t="100000" r="100000" b="100000"/>
          </a:path>
        </a:gradFill>
      </a:fillStyleLst>
      <a:lnStyleLst>
        <a:ln w="12700" cap="flat" cmpd="sng" algn="ctr">
          <a:solidFill>
            <a:schemeClr val="phClr">
              <a:shade val="95000"/>
              <a:satMod val="105000"/>
            </a:schemeClr>
          </a:solidFill>
          <a:prstDash val="solid"/>
        </a:ln>
        <a:ln w="25400" cap="flat" cmpd="dbl" algn="ctr">
          <a:solidFill>
            <a:schemeClr val="phClr"/>
          </a:solidFill>
          <a:prstDash val="solid"/>
        </a:ln>
        <a:ln w="31750" cap="flat" cmpd="dbl" algn="ctr">
          <a:solidFill>
            <a:schemeClr val="phClr"/>
          </a:solidFill>
          <a:prstDash val="solid"/>
        </a:ln>
      </a:lnStyleLst>
      <a:effectStyleLst>
        <a:effectStyle>
          <a:effectLst/>
        </a:effectStyle>
        <a:effectStyle>
          <a:effectLst>
            <a:outerShdw blurRad="63500" dist="25400" dir="5400000" sx="101000" sy="101000" rotWithShape="0">
              <a:srgbClr val="000000">
                <a:alpha val="40000"/>
              </a:srgbClr>
            </a:outerShdw>
          </a:effectLst>
        </a:effectStyle>
        <a:effectStyle>
          <a:effectLst>
            <a:innerShdw blurRad="127000" dist="25400" dir="13500000">
              <a:srgbClr val="C0C0C0">
                <a:alpha val="75000"/>
              </a:srgbClr>
            </a:innerShdw>
            <a:outerShdw blurRad="88900" dist="25400" dir="5400000" sx="102000" sy="102000" algn="ctr" rotWithShape="0">
              <a:srgbClr val="C0C0C0">
                <a:alpha val="40000"/>
              </a:srgbClr>
            </a:outerShdw>
          </a:effectLst>
          <a:scene3d>
            <a:camera prst="perspectiveLeft" fov="300000"/>
            <a:lightRig rig="soft" dir="l">
              <a:rot lat="0" lon="0" rev="4200000"/>
            </a:lightRig>
          </a:scene3d>
          <a:sp3d extrusionH="38100" prstMaterial="powder">
            <a:bevelT w="50800" h="88900" prst="convex"/>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blipFill rotWithShape="1">
          <a:blip xmlns:r="http://schemas.openxmlformats.org/officeDocument/2006/relationships" r:embed="rId1">
            <a:duotone>
              <a:schemeClr val="phClr">
                <a:shade val="40000"/>
                <a:satMod val="400000"/>
              </a:schemeClr>
              <a:schemeClr val="phClr">
                <a:tint val="10000"/>
                <a:satMod val="200000"/>
              </a:schemeClr>
            </a:duotone>
          </a:blip>
          <a:stretch/>
        </a:blip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Breeze.thmx</Template>
  <TotalTime>230</TotalTime>
  <Words>1073</Words>
  <Application>Microsoft Macintosh PowerPoint</Application>
  <PresentationFormat>On-screen Show (4:3)</PresentationFormat>
  <Paragraphs>97</Paragraphs>
  <Slides>25</Slides>
  <Notes>2</Notes>
  <HiddenSlides>0</HiddenSlides>
  <MMClips>0</MMClips>
  <ScaleCrop>false</ScaleCrop>
  <HeadingPairs>
    <vt:vector size="4" baseType="variant">
      <vt:variant>
        <vt:lpstr>Theme</vt:lpstr>
      </vt:variant>
      <vt:variant>
        <vt:i4>1</vt:i4>
      </vt:variant>
      <vt:variant>
        <vt:lpstr>Slide Titles</vt:lpstr>
      </vt:variant>
      <vt:variant>
        <vt:i4>25</vt:i4>
      </vt:variant>
    </vt:vector>
  </HeadingPairs>
  <TitlesOfParts>
    <vt:vector size="26" baseType="lpstr">
      <vt:lpstr>Breeze</vt:lpstr>
      <vt:lpstr>PHYSICS 197 Section 1  Chapter C10 Work</vt:lpstr>
      <vt:lpstr>Announcements</vt:lpstr>
      <vt:lpstr>Review of Last Class</vt:lpstr>
      <vt:lpstr>Review of Last Class</vt:lpstr>
      <vt:lpstr>Review of Last Class</vt:lpstr>
      <vt:lpstr>Spring Approximation</vt:lpstr>
      <vt:lpstr>Reduced Mass</vt:lpstr>
      <vt:lpstr>Nose Crusher</vt:lpstr>
      <vt:lpstr>Answer</vt:lpstr>
      <vt:lpstr>Outline of Chapter C10</vt:lpstr>
      <vt:lpstr>Momentum Requirement</vt:lpstr>
      <vt:lpstr>Dot Product</vt:lpstr>
      <vt:lpstr>Clicker Question</vt:lpstr>
      <vt:lpstr>Answer</vt:lpstr>
      <vt:lpstr>Clicker Question</vt:lpstr>
      <vt:lpstr>Answer</vt:lpstr>
      <vt:lpstr>Definition of Work</vt:lpstr>
      <vt:lpstr>What’s the Difference?</vt:lpstr>
      <vt:lpstr>Example</vt:lpstr>
      <vt:lpstr>Work</vt:lpstr>
      <vt:lpstr>Recall from C2</vt:lpstr>
      <vt:lpstr>Long-range Interactions </vt:lpstr>
      <vt:lpstr>Contact Interactions</vt:lpstr>
      <vt:lpstr>Practice Problem</vt:lpstr>
      <vt:lpstr>Solution</vt:lpstr>
    </vt:vector>
  </TitlesOfParts>
  <Company>The University of Manchester</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PHYSICS 197 Section 1  Chapter C10 Work</dc:title>
  <dc:creator>Bhupal Dev</dc:creator>
  <cp:lastModifiedBy>Bhupal Dev</cp:lastModifiedBy>
  <cp:revision>108</cp:revision>
  <dcterms:created xsi:type="dcterms:W3CDTF">2017-09-25T02:12:12Z</dcterms:created>
  <dcterms:modified xsi:type="dcterms:W3CDTF">2017-09-25T13:48:02Z</dcterms:modified>
</cp:coreProperties>
</file>