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3" r:id="rId4"/>
    <p:sldId id="259" r:id="rId5"/>
    <p:sldId id="260" r:id="rId6"/>
    <p:sldId id="275" r:id="rId7"/>
    <p:sldId id="261" r:id="rId8"/>
    <p:sldId id="296" r:id="rId9"/>
    <p:sldId id="297" r:id="rId10"/>
    <p:sldId id="265" r:id="rId11"/>
    <p:sldId id="266" r:id="rId12"/>
    <p:sldId id="267" r:id="rId13"/>
    <p:sldId id="269" r:id="rId14"/>
    <p:sldId id="270" r:id="rId15"/>
    <p:sldId id="271" r:id="rId16"/>
    <p:sldId id="276" r:id="rId17"/>
    <p:sldId id="273" r:id="rId18"/>
    <p:sldId id="272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92DA9-1C58-6F41-946D-D51A8DB3F75C}" type="datetime1">
              <a:rPr lang="en-GB" smtClean="0"/>
              <a:t>30/08/2017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3180E-08CE-7144-92AB-D77F660A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5282-52DF-5445-A8AD-FBD3648F7F21}" type="datetime1">
              <a:rPr lang="en-GB" smtClean="0"/>
              <a:t>30/08/2017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A8B9A-034E-0943-817C-3A8A0A9A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1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(30/08/2017 08:32) -----</a:t>
            </a:r>
          </a:p>
          <a:p>
            <a:r>
              <a:rPr lang="en-US"/>
              <a:t>Do you remember from Monday's demo what was the answer?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Isn’t a symmetric structure more beautiful than asymmetric one? I</a:t>
            </a:r>
            <a:r>
              <a:rPr lang="en-US" baseline="0" dirty="0" smtClean="0"/>
              <a:t> am not talking about modern art, which is often random and asymmetric.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Emmy </a:t>
            </a:r>
            <a:r>
              <a:rPr lang="en-US" dirty="0" err="1" smtClean="0"/>
              <a:t>Noether</a:t>
            </a:r>
            <a:r>
              <a:rPr lang="en-US" dirty="0" smtClean="0"/>
              <a:t>, German Mathematician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endParaRPr lang="en-US" dirty="0" smtClean="0"/>
          </a:p>
          <a:p>
            <a:r>
              <a:rPr lang="en-US" dirty="0" smtClean="0"/>
              <a:t>Reflection</a:t>
            </a:r>
            <a:r>
              <a:rPr lang="en-US" baseline="0" dirty="0" smtClean="0"/>
              <a:t> is different from other symmetries listed here. Why? Because it is discrete, while others are continuous.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v=C </a:t>
            </a:r>
            <a:r>
              <a:rPr lang="en-US" dirty="0" err="1" smtClean="0"/>
              <a:t>P^a</a:t>
            </a:r>
            <a:r>
              <a:rPr lang="en-US" dirty="0" smtClean="0"/>
              <a:t> \</a:t>
            </a:r>
            <a:r>
              <a:rPr lang="en-US" dirty="0" err="1" smtClean="0"/>
              <a:t>rho^b</a:t>
            </a:r>
            <a:r>
              <a:rPr lang="en-US" dirty="0" smtClean="0"/>
              <a:t> </a:t>
            </a:r>
            <a:r>
              <a:rPr lang="en-US" dirty="0" err="1" smtClean="0"/>
              <a:t>T^c</a:t>
            </a:r>
            <a:r>
              <a:rPr lang="en-US" dirty="0" smtClean="0"/>
              <a:t> </a:t>
            </a:r>
          </a:p>
          <a:p>
            <a:r>
              <a:rPr lang="en-US" dirty="0" smtClean="0"/>
              <a:t>LHS = </a:t>
            </a:r>
            <a:r>
              <a:rPr lang="en-US" dirty="0" err="1" smtClean="0"/>
              <a:t>ms</a:t>
            </a:r>
            <a:r>
              <a:rPr lang="en-US" dirty="0" smtClean="0"/>
              <a:t>^-1; so RHS must be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(30/08/2017 08:32) -----</a:t>
            </a:r>
          </a:p>
          <a:p>
            <a:r>
              <a:rPr lang="en-US"/>
              <a:t>The answer has to do with the basic fact that mass=volume x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5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fresh water, the density is 1000 kg/m^3=1x10^3 kg/m^3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 kg/m^3 = 1 kg/liter,</a:t>
            </a:r>
            <a:r>
              <a:rPr lang="en-US" baseline="0" dirty="0" smtClean="0"/>
              <a:t> as 1 liter = 10^-3 m^3 (see front cover)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is the person here? Al Gore, a noted climate change activist and former Vice President of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Clicker? </a:t>
            </a:r>
          </a:p>
          <a:p>
            <a:endParaRPr lang="en-US" dirty="0" smtClean="0"/>
          </a:p>
          <a:p>
            <a:r>
              <a:rPr lang="en-US" dirty="0" smtClean="0"/>
              <a:t>Do the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8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 of Velocity is tangent to each point on the track.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9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astrology is not a science (one of your daily</a:t>
            </a:r>
            <a:r>
              <a:rPr lang="en-US" baseline="0" dirty="0" smtClean="0"/>
              <a:t> HW</a:t>
            </a:r>
            <a:r>
              <a:rPr lang="en-US" dirty="0" smtClean="0"/>
              <a:t>)? Let’s see how many did it correctly.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F55-2FE4-EC4E-B964-71DFFEAE1455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DF29-753D-8A44-81EA-6AD45AD8386B}" type="datetime1">
              <a:rPr lang="en-GB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7064-DD3C-9244-BCED-F7F3BF029A46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A4DD-ACAC-024B-A6A1-B9C515EBBB96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564C-00B3-ED43-A1AB-CED8926890B1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031E-3BB4-034F-8EB5-0EE969D090C6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3DD5-E0B3-B543-942C-F46A24E590E0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812-8C7B-4D47-83EA-4A00F2DCB2D8}" type="datetime1">
              <a:rPr lang="en-GB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19D3-F72D-974D-B610-73402AD134E4}" type="datetime1">
              <a:rPr lang="en-GB" smtClean="0"/>
              <a:t>30/08/2017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5F7E-2639-244A-94C2-751B9E46871E}" type="datetime1">
              <a:rPr lang="en-GB" smtClean="0"/>
              <a:t>30/08/2017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DFD4-D7D1-FB40-820D-39F486C56B81}" type="datetime1">
              <a:rPr lang="en-GB" smtClean="0"/>
              <a:t>30/08/2017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8930-4195-9F47-AC6E-DE9BD3AD7FE8}" type="datetime1">
              <a:rPr lang="en-GB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A536F1-65DD-B442-B50E-56BDD4DCF856}" type="datetime1">
              <a:rPr lang="en-GB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90174"/>
            <a:ext cx="8949266" cy="1724867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800" dirty="0" smtClean="0">
                <a:cs typeface="Arial"/>
              </a:rPr>
              <a:t>PHYSICS 197 Section 1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4400" dirty="0" smtClean="0">
                <a:cs typeface="Arial"/>
              </a:rPr>
              <a:t>Chapter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C1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/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4000" dirty="0" smtClean="0">
                <a:cs typeface="Arial"/>
              </a:rPr>
              <a:t>The Art of Model Building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95548"/>
            <a:ext cx="6498159" cy="9166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August 30, 2017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460" y="4034282"/>
            <a:ext cx="3943029" cy="28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40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Science is a </a:t>
            </a:r>
            <a:r>
              <a:rPr lang="en-US" i="1" dirty="0" smtClean="0"/>
              <a:t>process</a:t>
            </a:r>
            <a:r>
              <a:rPr lang="en-US" dirty="0" smtClean="0"/>
              <a:t> for building, evaluating and refining conceptual </a:t>
            </a:r>
            <a:r>
              <a:rPr lang="en-US" b="1" dirty="0" smtClean="0"/>
              <a:t>models </a:t>
            </a:r>
            <a:r>
              <a:rPr lang="en-US" dirty="0" smtClean="0"/>
              <a:t>of physical reality. </a:t>
            </a:r>
          </a:p>
          <a:p>
            <a:r>
              <a:rPr lang="en-US" dirty="0" smtClean="0"/>
              <a:t>Involves </a:t>
            </a:r>
            <a:r>
              <a:rPr lang="en-US" i="1" dirty="0" smtClean="0"/>
              <a:t>four</a:t>
            </a:r>
            <a:r>
              <a:rPr lang="en-US" dirty="0" smtClean="0"/>
              <a:t> crucial elements coming together: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A sufficiently large </a:t>
            </a:r>
            <a:r>
              <a:rPr lang="en-US" sz="2000" i="1" dirty="0" smtClean="0"/>
              <a:t>community</a:t>
            </a:r>
            <a:r>
              <a:rPr lang="en-US" sz="2000" dirty="0" smtClean="0"/>
              <a:t> of scholars, who share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A commitment to </a:t>
            </a:r>
            <a:r>
              <a:rPr lang="en-US" sz="2000" i="1" dirty="0" smtClean="0"/>
              <a:t>logical consistency </a:t>
            </a:r>
            <a:r>
              <a:rPr lang="en-US" sz="2000" dirty="0" smtClean="0"/>
              <a:t>as an essential feature of all models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An agreement to use </a:t>
            </a:r>
            <a:r>
              <a:rPr lang="en-US" sz="2000" b="1" i="1" dirty="0" smtClean="0"/>
              <a:t>reproducible experiments </a:t>
            </a:r>
            <a:r>
              <a:rPr lang="en-US" sz="2000" dirty="0" smtClean="0"/>
              <a:t>to test models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i="1" dirty="0" smtClean="0"/>
              <a:t>grand theory </a:t>
            </a:r>
            <a:r>
              <a:rPr lang="en-US" sz="2000" dirty="0" smtClean="0"/>
              <a:t>rich enough to provide a solid foundation for research</a:t>
            </a:r>
          </a:p>
          <a:p>
            <a:pPr marL="457200" indent="-457200"/>
            <a:r>
              <a:rPr lang="en-US" u="sng" dirty="0" smtClean="0"/>
              <a:t>Example</a:t>
            </a:r>
            <a:r>
              <a:rPr lang="en-US" dirty="0" smtClean="0"/>
              <a:t>: </a:t>
            </a:r>
            <a:r>
              <a:rPr lang="en-US" b="1" dirty="0"/>
              <a:t>A</a:t>
            </a:r>
            <a:r>
              <a:rPr lang="en-US" b="1" dirty="0" smtClean="0"/>
              <a:t>strology</a:t>
            </a:r>
            <a:r>
              <a:rPr lang="en-US" dirty="0" smtClean="0"/>
              <a:t> is not a science, because it lacks (which of the above four elements?)</a:t>
            </a:r>
          </a:p>
          <a:p>
            <a:pPr marL="793750" lvl="1" indent="-457200">
              <a:buFont typeface="+mj-lt"/>
              <a:buAutoNum type="arabicPeriod" startAt="3"/>
            </a:pPr>
            <a:r>
              <a:rPr lang="en-US" b="1" dirty="0" smtClean="0"/>
              <a:t>the use of reproducible experiments to test it.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100" smtClean="0"/>
              <a:t>12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8919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900"/>
            <a:ext cx="8042276" cy="737232"/>
          </a:xfrm>
        </p:spPr>
        <p:txBody>
          <a:bodyPr/>
          <a:lstStyle/>
          <a:p>
            <a:r>
              <a:rPr lang="en-US" dirty="0" smtClean="0"/>
              <a:t>Symmetry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9725"/>
            <a:ext cx="8042276" cy="49262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we mean by </a:t>
            </a:r>
            <a:r>
              <a:rPr lang="en-US" i="1" dirty="0" smtClean="0"/>
              <a:t>symmetry</a:t>
            </a:r>
            <a:r>
              <a:rPr lang="en-US" dirty="0" smtClean="0"/>
              <a:t> of a system? 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Symmetry principles have played a pivotal role in the development of modern physics.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13" y="2266575"/>
            <a:ext cx="1929285" cy="1929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2" y="2431670"/>
            <a:ext cx="2838925" cy="1764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28" y="2282650"/>
            <a:ext cx="3084578" cy="1964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9561" y="4380526"/>
            <a:ext cx="10959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6802" y="4380526"/>
            <a:ext cx="1397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451" y="4372968"/>
            <a:ext cx="12659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109" y="1571199"/>
            <a:ext cx="832033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i="1" dirty="0"/>
              <a:t>Symmetry is an operation under which the system remains unchanged. </a:t>
            </a:r>
          </a:p>
        </p:txBody>
      </p:sp>
    </p:spTree>
    <p:extLst>
      <p:ext uri="{BB962C8B-B14F-4D97-AF65-F5344CB8AC3E}">
        <p14:creationId xmlns:p14="http://schemas.microsoft.com/office/powerpoint/2010/main" val="764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Noether’s</a:t>
            </a:r>
            <a:r>
              <a:rPr lang="en-US" i="1" dirty="0" smtClean="0"/>
              <a:t> theorem</a:t>
            </a:r>
            <a:r>
              <a:rPr lang="en-US" dirty="0" smtClean="0"/>
              <a:t>: A </a:t>
            </a:r>
            <a:r>
              <a:rPr lang="en-US" b="1" dirty="0" smtClean="0"/>
              <a:t>symmetry principle</a:t>
            </a:r>
            <a:r>
              <a:rPr lang="en-US" dirty="0" smtClean="0"/>
              <a:t> implies an associated </a:t>
            </a:r>
            <a:r>
              <a:rPr lang="en-US" b="1" dirty="0" smtClean="0"/>
              <a:t>conservation law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 symmetry principles must be deeper than conservation laws.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22169"/>
              </p:ext>
            </p:extLst>
          </p:nvPr>
        </p:nvGraphicFramePr>
        <p:xfrm>
          <a:off x="549275" y="2588077"/>
          <a:ext cx="6365966" cy="229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983"/>
                <a:gridCol w="3182983"/>
              </a:tblGrid>
              <a:tr h="5581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Conservation</a:t>
                      </a:r>
                      <a:r>
                        <a:rPr lang="en-US" baseline="0" dirty="0" smtClean="0"/>
                        <a:t> of </a:t>
                      </a:r>
                      <a:endParaRPr lang="en-US" dirty="0"/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</a:t>
                      </a:r>
                      <a:r>
                        <a:rPr lang="en-US" baseline="0" dirty="0" smtClean="0"/>
                        <a:t> in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 in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Momentum</a:t>
                      </a:r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 in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Angular Momentum</a:t>
                      </a:r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Parity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06" y="2370254"/>
            <a:ext cx="1332145" cy="19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3682"/>
          </a:xfrm>
        </p:spPr>
        <p:txBody>
          <a:bodyPr/>
          <a:lstStyle/>
          <a:p>
            <a:r>
              <a:rPr lang="en-US" dirty="0" smtClean="0"/>
              <a:t>Unification of Models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7596" b="175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1_figure_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" y="1095463"/>
            <a:ext cx="8279839" cy="536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695" y="5325558"/>
            <a:ext cx="992421" cy="827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1" y="5299823"/>
            <a:ext cx="690113" cy="843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870" y="2925651"/>
            <a:ext cx="773358" cy="1032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84" y="3890152"/>
            <a:ext cx="902781" cy="85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7078" y="3224829"/>
            <a:ext cx="532359" cy="752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310" y="3240904"/>
            <a:ext cx="713548" cy="713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8859" y="3224829"/>
            <a:ext cx="483540" cy="713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308" y="1600201"/>
            <a:ext cx="669567" cy="945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454" y="1600201"/>
            <a:ext cx="669567" cy="945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6044" y="1600201"/>
            <a:ext cx="637121" cy="9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art that requires knowledge, intelligence, creativity, and most importantly, </a:t>
            </a:r>
            <a:r>
              <a:rPr lang="en-US" i="1" dirty="0"/>
              <a:t>practice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Models </a:t>
            </a:r>
            <a:r>
              <a:rPr lang="en-US" dirty="0"/>
              <a:t>are essential because reality is often far too complicated to analyze. </a:t>
            </a:r>
          </a:p>
          <a:p>
            <a:r>
              <a:rPr lang="en-US" dirty="0"/>
              <a:t>A good model captures the essence of </a:t>
            </a:r>
            <a:r>
              <a:rPr lang="en-US" dirty="0" smtClean="0"/>
              <a:t>reality while </a:t>
            </a:r>
            <a:r>
              <a:rPr lang="en-US" dirty="0"/>
              <a:t>being small and simple </a:t>
            </a:r>
            <a:r>
              <a:rPr lang="en-US" dirty="0" smtClean="0"/>
              <a:t>enough to be grasped. </a:t>
            </a:r>
            <a:endParaRPr lang="en-US" dirty="0"/>
          </a:p>
          <a:p>
            <a:r>
              <a:rPr lang="en-US" dirty="0" smtClean="0"/>
              <a:t>The trick is simplifying </a:t>
            </a:r>
            <a:r>
              <a:rPr lang="en-US" i="1" dirty="0" smtClean="0"/>
              <a:t>just enough </a:t>
            </a:r>
            <a:r>
              <a:rPr lang="en-US" dirty="0" smtClean="0"/>
              <a:t>to make the problem tractable without making the result uselessly crude. </a:t>
            </a:r>
          </a:p>
          <a:p>
            <a:r>
              <a:rPr lang="en-US" b="1" dirty="0"/>
              <a:t>Weakest-link Rule</a:t>
            </a:r>
            <a:r>
              <a:rPr lang="en-US" b="1" dirty="0" smtClean="0"/>
              <a:t>: </a:t>
            </a:r>
            <a:r>
              <a:rPr lang="en-US" dirty="0" smtClean="0"/>
              <a:t>Identify the most uncertain quantity in the problem and not sweat stuff smaller than this.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0427"/>
            <a:ext cx="8042276" cy="776070"/>
          </a:xfrm>
        </p:spPr>
        <p:txBody>
          <a:bodyPr/>
          <a:lstStyle/>
          <a:p>
            <a:r>
              <a:rPr lang="en-US" dirty="0" smtClean="0"/>
              <a:t>A Model Building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102524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Suppose you are standing on a southeast-facing beach on the Hawaiian island Kauai on a clear day. Can you see the top of Mauna Kea on the Big Island? </a:t>
            </a:r>
            <a:endParaRPr lang="en-US" i="1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/>
          <a:srcRect t="7675" b="7675"/>
          <a:stretch>
            <a:fillRect/>
          </a:stretch>
        </p:blipFill>
        <p:spPr>
          <a:xfrm>
            <a:off x="1035959" y="2431780"/>
            <a:ext cx="7051198" cy="38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 dirty="0" smtClean="0"/>
              <a:t>Monday’s Demo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3228636"/>
            <a:ext cx="8229600" cy="36293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i="1" dirty="0">
                <a:latin typeface="+mj-lt"/>
                <a:cs typeface="Arial"/>
              </a:rPr>
              <a:t>A boat carrying a large </a:t>
            </a:r>
            <a:r>
              <a:rPr lang="en-US" sz="1800" i="1" dirty="0" smtClean="0">
                <a:latin typeface="+mj-lt"/>
                <a:cs typeface="Arial"/>
              </a:rPr>
              <a:t>boulder </a:t>
            </a:r>
            <a:r>
              <a:rPr lang="en-US" sz="1800" i="1" dirty="0">
                <a:latin typeface="+mj-lt"/>
                <a:cs typeface="Arial"/>
              </a:rPr>
              <a:t>is floating on a lake. The boulder is thrown overboard and sinks to the bottom of the lake. With respect to the shore, the water level in the lake </a:t>
            </a:r>
            <a:endParaRPr lang="en-US" sz="1800" i="1" dirty="0" smtClean="0">
              <a:latin typeface="+mj-lt"/>
              <a:cs typeface="Arial"/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Rises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Drops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Stays the same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It depends on other things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There is not enough information given</a:t>
            </a:r>
            <a:endParaRPr lang="en-US" sz="1800" dirty="0">
              <a:latin typeface="+mj-lt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08" y="762000"/>
            <a:ext cx="6999179" cy="24497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0427"/>
            <a:ext cx="8042276" cy="776070"/>
          </a:xfrm>
        </p:spPr>
        <p:txBody>
          <a:bodyPr/>
          <a:lstStyle/>
          <a:p>
            <a:r>
              <a:rPr lang="en-US" dirty="0" smtClean="0"/>
              <a:t>A Model Building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102524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Suppose you are standing on a southeast-facing beach on the Hawaiian island Kauai on a clear day. Can you see the top of Mauna Kea on the Big Island? 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336545"/>
            <a:ext cx="7972641" cy="43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in Three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Model:</a:t>
            </a:r>
            <a:r>
              <a:rPr lang="en-US" dirty="0" smtClean="0"/>
              <a:t> Draw a schematic diagram and/or discuss approximations and assumptions.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Math:</a:t>
            </a:r>
            <a:r>
              <a:rPr lang="en-US" dirty="0" smtClean="0"/>
              <a:t> Do the math implied by the model to solve for the desired result.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Check:</a:t>
            </a:r>
            <a:r>
              <a:rPr lang="en-US" dirty="0" smtClean="0"/>
              <a:t> Does the solution make sense? </a:t>
            </a:r>
          </a:p>
          <a:p>
            <a:pPr marL="0" indent="0">
              <a:buNone/>
            </a:pPr>
            <a:r>
              <a:rPr lang="en-US" dirty="0" smtClean="0"/>
              <a:t>Making mistakes (and then correcting them) is an honorable part of the learning process. </a:t>
            </a:r>
          </a:p>
          <a:p>
            <a:pPr marL="0" indent="0">
              <a:buNone/>
            </a:pPr>
            <a:r>
              <a:rPr lang="en-US" i="1" dirty="0" smtClean="0"/>
              <a:t>“An expert is who knows …. the worst errors that can be made in a subject …. </a:t>
            </a:r>
            <a:r>
              <a:rPr lang="en-US" i="1" dirty="0"/>
              <a:t>a</a:t>
            </a:r>
            <a:r>
              <a:rPr lang="en-US" i="1" dirty="0" smtClean="0"/>
              <a:t>nd how to avoid them.” --Heisenberg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1" y="5394954"/>
            <a:ext cx="1003789" cy="10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2234"/>
            <a:ext cx="8042276" cy="801532"/>
          </a:xfrm>
        </p:spPr>
        <p:txBody>
          <a:bodyPr/>
          <a:lstStyle/>
          <a:p>
            <a:r>
              <a:rPr lang="en-US" dirty="0" smtClean="0"/>
              <a:t>Step 1: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4" y="1043767"/>
            <a:ext cx="7932369" cy="56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of Mauna Kea, </a:t>
            </a:r>
            <a:r>
              <a:rPr lang="en-US" i="1" dirty="0" smtClean="0"/>
              <a:t>h</a:t>
            </a:r>
            <a:r>
              <a:rPr lang="en-US" dirty="0" smtClean="0"/>
              <a:t> = 4205 m = 4.2 km</a:t>
            </a:r>
          </a:p>
          <a:p>
            <a:r>
              <a:rPr lang="en-US" dirty="0" smtClean="0"/>
              <a:t>Radius of Earth, </a:t>
            </a:r>
            <a:r>
              <a:rPr lang="en-US" i="1" dirty="0" smtClean="0"/>
              <a:t>R</a:t>
            </a:r>
            <a:r>
              <a:rPr lang="en-US" dirty="0" smtClean="0"/>
              <a:t> = 6380 </a:t>
            </a:r>
            <a:r>
              <a:rPr lang="en-US" dirty="0" smtClean="0"/>
              <a:t>km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02" y="2674099"/>
            <a:ext cx="2217336" cy="814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0" y="3488277"/>
            <a:ext cx="7670902" cy="74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72" y="4455850"/>
            <a:ext cx="467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2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3820"/>
            <a:ext cx="8042276" cy="785457"/>
          </a:xfrm>
        </p:spPr>
        <p:txBody>
          <a:bodyPr/>
          <a:lstStyle/>
          <a:p>
            <a:r>
              <a:rPr lang="en-US" dirty="0" smtClean="0"/>
              <a:t>Step 3: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71053"/>
            <a:ext cx="8042276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Actual distance between the southeastern part of Kauai and Mauna Kea is about 450 km. </a:t>
            </a:r>
          </a:p>
          <a:p>
            <a:r>
              <a:rPr lang="en-US" dirty="0" smtClean="0"/>
              <a:t>So the peak of Mauna Kea will be below the horizon, and hence, not visible from Kauai. </a:t>
            </a:r>
          </a:p>
          <a:p>
            <a:r>
              <a:rPr lang="en-US" dirty="0" smtClean="0"/>
              <a:t>How good is our assumption that the Earth is </a:t>
            </a:r>
            <a:r>
              <a:rPr lang="en-US" dirty="0" smtClean="0"/>
              <a:t>spherical?</a:t>
            </a:r>
            <a:endParaRPr lang="en-US" dirty="0" smtClean="0"/>
          </a:p>
          <a:p>
            <a:r>
              <a:rPr lang="en-US" dirty="0" smtClean="0"/>
              <a:t>Earth’s polar radius is smaller than its equatorial radius by only 11km.</a:t>
            </a:r>
          </a:p>
          <a:p>
            <a:r>
              <a:rPr lang="en-US" dirty="0" smtClean="0"/>
              <a:t>Won’t change our conclusion at all (also Hawaii is pretty close to the equator).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27" y="4774276"/>
            <a:ext cx="2907006" cy="20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4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900"/>
            <a:ext cx="8042276" cy="737232"/>
          </a:xfrm>
        </p:spPr>
        <p:txBody>
          <a:bodyPr/>
          <a:lstStyle/>
          <a:p>
            <a:r>
              <a:rPr lang="en-US" dirty="0" smtClean="0"/>
              <a:t>Unit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Units attach physical meaning to bare numbers.</a:t>
            </a:r>
          </a:p>
          <a:p>
            <a:r>
              <a:rPr lang="en-US" dirty="0" smtClean="0"/>
              <a:t>We will mostly use SI units. </a:t>
            </a:r>
          </a:p>
          <a:p>
            <a:r>
              <a:rPr lang="en-US" dirty="0" smtClean="0"/>
              <a:t>Seven base units and several derived units.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3396082"/>
            <a:ext cx="5490363" cy="32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48" y="259418"/>
            <a:ext cx="8042276" cy="689007"/>
          </a:xfrm>
        </p:spPr>
        <p:txBody>
          <a:bodyPr/>
          <a:lstStyle/>
          <a:p>
            <a:r>
              <a:rPr lang="en-US" dirty="0" smtClean="0"/>
              <a:t>Unit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4190"/>
            <a:ext cx="8042276" cy="49951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 constantly vigilant of units!</a:t>
            </a:r>
          </a:p>
          <a:p>
            <a:r>
              <a:rPr lang="en-US" dirty="0" smtClean="0"/>
              <a:t>You </a:t>
            </a:r>
            <a:r>
              <a:rPr lang="en-US" i="1" dirty="0" smtClean="0"/>
              <a:t>cannot</a:t>
            </a:r>
            <a:r>
              <a:rPr lang="en-US" dirty="0" smtClean="0"/>
              <a:t> add or subtract quantities with different units (e.g. 10 m + 3 kg is nonsense!)</a:t>
            </a:r>
          </a:p>
          <a:p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multiply and divide quantities with different units, but you need to keep track of the units at the end (e.g. [length/time] = m/s)</a:t>
            </a:r>
          </a:p>
          <a:p>
            <a:r>
              <a:rPr lang="en-US" dirty="0" smtClean="0"/>
              <a:t>Mathematical functions [such </a:t>
            </a:r>
            <a:r>
              <a:rPr lang="en-US" smtClean="0"/>
              <a:t>as sin </a:t>
            </a:r>
            <a:r>
              <a:rPr lang="en-US" i="1" smtClean="0"/>
              <a:t>x</a:t>
            </a:r>
            <a:r>
              <a:rPr lang="en-US" smtClean="0"/>
              <a:t>,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dirty="0" smtClean="0"/>
              <a:t>, log </a:t>
            </a:r>
            <a:r>
              <a:rPr lang="en-US" i="1" dirty="0" smtClean="0"/>
              <a:t>x</a:t>
            </a:r>
            <a:r>
              <a:rPr lang="en-US" dirty="0" smtClean="0"/>
              <a:t>] all require </a:t>
            </a:r>
            <a:r>
              <a:rPr lang="en-US" i="1" dirty="0" err="1" smtClean="0"/>
              <a:t>unitless</a:t>
            </a:r>
            <a:r>
              <a:rPr lang="en-US" dirty="0" smtClean="0"/>
              <a:t> arguments (x must be </a:t>
            </a:r>
            <a:r>
              <a:rPr lang="en-US" dirty="0" err="1" smtClean="0"/>
              <a:t>unitless</a:t>
            </a:r>
            <a:r>
              <a:rPr lang="en-US" dirty="0" smtClean="0"/>
              <a:t>) and must yield </a:t>
            </a:r>
            <a:r>
              <a:rPr lang="en-US" dirty="0" err="1" smtClean="0"/>
              <a:t>unitless</a:t>
            </a:r>
            <a:r>
              <a:rPr lang="en-US" dirty="0" smtClean="0"/>
              <a:t> results. </a:t>
            </a:r>
          </a:p>
          <a:p>
            <a:r>
              <a:rPr lang="en-US" dirty="0" smtClean="0"/>
              <a:t>Angles in both degrees and radians are considered </a:t>
            </a:r>
            <a:r>
              <a:rPr lang="en-US" dirty="0" err="1" smtClean="0"/>
              <a:t>unitless</a:t>
            </a:r>
            <a:r>
              <a:rPr lang="en-US" dirty="0" smtClean="0"/>
              <a:t>, but be careful while converting one to the other. </a:t>
            </a:r>
          </a:p>
          <a:p>
            <a:r>
              <a:rPr lang="en-US" dirty="0" smtClean="0"/>
              <a:t>An easy way to spot mistakes in a calculation is to check units.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900"/>
            <a:ext cx="8042276" cy="737232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Assume that D and R have units of meters, T has units of seconds, m and M have units of kilograms, v has units of meters per second, and g has units of m/s</a:t>
            </a:r>
            <a:r>
              <a:rPr lang="en-US" i="1" baseline="30000" dirty="0" smtClean="0"/>
              <a:t>2</a:t>
            </a:r>
            <a:r>
              <a:rPr lang="en-US" i="1" dirty="0" smtClean="0"/>
              <a:t>. Which of the following equations has self-consistent units?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i="1" dirty="0" smtClean="0"/>
              <a:t>D = mR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m = M</a:t>
            </a:r>
            <a:r>
              <a:rPr lang="en-US" dirty="0" smtClean="0"/>
              <a:t>(1+</a:t>
            </a:r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D</a:t>
            </a:r>
            <a:r>
              <a:rPr lang="en-US" dirty="0" smtClean="0"/>
              <a:t> = (1−</a:t>
            </a:r>
            <a:r>
              <a:rPr lang="en-US" i="1" dirty="0" smtClean="0"/>
              <a:t>m/M</a:t>
            </a:r>
            <a:r>
              <a:rPr lang="en-US" dirty="0" smtClean="0"/>
              <a:t>)</a:t>
            </a:r>
            <a:r>
              <a:rPr lang="en-US" i="1" dirty="0" smtClean="0"/>
              <a:t>gT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g</a:t>
            </a:r>
            <a:r>
              <a:rPr lang="en-US" dirty="0" smtClean="0"/>
              <a:t> = 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900"/>
            <a:ext cx="8042276" cy="737232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Assume that D and R have units of meters, T has units of seconds, m and M have units of kilograms, v has units of meters per second, and g has units of m/s</a:t>
            </a:r>
            <a:r>
              <a:rPr lang="en-US" i="1" baseline="30000" dirty="0" smtClean="0"/>
              <a:t>2</a:t>
            </a:r>
            <a:r>
              <a:rPr lang="en-US" i="1" dirty="0" smtClean="0"/>
              <a:t>. Which of the following equations has self-consistent units?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i="1" dirty="0" smtClean="0"/>
              <a:t>D = mR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m = M</a:t>
            </a:r>
            <a:r>
              <a:rPr lang="en-US" dirty="0" smtClean="0"/>
              <a:t>(1+</a:t>
            </a:r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D = (1−m/M)gT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g</a:t>
            </a:r>
            <a:r>
              <a:rPr lang="en-US" dirty="0" smtClean="0"/>
              <a:t> = 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 dirty="0" smtClean="0"/>
              <a:t>Monday’s Demo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3228636"/>
            <a:ext cx="8229600" cy="36293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i="1" dirty="0">
                <a:latin typeface="+mj-lt"/>
                <a:cs typeface="Arial"/>
              </a:rPr>
              <a:t>A boat carrying a large </a:t>
            </a:r>
            <a:r>
              <a:rPr lang="en-US" sz="1800" i="1" dirty="0" smtClean="0">
                <a:latin typeface="+mj-lt"/>
                <a:cs typeface="Arial"/>
              </a:rPr>
              <a:t>boulder </a:t>
            </a:r>
            <a:r>
              <a:rPr lang="en-US" sz="1800" i="1" dirty="0">
                <a:latin typeface="+mj-lt"/>
                <a:cs typeface="Arial"/>
              </a:rPr>
              <a:t>is floating on a lake. The boulder is thrown overboard and sinks to the bottom of the lake. With respect to the shore, the water level in the lake </a:t>
            </a:r>
            <a:endParaRPr lang="en-US" sz="1800" i="1" dirty="0" smtClean="0">
              <a:latin typeface="+mj-lt"/>
              <a:cs typeface="Arial"/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Rises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b="1" dirty="0" smtClean="0">
                <a:latin typeface="+mj-lt"/>
                <a:cs typeface="Arial"/>
              </a:rPr>
              <a:t>Drops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Stays the same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It depends on other things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800" dirty="0" smtClean="0">
                <a:latin typeface="+mj-lt"/>
                <a:cs typeface="Arial"/>
              </a:rPr>
              <a:t>There is not enough information given</a:t>
            </a:r>
            <a:endParaRPr lang="en-US" sz="1800" dirty="0">
              <a:latin typeface="+mj-lt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08" y="762000"/>
            <a:ext cx="6999179" cy="2449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the </a:t>
            </a:r>
            <a:r>
              <a:rPr lang="en-US" b="1" dirty="0" smtClean="0"/>
              <a:t>unit operator </a:t>
            </a:r>
            <a:r>
              <a:rPr lang="en-US" dirty="0" smtClean="0"/>
              <a:t>method to change units. </a:t>
            </a:r>
          </a:p>
          <a:p>
            <a:r>
              <a:rPr lang="en-US" dirty="0" smtClean="0"/>
              <a:t>Rearrange factors and cancel the units that appear in both numerator and denominator. </a:t>
            </a:r>
          </a:p>
          <a:p>
            <a:r>
              <a:rPr lang="en-US" dirty="0" smtClean="0"/>
              <a:t>Absolutely foolproof method as long as you make sure to cancel the unwanted units. 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i="1" dirty="0" smtClean="0"/>
              <a:t>A car is going at 60 miles per hour on I-64W. What is the speed in m/s? </a:t>
            </a:r>
          </a:p>
          <a:p>
            <a:pPr marL="0" indent="0">
              <a:buNone/>
            </a:pPr>
            <a:r>
              <a:rPr lang="en-US" dirty="0" smtClean="0"/>
              <a:t>1 mile = 1.609 km = 1609 m</a:t>
            </a:r>
          </a:p>
          <a:p>
            <a:pPr marL="0" indent="0">
              <a:buNone/>
            </a:pPr>
            <a:r>
              <a:rPr lang="en-US" dirty="0" smtClean="0"/>
              <a:t>1 hour = 60 min = 3600 s</a:t>
            </a:r>
          </a:p>
          <a:p>
            <a:pPr marL="0" indent="0">
              <a:buNone/>
            </a:pPr>
            <a:r>
              <a:rPr lang="en-US" dirty="0" smtClean="0"/>
              <a:t>So 60 mile/hour = 60 (mile/hour).(1609 m/1 mile).(1 hour/3600 s) = 26.8 m/s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Nature of Science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The Development and Structure of Physics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 Model Building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Awareness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Unit Conversions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smtClean="0"/>
              <a:t>Dimensional Analysis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units of both sides of any equation </a:t>
            </a:r>
            <a:r>
              <a:rPr lang="en-US" i="1" dirty="0" smtClean="0"/>
              <a:t>must</a:t>
            </a:r>
            <a:r>
              <a:rPr lang="en-US" dirty="0" smtClean="0"/>
              <a:t> be consistent. </a:t>
            </a:r>
          </a:p>
          <a:p>
            <a:r>
              <a:rPr lang="en-US" dirty="0" smtClean="0"/>
              <a:t>Just combining this fact with simple plausibility arguments, we can guess an expression for a physical quantity even if we don’t know almost anything about the underlying physics.  </a:t>
            </a:r>
          </a:p>
          <a:p>
            <a:r>
              <a:rPr lang="en-US" dirty="0" smtClean="0"/>
              <a:t> Often represents the simplest model one can construct.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8120"/>
            <a:ext cx="8042276" cy="817607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57401"/>
            <a:ext cx="8042276" cy="47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The speed v of sound waves in a gas like air might plausibly depend on the gas’s pressure P (which has units of N/m</a:t>
            </a:r>
            <a:r>
              <a:rPr lang="en-US" i="1" baseline="30000" dirty="0" smtClean="0"/>
              <a:t>2</a:t>
            </a:r>
            <a:r>
              <a:rPr lang="en-US" i="1" dirty="0" smtClean="0"/>
              <a:t>), the gas’s density </a:t>
            </a:r>
            <a:r>
              <a:rPr lang="en-US" i="1" dirty="0" err="1" smtClean="0"/>
              <a:t>ρ</a:t>
            </a:r>
            <a:r>
              <a:rPr lang="en-US" i="1" dirty="0" smtClean="0"/>
              <a:t>(which has units of kg/m</a:t>
            </a:r>
            <a:r>
              <a:rPr lang="en-US" i="1" baseline="30000" dirty="0" smtClean="0"/>
              <a:t>3</a:t>
            </a:r>
            <a:r>
              <a:rPr lang="en-US" i="1" dirty="0" smtClean="0"/>
              <a:t>) and its temperature T (which has units of K), and some </a:t>
            </a:r>
            <a:r>
              <a:rPr lang="en-US" i="1" dirty="0" err="1" smtClean="0"/>
              <a:t>unitless</a:t>
            </a:r>
            <a:r>
              <a:rPr lang="en-US" i="1" dirty="0" smtClean="0"/>
              <a:t> constant C. Assuming that no other quantities are relevant, which of the following formulas might possibly correctly give the speed of sound in a gas? 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</a:t>
            </a:r>
            <a:r>
              <a:rPr lang="en-US" i="1" dirty="0" err="1" smtClean="0"/>
              <a:t>CPρT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CTP/</a:t>
            </a:r>
            <a:r>
              <a:rPr lang="en-US" i="1" dirty="0" err="1" smtClean="0"/>
              <a:t>ρ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CP/</a:t>
            </a:r>
            <a:r>
              <a:rPr lang="en-US" i="1" dirty="0" err="1" smtClean="0"/>
              <a:t>ρ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v</a:t>
            </a:r>
            <a:r>
              <a:rPr lang="en-US" i="1" dirty="0" smtClean="0"/>
              <a:t> = C√(P</a:t>
            </a:r>
            <a:r>
              <a:rPr lang="en-US" i="1" dirty="0"/>
              <a:t>/</a:t>
            </a:r>
            <a:r>
              <a:rPr lang="en-US" i="1" dirty="0" err="1" smtClean="0"/>
              <a:t>ρ</a:t>
            </a:r>
            <a:r>
              <a:rPr lang="en-US" i="1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v = C√</a:t>
            </a:r>
            <a:r>
              <a:rPr lang="en-US" i="1" dirty="0" smtClean="0"/>
              <a:t>(</a:t>
            </a:r>
            <a:r>
              <a:rPr lang="en-US" i="1" dirty="0" err="1" smtClean="0"/>
              <a:t>ρ</a:t>
            </a:r>
            <a:r>
              <a:rPr lang="en-US" i="1" dirty="0" smtClean="0"/>
              <a:t>/P)</a:t>
            </a:r>
            <a:endParaRPr lang="en-US" i="1" dirty="0"/>
          </a:p>
          <a:p>
            <a:pPr marL="457200" indent="-457200">
              <a:buFont typeface="+mj-lt"/>
              <a:buAutoNum type="alphaUcPeriod"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The speed v of sound waves in a gas like air might plausibly depend on the gas’s pressure P (which has units of N/m</a:t>
            </a:r>
            <a:r>
              <a:rPr lang="en-US" i="1" baseline="30000" dirty="0" smtClean="0"/>
              <a:t>2</a:t>
            </a:r>
            <a:r>
              <a:rPr lang="en-US" i="1" dirty="0" smtClean="0"/>
              <a:t>), the gas’s density </a:t>
            </a:r>
            <a:r>
              <a:rPr lang="en-US" i="1" dirty="0" err="1" smtClean="0"/>
              <a:t>ρ</a:t>
            </a:r>
            <a:r>
              <a:rPr lang="en-US" i="1" dirty="0" smtClean="0"/>
              <a:t>(which has units of kg/m</a:t>
            </a:r>
            <a:r>
              <a:rPr lang="en-US" i="1" baseline="30000" dirty="0" smtClean="0"/>
              <a:t>3</a:t>
            </a:r>
            <a:r>
              <a:rPr lang="en-US" i="1" dirty="0" smtClean="0"/>
              <a:t>) and its temperature T (which has units of K), and some </a:t>
            </a:r>
            <a:r>
              <a:rPr lang="en-US" i="1" dirty="0" err="1" smtClean="0"/>
              <a:t>unitless</a:t>
            </a:r>
            <a:r>
              <a:rPr lang="en-US" i="1" dirty="0" smtClean="0"/>
              <a:t> constant C. Assuming that no other quantities are relevant, which of the following formulas might possibly correctly give the speed of sound in a gas? 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</a:t>
            </a:r>
            <a:r>
              <a:rPr lang="en-US" i="1" dirty="0" err="1" smtClean="0"/>
              <a:t>CPρT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CTP/</a:t>
            </a:r>
            <a:r>
              <a:rPr lang="en-US" i="1" dirty="0" err="1" smtClean="0"/>
              <a:t>ρ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i="1" dirty="0" smtClean="0"/>
              <a:t>v = CP/</a:t>
            </a:r>
            <a:r>
              <a:rPr lang="en-US" i="1" dirty="0" err="1" smtClean="0"/>
              <a:t>ρ</a:t>
            </a:r>
            <a:endParaRPr lang="en-US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v</a:t>
            </a:r>
            <a:r>
              <a:rPr lang="en-US" b="1" dirty="0" smtClean="0"/>
              <a:t> = C√(P</a:t>
            </a:r>
            <a:r>
              <a:rPr lang="en-US" b="1" dirty="0"/>
              <a:t>/</a:t>
            </a:r>
            <a:r>
              <a:rPr lang="en-US" b="1" dirty="0" err="1" smtClean="0"/>
              <a:t>ρ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for </a:t>
            </a:r>
            <a:r>
              <a:rPr lang="en-US" dirty="0"/>
              <a:t>N</a:t>
            </a:r>
            <a:r>
              <a:rPr lang="en-US" dirty="0" smtClean="0"/>
              <a:t>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textbooks and Connect (or get the 14-day trial version of Connect in the meantime)</a:t>
            </a:r>
          </a:p>
          <a:p>
            <a:r>
              <a:rPr lang="en-US" dirty="0" smtClean="0"/>
              <a:t>Become familiar with Connect (make sure you have adobe flash installed on your computer)</a:t>
            </a:r>
          </a:p>
          <a:p>
            <a:r>
              <a:rPr lang="en-US" dirty="0" smtClean="0"/>
              <a:t>Get your clicker from Olin Library Help Desk </a:t>
            </a:r>
          </a:p>
          <a:p>
            <a:r>
              <a:rPr lang="en-US" b="1" dirty="0" smtClean="0"/>
              <a:t>Read </a:t>
            </a:r>
            <a:r>
              <a:rPr lang="en-US" b="1" dirty="0" err="1" smtClean="0"/>
              <a:t>Learnsmart</a:t>
            </a:r>
            <a:r>
              <a:rPr lang="en-US" b="1" dirty="0" smtClean="0"/>
              <a:t> Chapter C2 and complete the daily homework by 11.59 pm on 8/31.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5050"/>
            <a:ext cx="8042276" cy="672932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Answer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139992"/>
            <a:ext cx="4048851" cy="527393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000" dirty="0">
                <a:latin typeface="+mj-lt"/>
                <a:cs typeface="Arial"/>
              </a:rPr>
              <a:t>When in boat, a boulder of mass </a:t>
            </a:r>
            <a:r>
              <a:rPr lang="en-US" sz="2000" i="1" dirty="0">
                <a:latin typeface="+mj-lt"/>
                <a:cs typeface="Arial"/>
              </a:rPr>
              <a:t>m</a:t>
            </a:r>
            <a:r>
              <a:rPr lang="en-US" sz="2000" dirty="0">
                <a:latin typeface="+mj-lt"/>
                <a:cs typeface="Arial"/>
              </a:rPr>
              <a:t> displaces a volume of water equal to V</a:t>
            </a:r>
            <a:r>
              <a:rPr lang="en-US" sz="2000" baseline="-25000" dirty="0">
                <a:latin typeface="+mj-lt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 = </a:t>
            </a:r>
            <a:r>
              <a:rPr lang="en-US" sz="2000" i="1" dirty="0">
                <a:latin typeface="+mj-lt"/>
                <a:cs typeface="Arial"/>
              </a:rPr>
              <a:t>m</a:t>
            </a:r>
            <a:r>
              <a:rPr lang="en-US" sz="2000" dirty="0">
                <a:latin typeface="+mj-lt"/>
                <a:cs typeface="Arial"/>
              </a:rPr>
              <a:t>/</a:t>
            </a:r>
            <a:r>
              <a:rPr lang="en-US" sz="2000" dirty="0" err="1">
                <a:latin typeface="+mj-lt"/>
                <a:cs typeface="Arial"/>
              </a:rPr>
              <a:t>ρ</a:t>
            </a:r>
            <a:r>
              <a:rPr lang="en-US" sz="2000" baseline="-25000" dirty="0" err="1">
                <a:latin typeface="+mj-lt"/>
                <a:cs typeface="Arial"/>
              </a:rPr>
              <a:t>water</a:t>
            </a:r>
            <a:r>
              <a:rPr lang="en-US" sz="2000" dirty="0">
                <a:latin typeface="+mj-lt"/>
                <a:cs typeface="Arial"/>
              </a:rPr>
              <a:t> (where </a:t>
            </a:r>
            <a:r>
              <a:rPr lang="en-US" sz="2000" dirty="0" err="1">
                <a:latin typeface="+mj-lt"/>
                <a:cs typeface="Arial"/>
              </a:rPr>
              <a:t>ρ</a:t>
            </a:r>
            <a:r>
              <a:rPr lang="en-US" sz="2000" baseline="-25000" dirty="0" err="1">
                <a:latin typeface="+mj-lt"/>
                <a:cs typeface="Arial"/>
              </a:rPr>
              <a:t>water</a:t>
            </a:r>
            <a:r>
              <a:rPr lang="en-US" sz="2000" baseline="-25000" dirty="0">
                <a:latin typeface="+mj-lt"/>
                <a:cs typeface="Arial"/>
              </a:rPr>
              <a:t> </a:t>
            </a:r>
            <a:r>
              <a:rPr lang="en-US" sz="2000" dirty="0">
                <a:latin typeface="+mj-lt"/>
                <a:cs typeface="Arial"/>
              </a:rPr>
              <a:t>is the density of water).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000" dirty="0">
                <a:latin typeface="+mj-lt"/>
                <a:cs typeface="Arial"/>
              </a:rPr>
              <a:t>When submerged in water, the boulder displaces a volume of water equal to the volume of the boulder, which is equal to V</a:t>
            </a:r>
            <a:r>
              <a:rPr lang="en-US" sz="2000" baseline="-25000" dirty="0">
                <a:latin typeface="+mj-lt"/>
                <a:cs typeface="Arial"/>
              </a:rPr>
              <a:t>2</a:t>
            </a:r>
            <a:r>
              <a:rPr lang="en-US" sz="2000" dirty="0">
                <a:latin typeface="+mj-lt"/>
                <a:cs typeface="Arial"/>
              </a:rPr>
              <a:t> = </a:t>
            </a:r>
            <a:r>
              <a:rPr lang="en-US" sz="2000" i="1" dirty="0">
                <a:latin typeface="+mj-lt"/>
                <a:cs typeface="Arial"/>
              </a:rPr>
              <a:t>m</a:t>
            </a:r>
            <a:r>
              <a:rPr lang="en-US" sz="2000" dirty="0">
                <a:latin typeface="+mj-lt"/>
                <a:cs typeface="Arial"/>
              </a:rPr>
              <a:t>/</a:t>
            </a:r>
            <a:r>
              <a:rPr lang="en-US" sz="2000" dirty="0" err="1">
                <a:latin typeface="+mj-lt"/>
                <a:cs typeface="Arial"/>
              </a:rPr>
              <a:t>ρ</a:t>
            </a:r>
            <a:r>
              <a:rPr lang="en-US" sz="2000" baseline="-25000" dirty="0" err="1">
                <a:latin typeface="+mj-lt"/>
                <a:cs typeface="Arial"/>
              </a:rPr>
              <a:t>boulder</a:t>
            </a:r>
            <a:r>
              <a:rPr lang="en-US" sz="2000" dirty="0">
                <a:latin typeface="+mj-lt"/>
                <a:cs typeface="Arial"/>
              </a:rPr>
              <a:t>.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000" dirty="0">
                <a:latin typeface="+mj-lt"/>
                <a:cs typeface="Arial"/>
              </a:rPr>
              <a:t>Since the boulder is denser than </a:t>
            </a:r>
            <a:r>
              <a:rPr lang="en-US" sz="2000" dirty="0" smtClean="0">
                <a:latin typeface="+mj-lt"/>
                <a:cs typeface="Arial"/>
              </a:rPr>
              <a:t>water (that’s why it sinks in water), </a:t>
            </a:r>
            <a:r>
              <a:rPr lang="en-US" sz="2000" dirty="0" err="1" smtClean="0">
                <a:latin typeface="+mj-lt"/>
                <a:cs typeface="Arial"/>
              </a:rPr>
              <a:t>ρ</a:t>
            </a:r>
            <a:r>
              <a:rPr lang="en-US" sz="2000" baseline="-25000" dirty="0" err="1" smtClean="0">
                <a:latin typeface="+mj-lt"/>
                <a:cs typeface="Arial"/>
              </a:rPr>
              <a:t>boulder</a:t>
            </a:r>
            <a:r>
              <a:rPr lang="en-US" sz="2000" dirty="0" smtClean="0">
                <a:latin typeface="+mj-lt"/>
                <a:cs typeface="Arial"/>
              </a:rPr>
              <a:t> </a:t>
            </a:r>
            <a:r>
              <a:rPr lang="en-US" sz="2000" dirty="0">
                <a:latin typeface="+mj-lt"/>
                <a:cs typeface="Arial"/>
              </a:rPr>
              <a:t>&gt; </a:t>
            </a:r>
            <a:r>
              <a:rPr lang="en-US" sz="2000" dirty="0" err="1">
                <a:latin typeface="+mj-lt"/>
                <a:cs typeface="Arial"/>
              </a:rPr>
              <a:t>ρ</a:t>
            </a:r>
            <a:r>
              <a:rPr lang="en-US" sz="2000" baseline="-25000" dirty="0" err="1">
                <a:latin typeface="+mj-lt"/>
                <a:cs typeface="Arial"/>
              </a:rPr>
              <a:t>water</a:t>
            </a:r>
            <a:r>
              <a:rPr lang="en-US" sz="2000" dirty="0">
                <a:latin typeface="+mj-lt"/>
                <a:cs typeface="Arial"/>
              </a:rPr>
              <a:t>. </a:t>
            </a:r>
            <a:endParaRPr lang="en-US" sz="2000" dirty="0" smtClean="0">
              <a:latin typeface="+mj-lt"/>
              <a:cs typeface="Arial"/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000" dirty="0" smtClean="0">
                <a:latin typeface="+mj-lt"/>
                <a:cs typeface="Arial"/>
              </a:rPr>
              <a:t>So </a:t>
            </a:r>
            <a:r>
              <a:rPr lang="en-US" sz="2000" dirty="0">
                <a:latin typeface="+mj-lt"/>
                <a:cs typeface="Arial"/>
              </a:rPr>
              <a:t>V</a:t>
            </a:r>
            <a:r>
              <a:rPr lang="en-US" sz="2000" baseline="-25000" dirty="0">
                <a:latin typeface="+mj-lt"/>
                <a:cs typeface="Arial"/>
              </a:rPr>
              <a:t>2</a:t>
            </a:r>
            <a:r>
              <a:rPr lang="en-US" sz="2000" dirty="0">
                <a:latin typeface="+mj-lt"/>
                <a:cs typeface="Arial"/>
              </a:rPr>
              <a:t> &lt; V</a:t>
            </a:r>
            <a:r>
              <a:rPr lang="en-US" sz="2000" baseline="-25000" dirty="0">
                <a:latin typeface="+mj-lt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, or the water level in the lake goes down.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0" y="1009093"/>
            <a:ext cx="3151156" cy="5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4" y="226157"/>
            <a:ext cx="8842549" cy="641891"/>
          </a:xfrm>
        </p:spPr>
        <p:txBody>
          <a:bodyPr/>
          <a:lstStyle/>
          <a:p>
            <a:r>
              <a:rPr lang="en-US" sz="3600" dirty="0" smtClean="0"/>
              <a:t>A Practical </a:t>
            </a:r>
            <a:r>
              <a:rPr lang="en-US" sz="3600" dirty="0" smtClean="0"/>
              <a:t>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0571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elting icebergs cause sea level to 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Rise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Drop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Stay the same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No idea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68" y="868048"/>
            <a:ext cx="5852160" cy="28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4" y="226157"/>
            <a:ext cx="8842549" cy="641891"/>
          </a:xfrm>
        </p:spPr>
        <p:txBody>
          <a:bodyPr/>
          <a:lstStyle/>
          <a:p>
            <a:r>
              <a:rPr lang="en-US" sz="3600" dirty="0" smtClean="0"/>
              <a:t>A Practical </a:t>
            </a:r>
            <a:r>
              <a:rPr lang="en-US" sz="3600" dirty="0" smtClean="0"/>
              <a:t>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0571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elting icebergs cause sea level to 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b="1" dirty="0" smtClean="0"/>
              <a:t>Rise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Drop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Stay the same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No idea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68" y="868048"/>
            <a:ext cx="5852160" cy="28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Icebergs are made of fresh water. </a:t>
            </a:r>
          </a:p>
          <a:p>
            <a:r>
              <a:rPr lang="en-US" dirty="0" smtClean="0"/>
              <a:t>Salt water is denser than fresh water (</a:t>
            </a:r>
            <a:r>
              <a:rPr lang="en-US" dirty="0" err="1" smtClean="0">
                <a:cs typeface="Arial"/>
              </a:rPr>
              <a:t>ρ</a:t>
            </a:r>
            <a:r>
              <a:rPr lang="en-US" baseline="-25000" dirty="0" err="1" smtClean="0">
                <a:cs typeface="Arial"/>
              </a:rPr>
              <a:t>fresh</a:t>
            </a:r>
            <a:r>
              <a:rPr lang="en-US" dirty="0" smtClean="0">
                <a:cs typeface="Arial"/>
              </a:rPr>
              <a:t> </a:t>
            </a:r>
            <a:r>
              <a:rPr lang="en-US" baseline="-25000" dirty="0" smtClean="0">
                <a:cs typeface="Arial"/>
              </a:rPr>
              <a:t>water</a:t>
            </a:r>
            <a:r>
              <a:rPr lang="en-US" dirty="0" smtClean="0">
                <a:cs typeface="Arial"/>
              </a:rPr>
              <a:t> = 1 kg/liter, whereas </a:t>
            </a:r>
            <a:r>
              <a:rPr lang="en-US" dirty="0" err="1" smtClean="0">
                <a:cs typeface="Arial"/>
              </a:rPr>
              <a:t>ρ</a:t>
            </a:r>
            <a:r>
              <a:rPr lang="en-US" baseline="-25000" dirty="0" err="1" smtClean="0">
                <a:cs typeface="Arial"/>
              </a:rPr>
              <a:t>sea</a:t>
            </a:r>
            <a:r>
              <a:rPr lang="en-US" dirty="0" smtClean="0">
                <a:cs typeface="Arial"/>
              </a:rPr>
              <a:t> </a:t>
            </a:r>
            <a:r>
              <a:rPr lang="en-US" baseline="-25000" dirty="0" smtClean="0">
                <a:cs typeface="Arial"/>
              </a:rPr>
              <a:t>water </a:t>
            </a:r>
            <a:r>
              <a:rPr lang="en-US" dirty="0" smtClean="0">
                <a:cs typeface="Arial"/>
              </a:rPr>
              <a:t>= 1.025 kg/liter)</a:t>
            </a:r>
            <a:endParaRPr lang="en-US" dirty="0" smtClean="0"/>
          </a:p>
          <a:p>
            <a:r>
              <a:rPr lang="en-US" dirty="0" smtClean="0"/>
              <a:t>For example, a million kg floating iceberg in a saltwater ocean displaces a million kg of </a:t>
            </a:r>
            <a:r>
              <a:rPr lang="en-US" i="1" dirty="0" smtClean="0"/>
              <a:t>saltwater</a:t>
            </a:r>
            <a:r>
              <a:rPr lang="en-US" dirty="0" smtClean="0"/>
              <a:t>, which is not a million liters, but only 975,610 liters. </a:t>
            </a:r>
          </a:p>
          <a:p>
            <a:r>
              <a:rPr lang="en-US" dirty="0" smtClean="0"/>
              <a:t>The melted iceberg adds a million liters of freshwater to the ocean. </a:t>
            </a:r>
          </a:p>
          <a:p>
            <a:r>
              <a:rPr lang="en-US" dirty="0" smtClean="0"/>
              <a:t>So melting icebergs do contribute to global-warming sea-level rise.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88" y="5478761"/>
            <a:ext cx="2304757" cy="12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5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Intuition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37080"/>
            <a:ext cx="3286369" cy="3415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36" y="1687876"/>
            <a:ext cx="77028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red ball has been rolling inside the (3/4) fence. </a:t>
            </a:r>
          </a:p>
          <a:p>
            <a:r>
              <a:rPr lang="en-US" sz="2400" dirty="0" smtClean="0"/>
              <a:t>When it reaches the gap, which path it will take? 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Path A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Path B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Path C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Some other path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I don’t know.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28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Intuition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37080"/>
            <a:ext cx="3286369" cy="3415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36" y="1687876"/>
            <a:ext cx="77028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red ball has been rolling inside the (3/4) fence. </a:t>
            </a:r>
          </a:p>
          <a:p>
            <a:r>
              <a:rPr lang="en-US" sz="2400" dirty="0" smtClean="0"/>
              <a:t>When it reaches the gap, which path it will take? 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Path A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b="1" dirty="0" smtClean="0"/>
              <a:t> Path B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Path C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Some other path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 I don’t know.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25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534</TotalTime>
  <Words>2217</Words>
  <Application>Microsoft Macintosh PowerPoint</Application>
  <PresentationFormat>On-screen Show (4:3)</PresentationFormat>
  <Paragraphs>300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Breeze</vt:lpstr>
      <vt:lpstr> PHYSICS 197 Section 1  Chapter C1 The Art of Model Building </vt:lpstr>
      <vt:lpstr>Monday’s Demo</vt:lpstr>
      <vt:lpstr>Monday’s Demo</vt:lpstr>
      <vt:lpstr>Answer</vt:lpstr>
      <vt:lpstr>A Practical Application</vt:lpstr>
      <vt:lpstr>A Practical Application</vt:lpstr>
      <vt:lpstr>Answer</vt:lpstr>
      <vt:lpstr>Demo: Intuition </vt:lpstr>
      <vt:lpstr>Demo: Intuition </vt:lpstr>
      <vt:lpstr>Chapter C1 Overview</vt:lpstr>
      <vt:lpstr>Chapter C1 Overview</vt:lpstr>
      <vt:lpstr>The Nature of Science</vt:lpstr>
      <vt:lpstr>Chapter C1 Overview</vt:lpstr>
      <vt:lpstr>Symmetry Principles</vt:lpstr>
      <vt:lpstr>Conservation Laws</vt:lpstr>
      <vt:lpstr>Unification of Models</vt:lpstr>
      <vt:lpstr>Chapter C1 Overview</vt:lpstr>
      <vt:lpstr>Model Building</vt:lpstr>
      <vt:lpstr>A Model Building Example</vt:lpstr>
      <vt:lpstr>A Model Building Example</vt:lpstr>
      <vt:lpstr>Solution in Three Steps</vt:lpstr>
      <vt:lpstr>Step 1: Model</vt:lpstr>
      <vt:lpstr>Step 2: Math</vt:lpstr>
      <vt:lpstr>Step 3: Check</vt:lpstr>
      <vt:lpstr>Chapter C1 Overview</vt:lpstr>
      <vt:lpstr>Unit Awareness</vt:lpstr>
      <vt:lpstr>Unit Awareness</vt:lpstr>
      <vt:lpstr>Clicker Question</vt:lpstr>
      <vt:lpstr>Clicker Question</vt:lpstr>
      <vt:lpstr>Chapter C1 Overview</vt:lpstr>
      <vt:lpstr>Unit Conversions</vt:lpstr>
      <vt:lpstr>Chapter C1 Overview</vt:lpstr>
      <vt:lpstr>Dimensional Analysis</vt:lpstr>
      <vt:lpstr>Example</vt:lpstr>
      <vt:lpstr>Example</vt:lpstr>
      <vt:lpstr>Reminders for Next Class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PHYSICS 197 Section 1  C1 The Art of Model Building </dc:title>
  <dc:creator>Bhupal Dev</dc:creator>
  <cp:lastModifiedBy>Bhupal Dev</cp:lastModifiedBy>
  <cp:revision>193</cp:revision>
  <dcterms:created xsi:type="dcterms:W3CDTF">2017-08-29T17:02:17Z</dcterms:created>
  <dcterms:modified xsi:type="dcterms:W3CDTF">2017-08-30T13:53:20Z</dcterms:modified>
</cp:coreProperties>
</file>